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62" r:id="rId2"/>
    <p:sldId id="396" r:id="rId3"/>
    <p:sldId id="259" r:id="rId4"/>
    <p:sldId id="380" r:id="rId5"/>
    <p:sldId id="364" r:id="rId6"/>
    <p:sldId id="383" r:id="rId7"/>
    <p:sldId id="389" r:id="rId8"/>
    <p:sldId id="397" r:id="rId9"/>
    <p:sldId id="386" r:id="rId10"/>
    <p:sldId id="394" r:id="rId11"/>
    <p:sldId id="391" r:id="rId12"/>
    <p:sldId id="395" r:id="rId13"/>
    <p:sldId id="37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FFFC"/>
    <a:srgbClr val="FFE272"/>
    <a:srgbClr val="00FFFF"/>
    <a:srgbClr val="E11E4F"/>
    <a:srgbClr val="23ACAB"/>
    <a:srgbClr val="E12447"/>
    <a:srgbClr val="D32961"/>
    <a:srgbClr val="2D4861"/>
    <a:srgbClr val="16A086"/>
    <a:srgbClr val="1387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737" autoAdjust="0"/>
    <p:restoredTop sz="89415" autoAdjust="0"/>
  </p:normalViewPr>
  <p:slideViewPr>
    <p:cSldViewPr>
      <p:cViewPr>
        <p:scale>
          <a:sx n="100" d="100"/>
          <a:sy n="100" d="100"/>
        </p:scale>
        <p:origin x="-834" y="-54"/>
      </p:cViewPr>
      <p:guideLst>
        <p:guide orient="horz" pos="2240"/>
        <p:guide pos="16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26"/>
    </p:cViewPr>
  </p:sorterViewPr>
  <p:notesViewPr>
    <p:cSldViewPr>
      <p:cViewPr varScale="1">
        <p:scale>
          <a:sx n="87" d="100"/>
          <a:sy n="87" d="100"/>
        </p:scale>
        <p:origin x="-382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ACD814-5B75-4573-82D9-8207B18C8EA0}" type="datetimeFigureOut">
              <a:rPr lang="en-US" smtClean="0"/>
              <a:pPr/>
              <a:t>4/22/2016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672987-622E-4056-9906-DC4E3F967345}" type="slidenum">
              <a:rPr lang="en-US" smtClean="0"/>
              <a:pPr/>
              <a:t>‹#›</a:t>
            </a:fld>
            <a:endParaRPr lang="en-US" dirty="0"/>
          </a:p>
        </p:txBody>
      </p:sp>
    </p:spTree>
    <p:extLst>
      <p:ext uri="{BB962C8B-B14F-4D97-AF65-F5344CB8AC3E}">
        <p14:creationId xmlns="" xmlns:p14="http://schemas.microsoft.com/office/powerpoint/2010/main" val="309884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77B76-A64D-4D7E-8C9C-B199F6BA09F5}" type="datetimeFigureOut">
              <a:rPr lang="en-US" smtClean="0"/>
              <a:pPr/>
              <a:t>4/22/2016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45484-AAA6-450A-A971-FB0953C876DC}" type="slidenum">
              <a:rPr lang="en-US" smtClean="0"/>
              <a:pPr/>
              <a:t>‹#›</a:t>
            </a:fld>
            <a:endParaRPr lang="en-US" dirty="0"/>
          </a:p>
        </p:txBody>
      </p:sp>
    </p:spTree>
    <p:extLst>
      <p:ext uri="{BB962C8B-B14F-4D97-AF65-F5344CB8AC3E}">
        <p14:creationId xmlns="" xmlns:p14="http://schemas.microsoft.com/office/powerpoint/2010/main" val="178610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B45484-AAA6-450A-A971-FB0953C876DC}" type="slidenum">
              <a:rPr lang="en-US" smtClean="0"/>
              <a:pPr/>
              <a:t>3</a:t>
            </a:fld>
            <a:endParaRPr lang="en-US" dirty="0"/>
          </a:p>
        </p:txBody>
      </p:sp>
    </p:spTree>
    <p:extLst>
      <p:ext uri="{BB962C8B-B14F-4D97-AF65-F5344CB8AC3E}">
        <p14:creationId xmlns="" xmlns:p14="http://schemas.microsoft.com/office/powerpoint/2010/main" val="272226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45484-AAA6-450A-A971-FB0953C876DC}" type="slidenum">
              <a:rPr lang="en-US" smtClean="0"/>
              <a:pPr/>
              <a:t>13</a:t>
            </a:fld>
            <a:endParaRPr lang="en-US" dirty="0"/>
          </a:p>
        </p:txBody>
      </p:sp>
    </p:spTree>
    <p:extLst>
      <p:ext uri="{BB962C8B-B14F-4D97-AF65-F5344CB8AC3E}">
        <p14:creationId xmlns="" xmlns:p14="http://schemas.microsoft.com/office/powerpoint/2010/main" val="243025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CF051-174A-4156-8476-A05E9F021344}" type="datetimeFigureOut">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EA691-173F-4642-8B9D-1E8E85F9C6CD}" type="slidenum">
              <a:rPr lang="en-US" smtClean="0"/>
              <a:pPr/>
              <a:t>‹#›</a:t>
            </a:fld>
            <a:endParaRPr lang="en-US" dirty="0"/>
          </a:p>
        </p:txBody>
      </p:sp>
    </p:spTree>
    <p:extLst>
      <p:ext uri="{BB962C8B-B14F-4D97-AF65-F5344CB8AC3E}">
        <p14:creationId xmlns="" xmlns:p14="http://schemas.microsoft.com/office/powerpoint/2010/main" val="3769947579"/>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08625" y="-1171997"/>
            <a:ext cx="3024188" cy="5903987"/>
          </a:xfrm>
          <a:prstGeom prst="roundRect">
            <a:avLst>
              <a:gd name="adj" fmla="val 36142"/>
            </a:avLst>
          </a:prstGeom>
        </p:spPr>
        <p:txBody>
          <a:bodyPr/>
          <a:lstStyle/>
          <a:p>
            <a:endParaRPr lang="en-US" dirty="0"/>
          </a:p>
        </p:txBody>
      </p:sp>
    </p:spTree>
    <p:extLst>
      <p:ext uri="{BB962C8B-B14F-4D97-AF65-F5344CB8AC3E}">
        <p14:creationId xmlns="" xmlns:p14="http://schemas.microsoft.com/office/powerpoint/2010/main" val="1433561542"/>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250825" y="1203598"/>
            <a:ext cx="2520950" cy="3939902"/>
          </a:xfrm>
        </p:spPr>
        <p:txBody>
          <a:bodyPr/>
          <a:lstStyle/>
          <a:p>
            <a:endParaRPr lang="en-US" dirty="0"/>
          </a:p>
        </p:txBody>
      </p:sp>
    </p:spTree>
    <p:extLst>
      <p:ext uri="{BB962C8B-B14F-4D97-AF65-F5344CB8AC3E}">
        <p14:creationId xmlns="" xmlns:p14="http://schemas.microsoft.com/office/powerpoint/2010/main" val="2395345641"/>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499992" y="915566"/>
            <a:ext cx="4464621" cy="1150938"/>
          </a:xfrm>
          <a:prstGeom prst="snipRoundRect">
            <a:avLst>
              <a:gd name="adj1" fmla="val 16667"/>
              <a:gd name="adj2" fmla="val 50000"/>
            </a:avLst>
          </a:prstGeom>
        </p:spPr>
        <p:txBody>
          <a:bodyPr/>
          <a:lstStyle/>
          <a:p>
            <a:endParaRPr lang="en-US" dirty="0"/>
          </a:p>
        </p:txBody>
      </p:sp>
      <p:sp>
        <p:nvSpPr>
          <p:cNvPr id="9" name="Picture Placeholder 7"/>
          <p:cNvSpPr>
            <a:spLocks noGrp="1"/>
          </p:cNvSpPr>
          <p:nvPr>
            <p:ph type="pic" sz="quarter" idx="11"/>
          </p:nvPr>
        </p:nvSpPr>
        <p:spPr>
          <a:xfrm>
            <a:off x="4499992" y="2212156"/>
            <a:ext cx="4464621" cy="1150938"/>
          </a:xfrm>
          <a:prstGeom prst="snipRoundRect">
            <a:avLst>
              <a:gd name="adj1" fmla="val 16667"/>
              <a:gd name="adj2" fmla="val 50000"/>
            </a:avLst>
          </a:prstGeom>
        </p:spPr>
        <p:txBody>
          <a:bodyPr/>
          <a:lstStyle/>
          <a:p>
            <a:endParaRPr lang="en-US" dirty="0"/>
          </a:p>
        </p:txBody>
      </p:sp>
      <p:sp>
        <p:nvSpPr>
          <p:cNvPr id="10" name="Picture Placeholder 7"/>
          <p:cNvSpPr>
            <a:spLocks noGrp="1"/>
          </p:cNvSpPr>
          <p:nvPr>
            <p:ph type="pic" sz="quarter" idx="12"/>
          </p:nvPr>
        </p:nvSpPr>
        <p:spPr>
          <a:xfrm>
            <a:off x="4499867" y="3509044"/>
            <a:ext cx="4464621" cy="1150938"/>
          </a:xfrm>
          <a:prstGeom prst="snipRoundRect">
            <a:avLst>
              <a:gd name="adj1" fmla="val 16667"/>
              <a:gd name="adj2" fmla="val 50000"/>
            </a:avLst>
          </a:prstGeom>
        </p:spPr>
        <p:txBody>
          <a:bodyPr/>
          <a:lstStyle/>
          <a:p>
            <a:endParaRPr lang="en-US" dirty="0"/>
          </a:p>
        </p:txBody>
      </p:sp>
    </p:spTree>
    <p:extLst>
      <p:ext uri="{BB962C8B-B14F-4D97-AF65-F5344CB8AC3E}">
        <p14:creationId xmlns="" xmlns:p14="http://schemas.microsoft.com/office/powerpoint/2010/main" val="3347258802"/>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7866" y="987425"/>
            <a:ext cx="1727870" cy="2879725"/>
          </a:xfrm>
        </p:spPr>
        <p:txBody>
          <a:bodyPr/>
          <a:lstStyle/>
          <a:p>
            <a:endParaRPr lang="en-US" dirty="0"/>
          </a:p>
        </p:txBody>
      </p:sp>
      <p:sp>
        <p:nvSpPr>
          <p:cNvPr id="12" name="Picture Placeholder 7"/>
          <p:cNvSpPr>
            <a:spLocks noGrp="1"/>
          </p:cNvSpPr>
          <p:nvPr>
            <p:ph type="pic" sz="quarter" idx="11"/>
          </p:nvPr>
        </p:nvSpPr>
        <p:spPr>
          <a:xfrm>
            <a:off x="2627784" y="987574"/>
            <a:ext cx="1727870" cy="2879725"/>
          </a:xfrm>
        </p:spPr>
        <p:txBody>
          <a:bodyPr/>
          <a:lstStyle/>
          <a:p>
            <a:endParaRPr lang="en-US" dirty="0"/>
          </a:p>
        </p:txBody>
      </p:sp>
      <p:sp>
        <p:nvSpPr>
          <p:cNvPr id="13" name="Picture Placeholder 7"/>
          <p:cNvSpPr>
            <a:spLocks noGrp="1"/>
          </p:cNvSpPr>
          <p:nvPr>
            <p:ph type="pic" sz="quarter" idx="12"/>
          </p:nvPr>
        </p:nvSpPr>
        <p:spPr>
          <a:xfrm>
            <a:off x="4788346" y="987574"/>
            <a:ext cx="1727870" cy="2879725"/>
          </a:xfrm>
        </p:spPr>
        <p:txBody>
          <a:bodyPr/>
          <a:lstStyle/>
          <a:p>
            <a:endParaRPr lang="en-US" dirty="0"/>
          </a:p>
        </p:txBody>
      </p:sp>
      <p:sp>
        <p:nvSpPr>
          <p:cNvPr id="14" name="Picture Placeholder 7"/>
          <p:cNvSpPr>
            <a:spLocks noGrp="1"/>
          </p:cNvSpPr>
          <p:nvPr>
            <p:ph type="pic" sz="quarter" idx="13"/>
          </p:nvPr>
        </p:nvSpPr>
        <p:spPr>
          <a:xfrm>
            <a:off x="6948586" y="987574"/>
            <a:ext cx="1727870" cy="2879725"/>
          </a:xfrm>
        </p:spPr>
        <p:txBody>
          <a:bodyPr/>
          <a:lstStyle/>
          <a:p>
            <a:endParaRPr lang="en-US" dirty="0"/>
          </a:p>
        </p:txBody>
      </p:sp>
    </p:spTree>
    <p:extLst>
      <p:ext uri="{BB962C8B-B14F-4D97-AF65-F5344CB8AC3E}">
        <p14:creationId xmlns="" xmlns:p14="http://schemas.microsoft.com/office/powerpoint/2010/main" val="474428331"/>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7544" y="1131590"/>
            <a:ext cx="2378011" cy="2376264"/>
          </a:xfrm>
          <a:prstGeom prst="teardrop">
            <a:avLst/>
          </a:prstGeom>
        </p:spPr>
        <p:txBody>
          <a:bodyPr/>
          <a:lstStyle/>
          <a:p>
            <a:endParaRPr lang="en-US" dirty="0"/>
          </a:p>
        </p:txBody>
      </p:sp>
      <p:sp>
        <p:nvSpPr>
          <p:cNvPr id="8" name="Picture Placeholder 6"/>
          <p:cNvSpPr>
            <a:spLocks noGrp="1"/>
          </p:cNvSpPr>
          <p:nvPr>
            <p:ph type="pic" sz="quarter" idx="11"/>
          </p:nvPr>
        </p:nvSpPr>
        <p:spPr>
          <a:xfrm>
            <a:off x="3346117" y="1131590"/>
            <a:ext cx="2378011" cy="2376264"/>
          </a:xfrm>
          <a:prstGeom prst="teardrop">
            <a:avLst/>
          </a:prstGeom>
        </p:spPr>
        <p:txBody>
          <a:bodyPr/>
          <a:lstStyle/>
          <a:p>
            <a:endParaRPr lang="en-US" dirty="0"/>
          </a:p>
        </p:txBody>
      </p:sp>
      <p:sp>
        <p:nvSpPr>
          <p:cNvPr id="9" name="Picture Placeholder 6"/>
          <p:cNvSpPr>
            <a:spLocks noGrp="1"/>
          </p:cNvSpPr>
          <p:nvPr>
            <p:ph type="pic" sz="quarter" idx="12"/>
          </p:nvPr>
        </p:nvSpPr>
        <p:spPr>
          <a:xfrm>
            <a:off x="6226437" y="1131590"/>
            <a:ext cx="2378011" cy="2376264"/>
          </a:xfrm>
          <a:prstGeom prst="teardrop">
            <a:avLst/>
          </a:prstGeom>
        </p:spPr>
        <p:txBody>
          <a:bodyPr/>
          <a:lstStyle/>
          <a:p>
            <a:endParaRPr lang="en-US" dirty="0"/>
          </a:p>
        </p:txBody>
      </p:sp>
    </p:spTree>
    <p:extLst>
      <p:ext uri="{BB962C8B-B14F-4D97-AF65-F5344CB8AC3E}">
        <p14:creationId xmlns="" xmlns:p14="http://schemas.microsoft.com/office/powerpoint/2010/main" val="3242114012"/>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652120" y="0"/>
            <a:ext cx="3491880" cy="5143500"/>
          </a:xfrm>
        </p:spPr>
        <p:txBody>
          <a:bodyPr/>
          <a:lstStyle/>
          <a:p>
            <a:endParaRPr lang="en-US" dirty="0"/>
          </a:p>
        </p:txBody>
      </p:sp>
    </p:spTree>
    <p:extLst>
      <p:ext uri="{BB962C8B-B14F-4D97-AF65-F5344CB8AC3E}">
        <p14:creationId xmlns="" xmlns:p14="http://schemas.microsoft.com/office/powerpoint/2010/main" val="3229606873"/>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219700" y="0"/>
            <a:ext cx="3924300" cy="1285200"/>
          </a:xfrm>
        </p:spPr>
        <p:txBody>
          <a:bodyPr/>
          <a:lstStyle/>
          <a:p>
            <a:endParaRPr lang="en-US" dirty="0"/>
          </a:p>
        </p:txBody>
      </p:sp>
      <p:sp>
        <p:nvSpPr>
          <p:cNvPr id="8" name="Picture Placeholder 6"/>
          <p:cNvSpPr>
            <a:spLocks noGrp="1"/>
          </p:cNvSpPr>
          <p:nvPr>
            <p:ph type="pic" sz="quarter" idx="11"/>
          </p:nvPr>
        </p:nvSpPr>
        <p:spPr>
          <a:xfrm>
            <a:off x="5211291" y="1275606"/>
            <a:ext cx="3924300" cy="1285200"/>
          </a:xfrm>
        </p:spPr>
        <p:txBody>
          <a:bodyPr/>
          <a:lstStyle/>
          <a:p>
            <a:endParaRPr lang="en-US" dirty="0"/>
          </a:p>
        </p:txBody>
      </p:sp>
      <p:sp>
        <p:nvSpPr>
          <p:cNvPr id="9" name="Picture Placeholder 6"/>
          <p:cNvSpPr>
            <a:spLocks noGrp="1"/>
          </p:cNvSpPr>
          <p:nvPr>
            <p:ph type="pic" sz="quarter" idx="12"/>
          </p:nvPr>
        </p:nvSpPr>
        <p:spPr>
          <a:xfrm>
            <a:off x="5219700" y="2571750"/>
            <a:ext cx="3924300" cy="1285200"/>
          </a:xfrm>
        </p:spPr>
        <p:txBody>
          <a:bodyPr/>
          <a:lstStyle/>
          <a:p>
            <a:endParaRPr lang="en-US" dirty="0"/>
          </a:p>
        </p:txBody>
      </p:sp>
      <p:sp>
        <p:nvSpPr>
          <p:cNvPr id="10" name="Picture Placeholder 6"/>
          <p:cNvSpPr>
            <a:spLocks noGrp="1"/>
          </p:cNvSpPr>
          <p:nvPr>
            <p:ph type="pic" sz="quarter" idx="13"/>
          </p:nvPr>
        </p:nvSpPr>
        <p:spPr>
          <a:xfrm>
            <a:off x="5219700" y="3858300"/>
            <a:ext cx="3924300" cy="1285200"/>
          </a:xfrm>
        </p:spPr>
        <p:txBody>
          <a:bodyPr/>
          <a:lstStyle/>
          <a:p>
            <a:endParaRPr lang="en-US" dirty="0"/>
          </a:p>
        </p:txBody>
      </p:sp>
    </p:spTree>
    <p:extLst>
      <p:ext uri="{BB962C8B-B14F-4D97-AF65-F5344CB8AC3E}">
        <p14:creationId xmlns="" xmlns:p14="http://schemas.microsoft.com/office/powerpoint/2010/main" val="1841228983"/>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143500"/>
          </a:xfrm>
        </p:spPr>
        <p:txBody>
          <a:bodyPr/>
          <a:lstStyle/>
          <a:p>
            <a:endParaRPr lang="en-US" dirty="0"/>
          </a:p>
        </p:txBody>
      </p:sp>
      <p:sp>
        <p:nvSpPr>
          <p:cNvPr id="11" name="Picture Placeholder 10"/>
          <p:cNvSpPr>
            <a:spLocks noGrp="1"/>
          </p:cNvSpPr>
          <p:nvPr>
            <p:ph type="pic" sz="quarter" idx="11"/>
          </p:nvPr>
        </p:nvSpPr>
        <p:spPr>
          <a:xfrm>
            <a:off x="899592" y="1563638"/>
            <a:ext cx="1079500" cy="1081088"/>
          </a:xfrm>
        </p:spPr>
        <p:txBody>
          <a:bodyPr/>
          <a:lstStyle/>
          <a:p>
            <a:endParaRPr lang="en-US" dirty="0"/>
          </a:p>
        </p:txBody>
      </p:sp>
      <p:sp>
        <p:nvSpPr>
          <p:cNvPr id="12" name="Picture Placeholder 10"/>
          <p:cNvSpPr>
            <a:spLocks noGrp="1"/>
          </p:cNvSpPr>
          <p:nvPr>
            <p:ph type="pic" sz="quarter" idx="12"/>
          </p:nvPr>
        </p:nvSpPr>
        <p:spPr>
          <a:xfrm>
            <a:off x="5580112" y="1563638"/>
            <a:ext cx="1079500" cy="1081088"/>
          </a:xfrm>
        </p:spPr>
        <p:txBody>
          <a:bodyPr/>
          <a:lstStyle/>
          <a:p>
            <a:endParaRPr lang="en-US" dirty="0"/>
          </a:p>
        </p:txBody>
      </p:sp>
    </p:spTree>
    <p:extLst>
      <p:ext uri="{BB962C8B-B14F-4D97-AF65-F5344CB8AC3E}">
        <p14:creationId xmlns="" xmlns:p14="http://schemas.microsoft.com/office/powerpoint/2010/main" val="1207211804"/>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en-US" dirty="0"/>
          </a:p>
        </p:txBody>
      </p:sp>
      <p:sp>
        <p:nvSpPr>
          <p:cNvPr id="9" name="Picture Placeholder 8"/>
          <p:cNvSpPr>
            <a:spLocks noGrp="1"/>
          </p:cNvSpPr>
          <p:nvPr>
            <p:ph type="pic" sz="quarter" idx="11"/>
          </p:nvPr>
        </p:nvSpPr>
        <p:spPr>
          <a:xfrm>
            <a:off x="684213" y="1347614"/>
            <a:ext cx="1366837" cy="1368425"/>
          </a:xfrm>
          <a:prstGeom prst="ellipse">
            <a:avLst/>
          </a:prstGeom>
        </p:spPr>
        <p:txBody>
          <a:bodyPr/>
          <a:lstStyle/>
          <a:p>
            <a:endParaRPr lang="en-US" dirty="0"/>
          </a:p>
        </p:txBody>
      </p:sp>
      <p:sp>
        <p:nvSpPr>
          <p:cNvPr id="10" name="Picture Placeholder 8"/>
          <p:cNvSpPr>
            <a:spLocks noGrp="1"/>
          </p:cNvSpPr>
          <p:nvPr>
            <p:ph type="pic" sz="quarter" idx="12"/>
          </p:nvPr>
        </p:nvSpPr>
        <p:spPr>
          <a:xfrm>
            <a:off x="5437411" y="1347614"/>
            <a:ext cx="1366837" cy="1368425"/>
          </a:xfrm>
          <a:prstGeom prst="ellipse">
            <a:avLst/>
          </a:prstGeom>
        </p:spPr>
        <p:txBody>
          <a:bodyPr/>
          <a:lstStyle/>
          <a:p>
            <a:endParaRPr lang="en-US" dirty="0"/>
          </a:p>
        </p:txBody>
      </p:sp>
    </p:spTree>
    <p:extLst>
      <p:ext uri="{BB962C8B-B14F-4D97-AF65-F5344CB8AC3E}">
        <p14:creationId xmlns="" xmlns:p14="http://schemas.microsoft.com/office/powerpoint/2010/main" val="2614821539"/>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Slides 2">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2" y="838"/>
            <a:ext cx="9144000" cy="5151664"/>
          </a:xfrm>
          <a:prstGeom prst="rect">
            <a:avLst/>
          </a:prstGeom>
        </p:spPr>
        <p:txBody>
          <a:bodyPr/>
          <a:lstStyle>
            <a:lvl1pPr marL="0" indent="0" algn="r">
              <a:buNone/>
              <a:defRPr sz="1200" baseline="0"/>
            </a:lvl1pPr>
          </a:lstStyle>
          <a:p>
            <a:r>
              <a:rPr lang="en-US" dirty="0" smtClean="0"/>
              <a:t>Insert Image In Here</a:t>
            </a:r>
            <a:endParaRPr lang="en-US" dirty="0"/>
          </a:p>
        </p:txBody>
      </p:sp>
      <p:sp>
        <p:nvSpPr>
          <p:cNvPr id="4" name="Text Placeholder 6"/>
          <p:cNvSpPr>
            <a:spLocks noGrp="1"/>
          </p:cNvSpPr>
          <p:nvPr>
            <p:ph type="body" sz="quarter" idx="12" hasCustomPrompt="1"/>
          </p:nvPr>
        </p:nvSpPr>
        <p:spPr>
          <a:xfrm flipV="1">
            <a:off x="-100" y="-5"/>
            <a:ext cx="5257898" cy="2835997"/>
          </a:xfrm>
          <a:custGeom>
            <a:avLst/>
            <a:gdLst>
              <a:gd name="connsiteX0" fmla="*/ 0 w 5257800"/>
              <a:gd name="connsiteY0" fmla="*/ 3420941 h 3420941"/>
              <a:gd name="connsiteX1" fmla="*/ 0 w 5257800"/>
              <a:gd name="connsiteY1" fmla="*/ 0 h 3420941"/>
              <a:gd name="connsiteX2" fmla="*/ 5257800 w 5257800"/>
              <a:gd name="connsiteY2" fmla="*/ 3420941 h 3420941"/>
              <a:gd name="connsiteX3" fmla="*/ 0 w 5257800"/>
              <a:gd name="connsiteY3" fmla="*/ 3420941 h 3420941"/>
              <a:gd name="connsiteX0" fmla="*/ 0 w 5257800"/>
              <a:gd name="connsiteY0" fmla="*/ 2268900 h 2268900"/>
              <a:gd name="connsiteX1" fmla="*/ 10332 w 5257800"/>
              <a:gd name="connsiteY1" fmla="*/ 0 h 2268900"/>
              <a:gd name="connsiteX2" fmla="*/ 5257800 w 5257800"/>
              <a:gd name="connsiteY2" fmla="*/ 2268900 h 2268900"/>
              <a:gd name="connsiteX3" fmla="*/ 0 w 5257800"/>
              <a:gd name="connsiteY3" fmla="*/ 2268900 h 2268900"/>
              <a:gd name="connsiteX0" fmla="*/ 0 w 5257800"/>
              <a:gd name="connsiteY0" fmla="*/ 2847687 h 2847687"/>
              <a:gd name="connsiteX1" fmla="*/ 10332 w 5257800"/>
              <a:gd name="connsiteY1" fmla="*/ 578787 h 2847687"/>
              <a:gd name="connsiteX2" fmla="*/ 888571 w 5257800"/>
              <a:gd name="connsiteY2" fmla="*/ 11493 h 2847687"/>
              <a:gd name="connsiteX3" fmla="*/ 5257800 w 5257800"/>
              <a:gd name="connsiteY3" fmla="*/ 2847687 h 2847687"/>
              <a:gd name="connsiteX4" fmla="*/ 0 w 5257800"/>
              <a:gd name="connsiteY4" fmla="*/ 2847687 h 2847687"/>
              <a:gd name="connsiteX0" fmla="*/ 0 w 5257800"/>
              <a:gd name="connsiteY0" fmla="*/ 2836194 h 2836194"/>
              <a:gd name="connsiteX1" fmla="*/ 10332 w 5257800"/>
              <a:gd name="connsiteY1" fmla="*/ 567294 h 2836194"/>
              <a:gd name="connsiteX2" fmla="*/ 888571 w 5257800"/>
              <a:gd name="connsiteY2" fmla="*/ 0 h 2836194"/>
              <a:gd name="connsiteX3" fmla="*/ 5257800 w 5257800"/>
              <a:gd name="connsiteY3" fmla="*/ 2836194 h 2836194"/>
              <a:gd name="connsiteX4" fmla="*/ 0 w 5257800"/>
              <a:gd name="connsiteY4" fmla="*/ 2836194 h 2836194"/>
              <a:gd name="connsiteX0" fmla="*/ 0 w 5257800"/>
              <a:gd name="connsiteY0" fmla="*/ 2836194 h 2836194"/>
              <a:gd name="connsiteX1" fmla="*/ 10332 w 5257800"/>
              <a:gd name="connsiteY1" fmla="*/ 567294 h 2836194"/>
              <a:gd name="connsiteX2" fmla="*/ 888571 w 5257800"/>
              <a:gd name="connsiteY2" fmla="*/ 0 h 2836194"/>
              <a:gd name="connsiteX3" fmla="*/ 5257800 w 5257800"/>
              <a:gd name="connsiteY3" fmla="*/ 2836194 h 2836194"/>
              <a:gd name="connsiteX4" fmla="*/ 0 w 5257800"/>
              <a:gd name="connsiteY4" fmla="*/ 2836194 h 2836194"/>
              <a:gd name="connsiteX0" fmla="*/ 0 w 5257800"/>
              <a:gd name="connsiteY0" fmla="*/ 2856858 h 2856858"/>
              <a:gd name="connsiteX1" fmla="*/ 10332 w 5257800"/>
              <a:gd name="connsiteY1" fmla="*/ 587958 h 2856858"/>
              <a:gd name="connsiteX2" fmla="*/ 862741 w 5257800"/>
              <a:gd name="connsiteY2" fmla="*/ 0 h 2856858"/>
              <a:gd name="connsiteX3" fmla="*/ 5257800 w 5257800"/>
              <a:gd name="connsiteY3" fmla="*/ 2856858 h 2856858"/>
              <a:gd name="connsiteX4" fmla="*/ 0 w 5257800"/>
              <a:gd name="connsiteY4" fmla="*/ 2856858 h 2856858"/>
              <a:gd name="connsiteX0" fmla="*/ 0 w 5257800"/>
              <a:gd name="connsiteY0" fmla="*/ 2856858 h 2856858"/>
              <a:gd name="connsiteX1" fmla="*/ 10332 w 5257800"/>
              <a:gd name="connsiteY1" fmla="*/ 587958 h 2856858"/>
              <a:gd name="connsiteX2" fmla="*/ 862741 w 5257800"/>
              <a:gd name="connsiteY2" fmla="*/ 0 h 2856858"/>
              <a:gd name="connsiteX3" fmla="*/ 5257800 w 5257800"/>
              <a:gd name="connsiteY3" fmla="*/ 2856858 h 2856858"/>
              <a:gd name="connsiteX4" fmla="*/ 0 w 5257800"/>
              <a:gd name="connsiteY4" fmla="*/ 2856858 h 2856858"/>
              <a:gd name="connsiteX0" fmla="*/ 0 w 5257800"/>
              <a:gd name="connsiteY0" fmla="*/ 2856858 h 2856858"/>
              <a:gd name="connsiteX1" fmla="*/ 10332 w 5257800"/>
              <a:gd name="connsiteY1" fmla="*/ 587958 h 2856858"/>
              <a:gd name="connsiteX2" fmla="*/ 862741 w 5257800"/>
              <a:gd name="connsiteY2" fmla="*/ 0 h 2856858"/>
              <a:gd name="connsiteX3" fmla="*/ 5257800 w 5257800"/>
              <a:gd name="connsiteY3" fmla="*/ 2856858 h 2856858"/>
              <a:gd name="connsiteX4" fmla="*/ 0 w 5257800"/>
              <a:gd name="connsiteY4" fmla="*/ 2856858 h 2856858"/>
              <a:gd name="connsiteX0" fmla="*/ 0 w 5257800"/>
              <a:gd name="connsiteY0" fmla="*/ 2835997 h 2835997"/>
              <a:gd name="connsiteX1" fmla="*/ 10332 w 5257800"/>
              <a:gd name="connsiteY1" fmla="*/ 567097 h 2835997"/>
              <a:gd name="connsiteX2" fmla="*/ 880125 w 5257800"/>
              <a:gd name="connsiteY2" fmla="*/ 0 h 2835997"/>
              <a:gd name="connsiteX3" fmla="*/ 5257800 w 5257800"/>
              <a:gd name="connsiteY3" fmla="*/ 2835997 h 2835997"/>
              <a:gd name="connsiteX4" fmla="*/ 0 w 5257800"/>
              <a:gd name="connsiteY4" fmla="*/ 2835997 h 2835997"/>
              <a:gd name="connsiteX0" fmla="*/ 0 w 5257800"/>
              <a:gd name="connsiteY0" fmla="*/ 2835997 h 2835997"/>
              <a:gd name="connsiteX1" fmla="*/ 10332 w 5257800"/>
              <a:gd name="connsiteY1" fmla="*/ 567097 h 2835997"/>
              <a:gd name="connsiteX2" fmla="*/ 880125 w 5257800"/>
              <a:gd name="connsiteY2" fmla="*/ 0 h 2835997"/>
              <a:gd name="connsiteX3" fmla="*/ 5257800 w 5257800"/>
              <a:gd name="connsiteY3" fmla="*/ 2835997 h 2835997"/>
              <a:gd name="connsiteX4" fmla="*/ 0 w 5257800"/>
              <a:gd name="connsiteY4" fmla="*/ 2835997 h 2835997"/>
              <a:gd name="connsiteX0" fmla="*/ 98 w 5257898"/>
              <a:gd name="connsiteY0" fmla="*/ 2835997 h 2835997"/>
              <a:gd name="connsiteX1" fmla="*/ 0 w 5257898"/>
              <a:gd name="connsiteY1" fmla="*/ 567097 h 2835997"/>
              <a:gd name="connsiteX2" fmla="*/ 880223 w 5257898"/>
              <a:gd name="connsiteY2" fmla="*/ 0 h 2835997"/>
              <a:gd name="connsiteX3" fmla="*/ 5257898 w 5257898"/>
              <a:gd name="connsiteY3" fmla="*/ 2835997 h 2835997"/>
              <a:gd name="connsiteX4" fmla="*/ 98 w 5257898"/>
              <a:gd name="connsiteY4" fmla="*/ 2835997 h 2835997"/>
              <a:gd name="connsiteX0" fmla="*/ 98 w 5257898"/>
              <a:gd name="connsiteY0" fmla="*/ 2835997 h 2835997"/>
              <a:gd name="connsiteX1" fmla="*/ 0 w 5257898"/>
              <a:gd name="connsiteY1" fmla="*/ 567097 h 2835997"/>
              <a:gd name="connsiteX2" fmla="*/ 880223 w 5257898"/>
              <a:gd name="connsiteY2" fmla="*/ 0 h 2835997"/>
              <a:gd name="connsiteX3" fmla="*/ 5257898 w 5257898"/>
              <a:gd name="connsiteY3" fmla="*/ 2835997 h 2835997"/>
              <a:gd name="connsiteX4" fmla="*/ 98 w 5257898"/>
              <a:gd name="connsiteY4" fmla="*/ 2835997 h 2835997"/>
              <a:gd name="connsiteX0" fmla="*/ 98 w 5257898"/>
              <a:gd name="connsiteY0" fmla="*/ 2835997 h 2835997"/>
              <a:gd name="connsiteX1" fmla="*/ 0 w 5257898"/>
              <a:gd name="connsiteY1" fmla="*/ 567097 h 2835997"/>
              <a:gd name="connsiteX2" fmla="*/ 880223 w 5257898"/>
              <a:gd name="connsiteY2" fmla="*/ 0 h 2835997"/>
              <a:gd name="connsiteX3" fmla="*/ 5257898 w 5257898"/>
              <a:gd name="connsiteY3" fmla="*/ 2835997 h 2835997"/>
              <a:gd name="connsiteX4" fmla="*/ 98 w 5257898"/>
              <a:gd name="connsiteY4" fmla="*/ 2835997 h 28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98" h="2835997">
                <a:moveTo>
                  <a:pt x="98" y="2835997"/>
                </a:moveTo>
                <a:cubicBezTo>
                  <a:pt x="65" y="2079697"/>
                  <a:pt x="33" y="1323397"/>
                  <a:pt x="0" y="567097"/>
                </a:cubicBezTo>
                <a:cubicBezTo>
                  <a:pt x="704727" y="114377"/>
                  <a:pt x="151357" y="472944"/>
                  <a:pt x="880223" y="0"/>
                </a:cubicBezTo>
                <a:lnTo>
                  <a:pt x="5257898" y="2835997"/>
                </a:lnTo>
                <a:lnTo>
                  <a:pt x="98" y="2835997"/>
                </a:lnTo>
                <a:close/>
              </a:path>
            </a:pathLst>
          </a:custGeom>
          <a:solidFill>
            <a:schemeClr val="tx1">
              <a:lumMod val="85000"/>
              <a:lumOff val="15000"/>
              <a:alpha val="66000"/>
            </a:schemeClr>
          </a:solidFill>
        </p:spPr>
        <p:txBody>
          <a:bodyPr/>
          <a:lstStyle>
            <a:lvl1pPr marL="0" indent="0">
              <a:buNone/>
              <a:defRPr sz="100" baseline="0">
                <a:solidFill>
                  <a:schemeClr val="accent2"/>
                </a:solidFill>
              </a:defRPr>
            </a:lvl1pPr>
          </a:lstStyle>
          <a:p>
            <a:pPr lvl="0"/>
            <a:r>
              <a:rPr lang="en-US" dirty="0" smtClean="0"/>
              <a:t>.</a:t>
            </a:r>
            <a:endParaRPr lang="en-US" dirty="0"/>
          </a:p>
        </p:txBody>
      </p:sp>
      <p:sp>
        <p:nvSpPr>
          <p:cNvPr id="5" name="Text Placeholder 13"/>
          <p:cNvSpPr>
            <a:spLocks noGrp="1"/>
          </p:cNvSpPr>
          <p:nvPr>
            <p:ph type="body" sz="quarter" idx="17" hasCustomPrompt="1"/>
          </p:nvPr>
        </p:nvSpPr>
        <p:spPr>
          <a:xfrm>
            <a:off x="152400" y="502775"/>
            <a:ext cx="3200400" cy="533400"/>
          </a:xfrm>
          <a:prstGeom prst="rect">
            <a:avLst/>
          </a:prstGeom>
        </p:spPr>
        <p:txBody>
          <a:bodyPr anchor="b"/>
          <a:lstStyle>
            <a:lvl1pPr marL="0" indent="0" algn="l">
              <a:lnSpc>
                <a:spcPct val="50000"/>
              </a:lnSpc>
              <a:buNone/>
              <a:defRPr b="1">
                <a:solidFill>
                  <a:schemeClr val="bg1">
                    <a:lumMod val="95000"/>
                  </a:schemeClr>
                </a:solidFill>
                <a:latin typeface="Exo" pitchFamily="50" charset="0"/>
              </a:defRPr>
            </a:lvl1pPr>
          </a:lstStyle>
          <a:p>
            <a:pPr lvl="0"/>
            <a:r>
              <a:rPr lang="en-US" dirty="0" smtClean="0"/>
              <a:t>Title</a:t>
            </a:r>
            <a:endParaRPr lang="en-US" dirty="0"/>
          </a:p>
        </p:txBody>
      </p:sp>
      <p:sp>
        <p:nvSpPr>
          <p:cNvPr id="6" name="Text Placeholder 10"/>
          <p:cNvSpPr>
            <a:spLocks noGrp="1"/>
          </p:cNvSpPr>
          <p:nvPr>
            <p:ph type="body" sz="quarter" idx="18" hasCustomPrompt="1"/>
          </p:nvPr>
        </p:nvSpPr>
        <p:spPr>
          <a:xfrm>
            <a:off x="142461" y="901977"/>
            <a:ext cx="3200400" cy="457200"/>
          </a:xfrm>
          <a:prstGeom prst="rect">
            <a:avLst/>
          </a:prstGeom>
        </p:spPr>
        <p:txBody>
          <a:bodyPr>
            <a:normAutofit/>
          </a:bodyPr>
          <a:lstStyle>
            <a:lvl1pPr marL="0" indent="0" algn="l">
              <a:lnSpc>
                <a:spcPct val="100000"/>
              </a:lnSpc>
              <a:spcBef>
                <a:spcPts val="600"/>
              </a:spcBef>
              <a:buNone/>
              <a:defRPr sz="1600" baseline="0">
                <a:solidFill>
                  <a:schemeClr val="bg1">
                    <a:lumMod val="95000"/>
                  </a:schemeClr>
                </a:solidFill>
                <a:latin typeface="+mn-lt"/>
              </a:defRPr>
            </a:lvl1pPr>
          </a:lstStyle>
          <a:p>
            <a:pPr lvl="0"/>
            <a:r>
              <a:rPr lang="en-US" dirty="0" smtClean="0"/>
              <a:t>Edit text</a:t>
            </a:r>
            <a:endParaRPr lang="en-US" dirty="0"/>
          </a:p>
        </p:txBody>
      </p:sp>
      <p:sp>
        <p:nvSpPr>
          <p:cNvPr id="7" name="Text Placeholder 10"/>
          <p:cNvSpPr>
            <a:spLocks noGrp="1"/>
          </p:cNvSpPr>
          <p:nvPr>
            <p:ph type="body" sz="quarter" idx="19" hasCustomPrompt="1"/>
          </p:nvPr>
        </p:nvSpPr>
        <p:spPr>
          <a:xfrm>
            <a:off x="152400" y="1130577"/>
            <a:ext cx="3200400" cy="679173"/>
          </a:xfrm>
          <a:prstGeom prst="rect">
            <a:avLst/>
          </a:prstGeom>
        </p:spPr>
        <p:txBody>
          <a:bodyPr>
            <a:normAutofit/>
          </a:bodyPr>
          <a:lstStyle>
            <a:lvl1pPr marL="0" indent="0" algn="l">
              <a:lnSpc>
                <a:spcPct val="100000"/>
              </a:lnSpc>
              <a:spcBef>
                <a:spcPts val="600"/>
              </a:spcBef>
              <a:buNone/>
              <a:defRPr sz="1000" baseline="0">
                <a:solidFill>
                  <a:schemeClr val="bg1">
                    <a:lumMod val="95000"/>
                  </a:schemeClr>
                </a:solidFill>
                <a:latin typeface="+mn-lt"/>
              </a:defRPr>
            </a:lvl1pPr>
          </a:lstStyle>
          <a:p>
            <a:pPr lvl="0"/>
            <a:r>
              <a:rPr lang="en-US" dirty="0" smtClean="0"/>
              <a:t>Edit text</a:t>
            </a:r>
            <a:endParaRPr lang="en-US" dirty="0"/>
          </a:p>
        </p:txBody>
      </p:sp>
      <p:sp>
        <p:nvSpPr>
          <p:cNvPr id="8" name="Text Placeholder 6"/>
          <p:cNvSpPr>
            <a:spLocks noGrp="1"/>
          </p:cNvSpPr>
          <p:nvPr>
            <p:ph type="body" sz="quarter" idx="13" hasCustomPrompt="1"/>
          </p:nvPr>
        </p:nvSpPr>
        <p:spPr>
          <a:xfrm rot="5400000" flipH="1">
            <a:off x="-131461" y="2398409"/>
            <a:ext cx="1144749" cy="881829"/>
          </a:xfrm>
          <a:prstGeom prst="triangle">
            <a:avLst/>
          </a:prstGeom>
          <a:solidFill>
            <a:schemeClr val="accent2">
              <a:alpha val="60000"/>
            </a:schemeClr>
          </a:solidFill>
        </p:spPr>
        <p:txBody>
          <a:bodyPr/>
          <a:lstStyle>
            <a:lvl1pPr marL="0" indent="0">
              <a:buNone/>
              <a:defRPr sz="100" baseline="0"/>
            </a:lvl1pPr>
          </a:lstStyle>
          <a:p>
            <a:pPr lvl="0"/>
            <a:r>
              <a:rPr lang="en-US" dirty="0" smtClean="0"/>
              <a:t>.</a:t>
            </a:r>
            <a:endParaRPr lang="en-US" dirty="0"/>
          </a:p>
        </p:txBody>
      </p:sp>
      <p:sp>
        <p:nvSpPr>
          <p:cNvPr id="9" name="Text Placeholder 10"/>
          <p:cNvSpPr>
            <a:spLocks noGrp="1"/>
          </p:cNvSpPr>
          <p:nvPr>
            <p:ph type="body" sz="quarter" idx="20" hasCustomPrompt="1"/>
          </p:nvPr>
        </p:nvSpPr>
        <p:spPr>
          <a:xfrm>
            <a:off x="3313" y="4787944"/>
            <a:ext cx="4572000" cy="91440"/>
          </a:xfrm>
          <a:prstGeom prst="rect">
            <a:avLst/>
          </a:prstGeom>
          <a:solidFill>
            <a:schemeClr val="bg1">
              <a:lumMod val="95000"/>
              <a:alpha val="70000"/>
            </a:schemeClr>
          </a:solidFill>
        </p:spPr>
        <p:txBody>
          <a:bodyPr>
            <a:noAutofit/>
          </a:bodyPr>
          <a:lstStyle>
            <a:lvl1pPr marL="0" indent="0" algn="l">
              <a:lnSpc>
                <a:spcPct val="100000"/>
              </a:lnSpc>
              <a:spcBef>
                <a:spcPts val="600"/>
              </a:spcBef>
              <a:buNone/>
              <a:defRPr sz="100" baseline="0">
                <a:solidFill>
                  <a:schemeClr val="bg1">
                    <a:lumMod val="95000"/>
                  </a:schemeClr>
                </a:solidFill>
                <a:latin typeface="+mn-lt"/>
              </a:defRPr>
            </a:lvl1pPr>
          </a:lstStyle>
          <a:p>
            <a:pPr lvl="0"/>
            <a:r>
              <a:rPr lang="en-US" dirty="0" smtClean="0"/>
              <a:t>.</a:t>
            </a:r>
            <a:endParaRPr lang="en-US" dirty="0"/>
          </a:p>
        </p:txBody>
      </p:sp>
      <p:sp>
        <p:nvSpPr>
          <p:cNvPr id="11" name="Text Placeholder 10"/>
          <p:cNvSpPr>
            <a:spLocks noGrp="1"/>
          </p:cNvSpPr>
          <p:nvPr>
            <p:ph type="body" sz="quarter" idx="21" hasCustomPrompt="1"/>
          </p:nvPr>
        </p:nvSpPr>
        <p:spPr>
          <a:xfrm>
            <a:off x="4576184" y="4810804"/>
            <a:ext cx="1828800" cy="45720"/>
          </a:xfrm>
          <a:prstGeom prst="rect">
            <a:avLst/>
          </a:prstGeom>
          <a:solidFill>
            <a:schemeClr val="bg1">
              <a:lumMod val="95000"/>
              <a:alpha val="70000"/>
            </a:schemeClr>
          </a:solidFill>
        </p:spPr>
        <p:txBody>
          <a:bodyPr>
            <a:noAutofit/>
          </a:bodyPr>
          <a:lstStyle>
            <a:lvl1pPr marL="0" indent="0" algn="l">
              <a:lnSpc>
                <a:spcPct val="100000"/>
              </a:lnSpc>
              <a:spcBef>
                <a:spcPts val="600"/>
              </a:spcBef>
              <a:buNone/>
              <a:defRPr sz="100" baseline="0">
                <a:solidFill>
                  <a:schemeClr val="bg1">
                    <a:lumMod val="95000"/>
                  </a:schemeClr>
                </a:solidFill>
                <a:latin typeface="+mn-lt"/>
              </a:defRPr>
            </a:lvl1pPr>
          </a:lstStyle>
          <a:p>
            <a:pPr lvl="0"/>
            <a:r>
              <a:rPr lang="en-US" dirty="0" smtClean="0"/>
              <a:t>.</a:t>
            </a:r>
            <a:endParaRPr lang="en-US" dirty="0"/>
          </a:p>
        </p:txBody>
      </p:sp>
      <p:sp>
        <p:nvSpPr>
          <p:cNvPr id="12" name="Text Placeholder 10"/>
          <p:cNvSpPr>
            <a:spLocks noGrp="1"/>
          </p:cNvSpPr>
          <p:nvPr>
            <p:ph type="body" sz="quarter" idx="22"/>
          </p:nvPr>
        </p:nvSpPr>
        <p:spPr>
          <a:xfrm>
            <a:off x="8696325" y="4812030"/>
            <a:ext cx="457200" cy="45720"/>
          </a:xfrm>
          <a:prstGeom prst="rect">
            <a:avLst/>
          </a:prstGeom>
          <a:solidFill>
            <a:schemeClr val="bg1">
              <a:lumMod val="95000"/>
              <a:alpha val="70000"/>
            </a:schemeClr>
          </a:solidFill>
        </p:spPr>
        <p:txBody>
          <a:bodyPr>
            <a:noAutofit/>
          </a:bodyPr>
          <a:lstStyle>
            <a:lvl1pPr marL="0" indent="0" algn="l">
              <a:lnSpc>
                <a:spcPct val="100000"/>
              </a:lnSpc>
              <a:spcBef>
                <a:spcPts val="600"/>
              </a:spcBef>
              <a:buNone/>
              <a:defRPr sz="100" baseline="0">
                <a:solidFill>
                  <a:schemeClr val="bg1">
                    <a:lumMod val="95000"/>
                  </a:schemeClr>
                </a:solidFill>
                <a:latin typeface="+mn-lt"/>
              </a:defRPr>
            </a:lvl1pPr>
          </a:lstStyle>
          <a:p>
            <a:pPr lvl="0"/>
            <a:endParaRPr lang="en-US" dirty="0"/>
          </a:p>
        </p:txBody>
      </p:sp>
      <p:sp>
        <p:nvSpPr>
          <p:cNvPr id="17" name="Text Placeholder 10"/>
          <p:cNvSpPr>
            <a:spLocks noGrp="1"/>
          </p:cNvSpPr>
          <p:nvPr userDrawn="1">
            <p:ph type="body" sz="quarter" idx="23" hasCustomPrompt="1"/>
          </p:nvPr>
        </p:nvSpPr>
        <p:spPr>
          <a:xfrm>
            <a:off x="8096382" y="4613528"/>
            <a:ext cx="533399" cy="447246"/>
          </a:xfrm>
          <a:prstGeom prst="roundRect">
            <a:avLst/>
          </a:prstGeom>
          <a:solidFill>
            <a:schemeClr val="accent2">
              <a:lumMod val="50000"/>
              <a:alpha val="71000"/>
            </a:schemeClr>
          </a:solidFill>
        </p:spPr>
        <p:txBody>
          <a:bodyPr>
            <a:normAutofit/>
          </a:bodyPr>
          <a:lstStyle>
            <a:lvl1pPr marL="0" indent="0" algn="l">
              <a:lnSpc>
                <a:spcPct val="100000"/>
              </a:lnSpc>
              <a:spcBef>
                <a:spcPts val="600"/>
              </a:spcBef>
              <a:buNone/>
              <a:defRPr sz="1000" baseline="0">
                <a:solidFill>
                  <a:schemeClr val="accent2"/>
                </a:solidFill>
                <a:latin typeface="+mn-lt"/>
              </a:defRPr>
            </a:lvl1pPr>
          </a:lstStyle>
          <a:p>
            <a:pPr lvl="0"/>
            <a:r>
              <a:rPr lang="en-US" dirty="0" smtClean="0"/>
              <a:t>.</a:t>
            </a:r>
            <a:endParaRPr lang="en-US" dirty="0"/>
          </a:p>
        </p:txBody>
      </p:sp>
      <p:sp>
        <p:nvSpPr>
          <p:cNvPr id="20" name="Text Placeholder 10"/>
          <p:cNvSpPr>
            <a:spLocks noGrp="1"/>
          </p:cNvSpPr>
          <p:nvPr>
            <p:ph type="body" sz="quarter" idx="24" hasCustomPrompt="1"/>
          </p:nvPr>
        </p:nvSpPr>
        <p:spPr>
          <a:xfrm>
            <a:off x="6410848" y="4633335"/>
            <a:ext cx="1658849" cy="284703"/>
          </a:xfrm>
          <a:prstGeom prst="rect">
            <a:avLst/>
          </a:prstGeom>
        </p:spPr>
        <p:txBody>
          <a:bodyPr>
            <a:noAutofit/>
          </a:bodyPr>
          <a:lstStyle>
            <a:lvl1pPr marL="0" indent="0" algn="r">
              <a:lnSpc>
                <a:spcPct val="100000"/>
              </a:lnSpc>
              <a:spcBef>
                <a:spcPts val="600"/>
              </a:spcBef>
              <a:buNone/>
              <a:defRPr sz="1200" b="1" i="0" baseline="0">
                <a:solidFill>
                  <a:schemeClr val="bg1">
                    <a:lumMod val="95000"/>
                  </a:schemeClr>
                </a:solidFill>
                <a:latin typeface="Exo" pitchFamily="50" charset="0"/>
              </a:defRPr>
            </a:lvl1pPr>
          </a:lstStyle>
          <a:p>
            <a:pPr lvl="0"/>
            <a:r>
              <a:rPr lang="en-US" dirty="0" smtClean="0"/>
              <a:t>YOUR COMPANY</a:t>
            </a:r>
            <a:endParaRPr lang="en-US" dirty="0"/>
          </a:p>
        </p:txBody>
      </p:sp>
      <p:sp>
        <p:nvSpPr>
          <p:cNvPr id="21" name="Text Placeholder 10"/>
          <p:cNvSpPr>
            <a:spLocks noGrp="1"/>
          </p:cNvSpPr>
          <p:nvPr>
            <p:ph type="body" sz="quarter" idx="25" hasCustomPrompt="1"/>
          </p:nvPr>
        </p:nvSpPr>
        <p:spPr>
          <a:xfrm>
            <a:off x="6418351" y="4818605"/>
            <a:ext cx="1658849" cy="284703"/>
          </a:xfrm>
          <a:prstGeom prst="rect">
            <a:avLst/>
          </a:prstGeom>
        </p:spPr>
        <p:txBody>
          <a:bodyPr>
            <a:noAutofit/>
          </a:bodyPr>
          <a:lstStyle>
            <a:lvl1pPr marL="0" indent="0" algn="r">
              <a:lnSpc>
                <a:spcPct val="100000"/>
              </a:lnSpc>
              <a:spcBef>
                <a:spcPts val="600"/>
              </a:spcBef>
              <a:buNone/>
              <a:defRPr sz="900" b="0" i="0" baseline="0">
                <a:solidFill>
                  <a:schemeClr val="bg1">
                    <a:lumMod val="95000"/>
                  </a:schemeClr>
                </a:solidFill>
                <a:latin typeface="Exo" pitchFamily="50" charset="0"/>
              </a:defRPr>
            </a:lvl1pPr>
          </a:lstStyle>
          <a:p>
            <a:pPr lvl="0"/>
            <a:r>
              <a:rPr lang="en-US" dirty="0" smtClean="0"/>
              <a:t>WWW.YOURCOMAPNY.COM</a:t>
            </a:r>
            <a:endParaRPr lang="en-US" dirty="0"/>
          </a:p>
        </p:txBody>
      </p:sp>
    </p:spTree>
    <p:extLst>
      <p:ext uri="{BB962C8B-B14F-4D97-AF65-F5344CB8AC3E}">
        <p14:creationId xmlns="" xmlns:p14="http://schemas.microsoft.com/office/powerpoint/2010/main" val="3778164149"/>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fade">
                                      <p:cBhvr>
                                        <p:cTn id="16" dur="700"/>
                                        <p:tgtEl>
                                          <p:spTgt spid="8">
                                            <p:bg/>
                                          </p:spTgt>
                                        </p:tgtEl>
                                      </p:cBhvr>
                                    </p:animEffect>
                                    <p:anim calcmode="lin" valueType="num">
                                      <p:cBhvr>
                                        <p:cTn id="17" dur="700" fill="hold"/>
                                        <p:tgtEl>
                                          <p:spTgt spid="8">
                                            <p:bg/>
                                          </p:spTgt>
                                        </p:tgtEl>
                                        <p:attrNameLst>
                                          <p:attrName>ppt_x</p:attrName>
                                        </p:attrNameLst>
                                      </p:cBhvr>
                                      <p:tavLst>
                                        <p:tav tm="0">
                                          <p:val>
                                            <p:strVal val="#ppt_x"/>
                                          </p:val>
                                        </p:tav>
                                        <p:tav tm="100000">
                                          <p:val>
                                            <p:strVal val="#ppt_x"/>
                                          </p:val>
                                        </p:tav>
                                      </p:tavLst>
                                    </p:anim>
                                    <p:anim calcmode="lin" valueType="num">
                                      <p:cBhvr>
                                        <p:cTn id="18" dur="700" fill="hold"/>
                                        <p:tgtEl>
                                          <p:spTgt spid="8">
                                            <p:bg/>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bg/>
                                          </p:spTgt>
                                        </p:tgtEl>
                                        <p:attrNameLst>
                                          <p:attrName>style.visibility</p:attrName>
                                        </p:attrNameLst>
                                      </p:cBhvr>
                                      <p:to>
                                        <p:strVal val="visible"/>
                                      </p:to>
                                    </p:set>
                                    <p:animEffect transition="in" filter="fade">
                                      <p:cBhvr>
                                        <p:cTn id="36" dur="500"/>
                                        <p:tgtEl>
                                          <p:spTgt spid="17">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right)">
                                      <p:cBhvr>
                                        <p:cTn id="42" dur="500"/>
                                        <p:tgtEl>
                                          <p:spTgt spid="20">
                                            <p:txEl>
                                              <p:pRg st="0" end="0"/>
                                            </p:tx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wipe(right)">
                                      <p:cBhvr>
                                        <p:cTn id="45" dur="500"/>
                                        <p:tgtEl>
                                          <p:spTgt spid="21">
                                            <p:txEl>
                                              <p:pRg st="0" end="0"/>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1">
                                            <p:bg/>
                                          </p:spTgt>
                                        </p:tgtEl>
                                        <p:attrNameLst>
                                          <p:attrName>style.visibility</p:attrName>
                                        </p:attrNameLst>
                                      </p:cBhvr>
                                      <p:to>
                                        <p:strVal val="visible"/>
                                      </p:to>
                                    </p:set>
                                    <p:animEffect transition="in" filter="fade">
                                      <p:cBhvr>
                                        <p:cTn id="49" dur="500"/>
                                        <p:tgtEl>
                                          <p:spTgt spid="11">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500"/>
                                        <p:tgtEl>
                                          <p:spTgt spid="11">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fade">
                                      <p:cBhvr>
                                        <p:cTn id="55" dur="500"/>
                                        <p:tgtEl>
                                          <p:spTgt spid="9">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fade">
                                      <p:cBhvr>
                                        <p:cTn id="58" dur="500"/>
                                        <p:tgtEl>
                                          <p:spTgt spid="9">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bg/>
                                          </p:spTgt>
                                        </p:tgtEl>
                                        <p:attrNameLst>
                                          <p:attrName>style.visibility</p:attrName>
                                        </p:attrNameLst>
                                      </p:cBhvr>
                                      <p:to>
                                        <p:strVal val="visible"/>
                                      </p:to>
                                    </p:set>
                                    <p:animEffect transition="in" filter="fade">
                                      <p:cBhvr>
                                        <p:cTn id="61" dur="500"/>
                                        <p:tgtEl>
                                          <p:spTgt spid="12">
                                            <p:bg/>
                                          </p:spTgt>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fade">
                                      <p:cBhvr>
                                        <p:cTn id="6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9"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2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animBg="1">
        <p:tmplLst>
          <p:tmpl>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00"/>
                        <p:tgtEl>
                          <p:spTgt spid="8"/>
                        </p:tgtEl>
                      </p:cBhvr>
                    </p:animEffect>
                    <p:anim calcmode="lin" valueType="num">
                      <p:cBhvr>
                        <p:cTn dur="700" fill="hold"/>
                        <p:tgtEl>
                          <p:spTgt spid="8"/>
                        </p:tgtEl>
                        <p:attrNameLst>
                          <p:attrName>ppt_x</p:attrName>
                        </p:attrNameLst>
                      </p:cBhvr>
                      <p:tavLst>
                        <p:tav tm="0">
                          <p:val>
                            <p:strVal val="#ppt_x"/>
                          </p:val>
                        </p:tav>
                        <p:tav tm="100000">
                          <p:val>
                            <p:strVal val="#ppt_x"/>
                          </p:val>
                        </p:tav>
                      </p:tavLst>
                    </p:anim>
                    <p:anim calcmode="lin" valueType="num">
                      <p:cBhvr>
                        <p:cTn dur="700" fill="hold"/>
                        <p:tgtEl>
                          <p:spTgt spid="8"/>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build="p">
        <p:tmplLst>
          <p:tmpl lvl="1">
            <p:tnLst>
              <p:par>
                <p:cTn presetID="2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2" presetClass="entr" presetSubtype="2"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059582"/>
            <a:ext cx="9144000" cy="1728788"/>
          </a:xfrm>
        </p:spPr>
        <p:txBody>
          <a:bodyPr/>
          <a:lstStyle/>
          <a:p>
            <a:endParaRPr lang="en-US" dirty="0"/>
          </a:p>
        </p:txBody>
      </p:sp>
    </p:spTree>
    <p:extLst>
      <p:ext uri="{BB962C8B-B14F-4D97-AF65-F5344CB8AC3E}">
        <p14:creationId xmlns="" xmlns:p14="http://schemas.microsoft.com/office/powerpoint/2010/main" val="4186699946"/>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25A84C-7112-4E72-90D9-A21763DA4CC4}" type="datetimeFigureOut">
              <a:rPr lang="id-ID" smtClean="0"/>
              <a:pPr/>
              <a:t>22/04/2016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31E8A9E-07BF-487D-B87B-E1DC7A233107}" type="slidenum">
              <a:rPr lang="id-ID" smtClean="0"/>
              <a:pPr/>
              <a:t>‹#›</a:t>
            </a:fld>
            <a:endParaRPr lang="id-ID"/>
          </a:p>
        </p:txBody>
      </p:sp>
    </p:spTree>
    <p:extLst>
      <p:ext uri="{BB962C8B-B14F-4D97-AF65-F5344CB8AC3E}">
        <p14:creationId xmlns="" xmlns:p14="http://schemas.microsoft.com/office/powerpoint/2010/main" val="623632101"/>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elcome Page 2">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1696567"/>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88492" y="2211388"/>
            <a:ext cx="2232025" cy="1008062"/>
          </a:xfrm>
        </p:spPr>
        <p:txBody>
          <a:bodyPr/>
          <a:lstStyle/>
          <a:p>
            <a:endParaRPr lang="en-US" dirty="0"/>
          </a:p>
        </p:txBody>
      </p:sp>
      <p:sp>
        <p:nvSpPr>
          <p:cNvPr id="4" name="Picture Placeholder 2"/>
          <p:cNvSpPr>
            <a:spLocks noGrp="1"/>
          </p:cNvSpPr>
          <p:nvPr>
            <p:ph type="pic" sz="quarter" idx="11"/>
          </p:nvPr>
        </p:nvSpPr>
        <p:spPr>
          <a:xfrm>
            <a:off x="3420095" y="2211710"/>
            <a:ext cx="2232025" cy="1008062"/>
          </a:xfrm>
        </p:spPr>
        <p:txBody>
          <a:bodyPr/>
          <a:lstStyle/>
          <a:p>
            <a:endParaRPr lang="en-US" dirty="0"/>
          </a:p>
        </p:txBody>
      </p:sp>
      <p:sp>
        <p:nvSpPr>
          <p:cNvPr id="5" name="Picture Placeholder 2"/>
          <p:cNvSpPr>
            <a:spLocks noGrp="1"/>
          </p:cNvSpPr>
          <p:nvPr>
            <p:ph type="pic" sz="quarter" idx="12"/>
          </p:nvPr>
        </p:nvSpPr>
        <p:spPr>
          <a:xfrm>
            <a:off x="5652343" y="2211710"/>
            <a:ext cx="2232025" cy="1008062"/>
          </a:xfrm>
        </p:spPr>
        <p:txBody>
          <a:bodyPr/>
          <a:lstStyle/>
          <a:p>
            <a:endParaRPr lang="en-US" dirty="0"/>
          </a:p>
        </p:txBody>
      </p:sp>
    </p:spTree>
    <p:extLst>
      <p:ext uri="{BB962C8B-B14F-4D97-AF65-F5344CB8AC3E}">
        <p14:creationId xmlns="" xmlns:p14="http://schemas.microsoft.com/office/powerpoint/2010/main" val="2057479367"/>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036050" cy="5143500"/>
          </a:xfrm>
        </p:spPr>
        <p:txBody>
          <a:bodyPr/>
          <a:lstStyle/>
          <a:p>
            <a:endParaRPr lang="en-US" dirty="0"/>
          </a:p>
        </p:txBody>
      </p:sp>
    </p:spTree>
    <p:extLst>
      <p:ext uri="{BB962C8B-B14F-4D97-AF65-F5344CB8AC3E}">
        <p14:creationId xmlns="" xmlns:p14="http://schemas.microsoft.com/office/powerpoint/2010/main" val="312723596"/>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27584" y="1131888"/>
            <a:ext cx="1657350" cy="1871662"/>
          </a:xfrm>
        </p:spPr>
        <p:txBody>
          <a:bodyPr/>
          <a:lstStyle/>
          <a:p>
            <a:endParaRPr lang="en-US" dirty="0"/>
          </a:p>
        </p:txBody>
      </p:sp>
      <p:sp>
        <p:nvSpPr>
          <p:cNvPr id="18" name="Picture Placeholder 16"/>
          <p:cNvSpPr>
            <a:spLocks noGrp="1"/>
          </p:cNvSpPr>
          <p:nvPr>
            <p:ph type="pic" sz="quarter" idx="11"/>
          </p:nvPr>
        </p:nvSpPr>
        <p:spPr>
          <a:xfrm>
            <a:off x="2771800" y="1131590"/>
            <a:ext cx="1657350" cy="1871662"/>
          </a:xfrm>
        </p:spPr>
        <p:txBody>
          <a:bodyPr/>
          <a:lstStyle/>
          <a:p>
            <a:endParaRPr lang="en-US" dirty="0"/>
          </a:p>
        </p:txBody>
      </p:sp>
      <p:sp>
        <p:nvSpPr>
          <p:cNvPr id="19" name="Picture Placeholder 16"/>
          <p:cNvSpPr>
            <a:spLocks noGrp="1"/>
          </p:cNvSpPr>
          <p:nvPr>
            <p:ph type="pic" sz="quarter" idx="12"/>
          </p:nvPr>
        </p:nvSpPr>
        <p:spPr>
          <a:xfrm>
            <a:off x="4716016" y="1131590"/>
            <a:ext cx="1657350" cy="1871662"/>
          </a:xfrm>
        </p:spPr>
        <p:txBody>
          <a:bodyPr/>
          <a:lstStyle/>
          <a:p>
            <a:endParaRPr lang="en-US" dirty="0"/>
          </a:p>
        </p:txBody>
      </p:sp>
      <p:sp>
        <p:nvSpPr>
          <p:cNvPr id="20" name="Picture Placeholder 16"/>
          <p:cNvSpPr>
            <a:spLocks noGrp="1"/>
          </p:cNvSpPr>
          <p:nvPr>
            <p:ph type="pic" sz="quarter" idx="13"/>
          </p:nvPr>
        </p:nvSpPr>
        <p:spPr>
          <a:xfrm>
            <a:off x="6660232" y="1131590"/>
            <a:ext cx="1657350" cy="1871662"/>
          </a:xfrm>
        </p:spPr>
        <p:txBody>
          <a:bodyPr/>
          <a:lstStyle/>
          <a:p>
            <a:endParaRPr lang="en-US" dirty="0"/>
          </a:p>
        </p:txBody>
      </p:sp>
    </p:spTree>
    <p:extLst>
      <p:ext uri="{BB962C8B-B14F-4D97-AF65-F5344CB8AC3E}">
        <p14:creationId xmlns="" xmlns:p14="http://schemas.microsoft.com/office/powerpoint/2010/main" val="3856174259"/>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059111"/>
            <a:ext cx="7451725" cy="1944687"/>
          </a:xfrm>
        </p:spPr>
        <p:txBody>
          <a:bodyPr/>
          <a:lstStyle/>
          <a:p>
            <a:endParaRPr lang="en-US" dirty="0"/>
          </a:p>
        </p:txBody>
      </p:sp>
    </p:spTree>
    <p:extLst>
      <p:ext uri="{BB962C8B-B14F-4D97-AF65-F5344CB8AC3E}">
        <p14:creationId xmlns="" xmlns:p14="http://schemas.microsoft.com/office/powerpoint/2010/main" val="648489231"/>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51520" y="1059582"/>
            <a:ext cx="3527425" cy="1223963"/>
          </a:xfrm>
          <a:prstGeom prst="round2DiagRect">
            <a:avLst/>
          </a:prstGeom>
        </p:spPr>
        <p:txBody>
          <a:bodyPr/>
          <a:lstStyle/>
          <a:p>
            <a:endParaRPr lang="en-US" dirty="0"/>
          </a:p>
        </p:txBody>
      </p:sp>
      <p:sp>
        <p:nvSpPr>
          <p:cNvPr id="8" name="Picture Placeholder 6"/>
          <p:cNvSpPr>
            <a:spLocks noGrp="1"/>
          </p:cNvSpPr>
          <p:nvPr>
            <p:ph type="pic" sz="quarter" idx="11"/>
          </p:nvPr>
        </p:nvSpPr>
        <p:spPr>
          <a:xfrm>
            <a:off x="251520" y="2355726"/>
            <a:ext cx="3527425" cy="1223963"/>
          </a:xfrm>
          <a:prstGeom prst="round2DiagRect">
            <a:avLst/>
          </a:prstGeom>
        </p:spPr>
        <p:txBody>
          <a:bodyPr/>
          <a:lstStyle/>
          <a:p>
            <a:endParaRPr lang="en-US" dirty="0"/>
          </a:p>
        </p:txBody>
      </p:sp>
      <p:sp>
        <p:nvSpPr>
          <p:cNvPr id="9" name="Picture Placeholder 6"/>
          <p:cNvSpPr>
            <a:spLocks noGrp="1"/>
          </p:cNvSpPr>
          <p:nvPr>
            <p:ph type="pic" sz="quarter" idx="12"/>
          </p:nvPr>
        </p:nvSpPr>
        <p:spPr>
          <a:xfrm>
            <a:off x="251520" y="3651870"/>
            <a:ext cx="3527425" cy="1223963"/>
          </a:xfrm>
          <a:prstGeom prst="round2DiagRect">
            <a:avLst/>
          </a:prstGeom>
        </p:spPr>
        <p:txBody>
          <a:bodyPr/>
          <a:lstStyle/>
          <a:p>
            <a:endParaRPr lang="en-US" dirty="0"/>
          </a:p>
        </p:txBody>
      </p:sp>
    </p:spTree>
    <p:extLst>
      <p:ext uri="{BB962C8B-B14F-4D97-AF65-F5344CB8AC3E}">
        <p14:creationId xmlns="" xmlns:p14="http://schemas.microsoft.com/office/powerpoint/2010/main" val="653429538"/>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32135"/>
            <a:ext cx="7452320" cy="1871663"/>
          </a:xfrm>
          <a:prstGeom prst="homePlate">
            <a:avLst/>
          </a:prstGeom>
        </p:spPr>
        <p:txBody>
          <a:bodyPr/>
          <a:lstStyle/>
          <a:p>
            <a:endParaRPr lang="en-US" dirty="0"/>
          </a:p>
        </p:txBody>
      </p:sp>
    </p:spTree>
    <p:extLst>
      <p:ext uri="{BB962C8B-B14F-4D97-AF65-F5344CB8AC3E}">
        <p14:creationId xmlns="" xmlns:p14="http://schemas.microsoft.com/office/powerpoint/2010/main" val="1746061873"/>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7950" y="1059582"/>
            <a:ext cx="8928100" cy="2016224"/>
          </a:xfrm>
        </p:spPr>
        <p:txBody>
          <a:bodyPr/>
          <a:lstStyle/>
          <a:p>
            <a:endParaRPr lang="en-US" dirty="0"/>
          </a:p>
        </p:txBody>
      </p:sp>
    </p:spTree>
    <p:extLst>
      <p:ext uri="{BB962C8B-B14F-4D97-AF65-F5344CB8AC3E}">
        <p14:creationId xmlns="" xmlns:p14="http://schemas.microsoft.com/office/powerpoint/2010/main" val="4239513768"/>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7CF051-174A-4156-8476-A05E9F021344}" type="datetimeFigureOut">
              <a:rPr lang="en-US" smtClean="0"/>
              <a:pPr/>
              <a:t>4/22/2016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2EA691-173F-4642-8B9D-1E8E85F9C6CD}" type="slidenum">
              <a:rPr lang="en-US" smtClean="0"/>
              <a:pPr/>
              <a:t>‹#›</a:t>
            </a:fld>
            <a:endParaRPr lang="en-US" dirty="0"/>
          </a:p>
        </p:txBody>
      </p:sp>
    </p:spTree>
    <p:extLst>
      <p:ext uri="{BB962C8B-B14F-4D97-AF65-F5344CB8AC3E}">
        <p14:creationId xmlns="" xmlns:p14="http://schemas.microsoft.com/office/powerpoint/2010/main" val="272940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66"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8" r:id="rId19"/>
    <p:sldLayoutId id="2147483669" r:id="rId20"/>
    <p:sldLayoutId id="2147483671" r:id="rId21"/>
  </p:sldLayoutIdLst>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Grp="1" noChangeAspect="1"/>
          </p:cNvPicPr>
          <p:nvPr>
            <p:ph type="pic" sz="quarter" idx="10"/>
          </p:nvPr>
        </p:nvPicPr>
        <p:blipFill rotWithShape="1">
          <a:blip r:embed="rId2" cstate="print">
            <a:extLst>
              <a:ext uri="{28A0092B-C50C-407E-A947-70E740481C1C}">
                <a14:useLocalDpi xmlns="" xmlns:a14="http://schemas.microsoft.com/office/drawing/2010/main" val="0"/>
              </a:ext>
            </a:extLst>
          </a:blip>
          <a:srcRect l="3998" t="3935" r="3827" b="10511"/>
          <a:stretch/>
        </p:blipFill>
        <p:spPr>
          <a:xfrm>
            <a:off x="7640" y="93"/>
            <a:ext cx="9144000" cy="5143500"/>
          </a:xfrm>
        </p:spPr>
      </p:pic>
      <p:sp>
        <p:nvSpPr>
          <p:cNvPr id="12" name="Rectangle 14"/>
          <p:cNvSpPr/>
          <p:nvPr/>
        </p:nvSpPr>
        <p:spPr>
          <a:xfrm>
            <a:off x="-36512" y="-20538"/>
            <a:ext cx="9180512" cy="5143500"/>
          </a:xfrm>
          <a:prstGeom prst="rect">
            <a:avLst/>
          </a:prstGeom>
          <a:solidFill>
            <a:srgbClr val="1826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46"/>
          <p:cNvSpPr>
            <a:spLocks noGrp="1"/>
          </p:cNvSpPr>
          <p:nvPr>
            <p:ph type="body" sz="quarter" idx="12"/>
          </p:nvPr>
        </p:nvSpPr>
        <p:spPr>
          <a:xfrm flipV="1">
            <a:off x="-100" y="-1"/>
            <a:ext cx="5257898" cy="2499742"/>
          </a:xfrm>
          <a:solidFill>
            <a:srgbClr val="FFFFFF">
              <a:alpha val="80000"/>
            </a:srgbClr>
          </a:solidFill>
        </p:spPr>
        <p:txBody>
          <a:bodyPr/>
          <a:lstStyle/>
          <a:p>
            <a:endParaRPr lang="en-US" dirty="0"/>
          </a:p>
        </p:txBody>
      </p:sp>
      <p:grpSp>
        <p:nvGrpSpPr>
          <p:cNvPr id="6" name="Группа 5"/>
          <p:cNvGrpSpPr/>
          <p:nvPr/>
        </p:nvGrpSpPr>
        <p:grpSpPr>
          <a:xfrm>
            <a:off x="0" y="2931790"/>
            <a:ext cx="9180512" cy="1804556"/>
            <a:chOff x="0" y="2931790"/>
            <a:chExt cx="9180512" cy="1804556"/>
          </a:xfrm>
        </p:grpSpPr>
        <p:sp>
          <p:nvSpPr>
            <p:cNvPr id="14" name="Rectangle 14"/>
            <p:cNvSpPr/>
            <p:nvPr/>
          </p:nvSpPr>
          <p:spPr>
            <a:xfrm>
              <a:off x="0" y="2931790"/>
              <a:ext cx="9180512" cy="1728192"/>
            </a:xfrm>
            <a:prstGeom prst="rect">
              <a:avLst/>
            </a:prstGeom>
            <a:solidFill>
              <a:srgbClr val="18263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Прямоугольник 4"/>
            <p:cNvSpPr/>
            <p:nvPr/>
          </p:nvSpPr>
          <p:spPr>
            <a:xfrm>
              <a:off x="1428728" y="3043575"/>
              <a:ext cx="6143668" cy="1692771"/>
            </a:xfrm>
            <a:prstGeom prst="rect">
              <a:avLst/>
            </a:prstGeom>
          </p:spPr>
          <p:txBody>
            <a:bodyPr wrap="square">
              <a:spAutoFit/>
            </a:bodyPr>
            <a:lstStyle/>
            <a:p>
              <a:pPr algn="ctr"/>
              <a:r>
                <a:rPr lang="en-US" sz="2400" dirty="0" smtClean="0">
                  <a:solidFill>
                    <a:schemeClr val="bg1"/>
                  </a:solidFill>
                  <a:latin typeface="EuropeC"/>
                  <a:cs typeface="EuropeC"/>
                </a:rPr>
                <a:t>INTERNATIONAL CLOUD INFORMATION EXCHANGE SYSTEM UNITRAVEL.PRO</a:t>
              </a:r>
              <a:endParaRPr lang="en-US" sz="1400" dirty="0" smtClean="0">
                <a:solidFill>
                  <a:schemeClr val="bg1"/>
                </a:solidFill>
                <a:latin typeface="EuropeC"/>
                <a:cs typeface="EuropeC"/>
              </a:endParaRPr>
            </a:p>
            <a:p>
              <a:pPr algn="ctr"/>
              <a:endParaRPr lang="ru-RU" sz="1400" dirty="0" smtClean="0">
                <a:solidFill>
                  <a:schemeClr val="bg1"/>
                </a:solidFill>
                <a:latin typeface="EuropeC"/>
                <a:cs typeface="EuropeC"/>
              </a:endParaRPr>
            </a:p>
            <a:p>
              <a:pPr algn="ctr"/>
              <a:r>
                <a:rPr lang="en-US" sz="1400" dirty="0" smtClean="0">
                  <a:solidFill>
                    <a:schemeClr val="bg1"/>
                  </a:solidFill>
                  <a:latin typeface="EuropeC"/>
                  <a:cs typeface="EuropeC"/>
                </a:rPr>
                <a:t>For medical and cultural tourism institutions, hotels, inbound and outbound operators, agencies, air companies, tourist offices and bureaus from all around the World.</a:t>
              </a:r>
              <a:endParaRPr lang="ru-RU" sz="1400" dirty="0">
                <a:solidFill>
                  <a:schemeClr val="bg1"/>
                </a:solidFill>
                <a:latin typeface="EuropeC"/>
                <a:cs typeface="EuropeC"/>
              </a:endParaRPr>
            </a:p>
          </p:txBody>
        </p:sp>
      </p:grpSp>
      <p:sp>
        <p:nvSpPr>
          <p:cNvPr id="48" name="Text Placeholder 47"/>
          <p:cNvSpPr>
            <a:spLocks noGrp="1"/>
          </p:cNvSpPr>
          <p:nvPr>
            <p:ph type="body" sz="quarter" idx="13"/>
          </p:nvPr>
        </p:nvSpPr>
        <p:spPr>
          <a:xfrm rot="5400000" flipH="1">
            <a:off x="-63597" y="2059282"/>
            <a:ext cx="1009020" cy="881829"/>
          </a:xfrm>
          <a:solidFill>
            <a:srgbClr val="E11E4F"/>
          </a:solidFill>
        </p:spPr>
        <p:txBody>
          <a:bodyPr/>
          <a:lstStyle/>
          <a:p>
            <a:endParaRPr lang="en-US" dirty="0"/>
          </a:p>
        </p:txBody>
      </p:sp>
      <p:sp>
        <p:nvSpPr>
          <p:cNvPr id="49" name="Text Placeholder 48"/>
          <p:cNvSpPr>
            <a:spLocks noGrp="1"/>
          </p:cNvSpPr>
          <p:nvPr>
            <p:ph type="body" sz="quarter" idx="20"/>
          </p:nvPr>
        </p:nvSpPr>
        <p:spPr>
          <a:xfrm>
            <a:off x="3312" y="4787944"/>
            <a:ext cx="9140687" cy="146006"/>
          </a:xfrm>
          <a:solidFill>
            <a:schemeClr val="bg1">
              <a:alpha val="86000"/>
            </a:schemeClr>
          </a:solidFill>
        </p:spPr>
        <p:txBody>
          <a:bodyPr/>
          <a:lstStyle/>
          <a:p>
            <a:endParaRPr lang="en-US" dirty="0"/>
          </a:p>
        </p:txBody>
      </p:sp>
      <p:pic>
        <p:nvPicPr>
          <p:cNvPr id="2" name="Изображение 1" descr="ut_logo_hor.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8588" y="339502"/>
            <a:ext cx="3621324" cy="971996"/>
          </a:xfrm>
          <a:prstGeom prst="rect">
            <a:avLst/>
          </a:prstGeom>
        </p:spPr>
      </p:pic>
    </p:spTree>
    <p:extLst>
      <p:ext uri="{BB962C8B-B14F-4D97-AF65-F5344CB8AC3E}">
        <p14:creationId xmlns="" xmlns:p14="http://schemas.microsoft.com/office/powerpoint/2010/main" val="2653347860"/>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p:nvPr/>
        </p:nvSpPr>
        <p:spPr>
          <a:xfrm>
            <a:off x="323528" y="123478"/>
            <a:ext cx="216024" cy="432048"/>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Прямоугольник 44"/>
          <p:cNvSpPr/>
          <p:nvPr/>
        </p:nvSpPr>
        <p:spPr>
          <a:xfrm>
            <a:off x="611560" y="123478"/>
            <a:ext cx="6336704" cy="369332"/>
          </a:xfrm>
          <a:prstGeom prst="rect">
            <a:avLst/>
          </a:prstGeom>
        </p:spPr>
        <p:txBody>
          <a:bodyPr wrap="square">
            <a:spAutoFit/>
          </a:bodyPr>
          <a:lstStyle/>
          <a:p>
            <a:r>
              <a:rPr lang="en-US" cap="all" dirty="0" smtClean="0">
                <a:solidFill>
                  <a:srgbClr val="E11E4F"/>
                </a:solidFill>
                <a:latin typeface="EuropeC"/>
                <a:cs typeface="EuropeC"/>
              </a:rPr>
              <a:t>Your</a:t>
            </a:r>
            <a:r>
              <a:rPr lang="en-US" dirty="0" smtClean="0">
                <a:solidFill>
                  <a:srgbClr val="E11E4F"/>
                </a:solidFill>
                <a:latin typeface="EuropeC"/>
                <a:cs typeface="EuropeC"/>
              </a:rPr>
              <a:t> </a:t>
            </a:r>
            <a:r>
              <a:rPr lang="en-US" cap="all" dirty="0" smtClean="0">
                <a:solidFill>
                  <a:srgbClr val="E11E4F"/>
                </a:solidFill>
                <a:latin typeface="EuropeC"/>
                <a:cs typeface="EuropeC"/>
              </a:rPr>
              <a:t>Company Profile</a:t>
            </a:r>
            <a:endParaRPr lang="ru-RU" cap="all" dirty="0">
              <a:solidFill>
                <a:srgbClr val="E11E4F"/>
              </a:solidFill>
              <a:latin typeface="EuropeC"/>
              <a:cs typeface="EuropeC"/>
            </a:endParaRPr>
          </a:p>
        </p:txBody>
      </p:sp>
      <p:sp>
        <p:nvSpPr>
          <p:cNvPr id="46" name="Прямоугольник 45"/>
          <p:cNvSpPr/>
          <p:nvPr/>
        </p:nvSpPr>
        <p:spPr>
          <a:xfrm>
            <a:off x="611560" y="642924"/>
            <a:ext cx="7818092" cy="954107"/>
          </a:xfrm>
          <a:prstGeom prst="rect">
            <a:avLst/>
          </a:prstGeom>
        </p:spPr>
        <p:txBody>
          <a:bodyPr wrap="square">
            <a:spAutoFit/>
          </a:bodyPr>
          <a:lstStyle/>
          <a:p>
            <a:pPr algn="just"/>
            <a:r>
              <a:rPr lang="en-US" sz="1400" dirty="0" smtClean="0">
                <a:solidFill>
                  <a:srgbClr val="23ACAB"/>
                </a:solidFill>
                <a:latin typeface="EuropeC"/>
                <a:cs typeface="EuropeC"/>
              </a:rPr>
              <a:t>We will make for you a company profile in any language free of charge, to use it as your online business card in cooperation with travel agencies and partners. Company profile is created free of charge and based on your data and added content: photos, video, contacts, tours and programs, files for work.</a:t>
            </a:r>
            <a:endParaRPr lang="ru-RU" sz="1400" dirty="0" smtClean="0">
              <a:solidFill>
                <a:srgbClr val="23ACAB"/>
              </a:solidFill>
              <a:latin typeface="EuropeC"/>
              <a:cs typeface="EuropeC"/>
            </a:endParaRPr>
          </a:p>
        </p:txBody>
      </p:sp>
      <p:pic>
        <p:nvPicPr>
          <p:cNvPr id="151" name="Изображение 150" descr="ut_logo_hor.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3929058" y="1500180"/>
            <a:ext cx="4929222" cy="3300330"/>
          </a:xfrm>
          <a:prstGeom prst="rect">
            <a:avLst/>
          </a:prstGeom>
          <a:noFill/>
          <a:ln w="9525">
            <a:noFill/>
            <a:miter lim="800000"/>
            <a:headEnd/>
            <a:tailEnd/>
          </a:ln>
          <a:effectLst/>
        </p:spPr>
      </p:pic>
      <p:grpSp>
        <p:nvGrpSpPr>
          <p:cNvPr id="7" name="Группа 6"/>
          <p:cNvGrpSpPr/>
          <p:nvPr/>
        </p:nvGrpSpPr>
        <p:grpSpPr>
          <a:xfrm>
            <a:off x="1123597" y="2643188"/>
            <a:ext cx="1728191" cy="1004995"/>
            <a:chOff x="1115617" y="2125350"/>
            <a:chExt cx="3248977" cy="1004995"/>
          </a:xfrm>
        </p:grpSpPr>
        <p:grpSp>
          <p:nvGrpSpPr>
            <p:cNvPr id="8" name="Группа 131"/>
            <p:cNvGrpSpPr>
              <a:grpSpLocks noChangeAspect="1"/>
            </p:cNvGrpSpPr>
            <p:nvPr/>
          </p:nvGrpSpPr>
          <p:grpSpPr>
            <a:xfrm>
              <a:off x="1115617" y="2125350"/>
              <a:ext cx="3248977" cy="1004995"/>
              <a:chOff x="3555268" y="2678634"/>
              <a:chExt cx="2500367" cy="3501448"/>
            </a:xfrm>
          </p:grpSpPr>
          <p:sp>
            <p:nvSpPr>
              <p:cNvPr id="11" name="Rectangle 128"/>
              <p:cNvSpPr/>
              <p:nvPr/>
            </p:nvSpPr>
            <p:spPr>
              <a:xfrm>
                <a:off x="3555269" y="2678634"/>
                <a:ext cx="2500366" cy="2897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2" name="Straight Connector 135"/>
              <p:cNvCxnSpPr/>
              <p:nvPr/>
            </p:nvCxnSpPr>
            <p:spPr>
              <a:xfrm>
                <a:off x="3724827" y="4484791"/>
                <a:ext cx="2161249" cy="0"/>
              </a:xfrm>
              <a:prstGeom prst="line">
                <a:avLst/>
              </a:prstGeom>
              <a:ln w="12700">
                <a:solidFill>
                  <a:schemeClr val="bg1">
                    <a:alpha val="45000"/>
                  </a:schemeClr>
                </a:solidFill>
              </a:ln>
              <a:effectLst>
                <a:outerShdw blurRad="25400" dist="12700" dir="16200000" sx="99000" sy="99000"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32"/>
              <p:cNvSpPr/>
              <p:nvPr/>
            </p:nvSpPr>
            <p:spPr>
              <a:xfrm>
                <a:off x="3555268" y="5576392"/>
                <a:ext cx="2500366" cy="603690"/>
              </a:xfrm>
              <a:prstGeom prst="rect">
                <a:avLst/>
              </a:prstGeom>
              <a:solidFill>
                <a:schemeClr val="tx2">
                  <a:lumMod val="25000"/>
                  <a:lumOff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 name="TextBox 8"/>
            <p:cNvSpPr txBox="1"/>
            <p:nvPr/>
          </p:nvSpPr>
          <p:spPr>
            <a:xfrm>
              <a:off x="1331640" y="2211710"/>
              <a:ext cx="2808311" cy="369332"/>
            </a:xfrm>
            <a:prstGeom prst="rect">
              <a:avLst/>
            </a:prstGeom>
            <a:noFill/>
          </p:spPr>
          <p:txBody>
            <a:bodyPr wrap="square" rtlCol="0">
              <a:spAutoFit/>
            </a:bodyPr>
            <a:lstStyle/>
            <a:p>
              <a:pPr algn="ctr"/>
              <a:r>
                <a:rPr lang="ru-RU" b="1" dirty="0">
                  <a:solidFill>
                    <a:srgbClr val="23ACAB"/>
                  </a:solidFill>
                  <a:latin typeface="EuropeC"/>
                  <a:cs typeface="EuropeC"/>
                </a:rPr>
                <a:t>1 </a:t>
              </a:r>
              <a:r>
                <a:rPr lang="en-US" b="1" dirty="0" smtClean="0">
                  <a:solidFill>
                    <a:srgbClr val="23ACAB"/>
                  </a:solidFill>
                  <a:latin typeface="EuropeC"/>
                  <a:cs typeface="EuropeC"/>
                </a:rPr>
                <a:t>month</a:t>
              </a:r>
              <a:r>
                <a:rPr lang="ru-RU" b="1" dirty="0" smtClean="0">
                  <a:solidFill>
                    <a:srgbClr val="23ACAB"/>
                  </a:solidFill>
                  <a:latin typeface="EuropeC"/>
                  <a:cs typeface="EuropeC"/>
                </a:rPr>
                <a:t> </a:t>
              </a:r>
              <a:endParaRPr lang="ru-RU" sz="500" b="1" dirty="0" smtClean="0">
                <a:solidFill>
                  <a:srgbClr val="23ACAB"/>
                </a:solidFill>
                <a:latin typeface="EuropeC"/>
                <a:cs typeface="EuropeC"/>
              </a:endParaRPr>
            </a:p>
          </p:txBody>
        </p:sp>
        <p:sp>
          <p:nvSpPr>
            <p:cNvPr id="10" name="TextBox 9"/>
            <p:cNvSpPr txBox="1"/>
            <p:nvPr/>
          </p:nvSpPr>
          <p:spPr>
            <a:xfrm>
              <a:off x="1403648" y="2571750"/>
              <a:ext cx="2808312" cy="369332"/>
            </a:xfrm>
            <a:prstGeom prst="rect">
              <a:avLst/>
            </a:prstGeom>
            <a:noFill/>
          </p:spPr>
          <p:txBody>
            <a:bodyPr wrap="square" rtlCol="0">
              <a:spAutoFit/>
            </a:bodyPr>
            <a:lstStyle/>
            <a:p>
              <a:pPr algn="ctr"/>
              <a:r>
                <a:rPr lang="ru-RU" dirty="0" smtClean="0">
                  <a:solidFill>
                    <a:srgbClr val="2D4861"/>
                  </a:solidFill>
                  <a:latin typeface="EuropeC"/>
                  <a:cs typeface="EuropeC"/>
                </a:rPr>
                <a:t>40 </a:t>
              </a:r>
              <a:r>
                <a:rPr lang="en-US" dirty="0" smtClean="0">
                  <a:solidFill>
                    <a:srgbClr val="2D4861"/>
                  </a:solidFill>
                  <a:latin typeface="EuropeC"/>
                  <a:cs typeface="EuropeC"/>
                </a:rPr>
                <a:t>USD</a:t>
              </a:r>
            </a:p>
          </p:txBody>
        </p:sp>
      </p:grpSp>
      <p:grpSp>
        <p:nvGrpSpPr>
          <p:cNvPr id="14" name="Группа 13"/>
          <p:cNvGrpSpPr/>
          <p:nvPr/>
        </p:nvGrpSpPr>
        <p:grpSpPr>
          <a:xfrm>
            <a:off x="1129297" y="3714758"/>
            <a:ext cx="1728191" cy="1004995"/>
            <a:chOff x="1115617" y="2125350"/>
            <a:chExt cx="3248977" cy="1004995"/>
          </a:xfrm>
        </p:grpSpPr>
        <p:grpSp>
          <p:nvGrpSpPr>
            <p:cNvPr id="15" name="Группа 144"/>
            <p:cNvGrpSpPr>
              <a:grpSpLocks noChangeAspect="1"/>
            </p:cNvGrpSpPr>
            <p:nvPr/>
          </p:nvGrpSpPr>
          <p:grpSpPr>
            <a:xfrm>
              <a:off x="1115617" y="2125350"/>
              <a:ext cx="3248977" cy="1004995"/>
              <a:chOff x="3555268" y="2678634"/>
              <a:chExt cx="2500367" cy="3501448"/>
            </a:xfrm>
          </p:grpSpPr>
          <p:sp>
            <p:nvSpPr>
              <p:cNvPr id="18" name="Rectangle 128"/>
              <p:cNvSpPr/>
              <p:nvPr/>
            </p:nvSpPr>
            <p:spPr>
              <a:xfrm>
                <a:off x="3555269" y="2678634"/>
                <a:ext cx="2500366" cy="2897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9" name="Straight Connector 135"/>
              <p:cNvCxnSpPr/>
              <p:nvPr/>
            </p:nvCxnSpPr>
            <p:spPr>
              <a:xfrm>
                <a:off x="3724827" y="4484791"/>
                <a:ext cx="2161249" cy="0"/>
              </a:xfrm>
              <a:prstGeom prst="line">
                <a:avLst/>
              </a:prstGeom>
              <a:ln w="12700">
                <a:solidFill>
                  <a:schemeClr val="bg1">
                    <a:alpha val="45000"/>
                  </a:schemeClr>
                </a:solidFill>
              </a:ln>
              <a:effectLst>
                <a:outerShdw blurRad="25400" dist="12700" dir="16200000" sx="99000" sy="99000"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32"/>
              <p:cNvSpPr/>
              <p:nvPr/>
            </p:nvSpPr>
            <p:spPr>
              <a:xfrm>
                <a:off x="3555268" y="5576392"/>
                <a:ext cx="2500366" cy="603690"/>
              </a:xfrm>
              <a:prstGeom prst="rect">
                <a:avLst/>
              </a:prstGeom>
              <a:solidFill>
                <a:schemeClr val="tx2">
                  <a:lumMod val="25000"/>
                  <a:lumOff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6" name="TextBox 15"/>
            <p:cNvSpPr txBox="1"/>
            <p:nvPr/>
          </p:nvSpPr>
          <p:spPr>
            <a:xfrm>
              <a:off x="1331640" y="2211710"/>
              <a:ext cx="2808311" cy="369332"/>
            </a:xfrm>
            <a:prstGeom prst="rect">
              <a:avLst/>
            </a:prstGeom>
            <a:noFill/>
          </p:spPr>
          <p:txBody>
            <a:bodyPr wrap="square" rtlCol="0">
              <a:spAutoFit/>
            </a:bodyPr>
            <a:lstStyle/>
            <a:p>
              <a:pPr algn="ctr"/>
              <a:r>
                <a:rPr lang="ru-RU" b="1" dirty="0">
                  <a:solidFill>
                    <a:srgbClr val="23ACAB"/>
                  </a:solidFill>
                  <a:latin typeface="EuropeC"/>
                  <a:cs typeface="EuropeC"/>
                </a:rPr>
                <a:t>1 </a:t>
              </a:r>
              <a:r>
                <a:rPr lang="en-US" b="1" dirty="0" smtClean="0">
                  <a:solidFill>
                    <a:srgbClr val="23ACAB"/>
                  </a:solidFill>
                  <a:latin typeface="EuropeC"/>
                  <a:cs typeface="EuropeC"/>
                </a:rPr>
                <a:t>year</a:t>
              </a:r>
              <a:r>
                <a:rPr lang="ru-RU" b="1" dirty="0" smtClean="0">
                  <a:solidFill>
                    <a:srgbClr val="23ACAB"/>
                  </a:solidFill>
                  <a:latin typeface="EuropeC"/>
                  <a:cs typeface="EuropeC"/>
                </a:rPr>
                <a:t> </a:t>
              </a:r>
              <a:endParaRPr lang="ru-RU" sz="500" b="1" dirty="0" smtClean="0">
                <a:solidFill>
                  <a:srgbClr val="23ACAB"/>
                </a:solidFill>
                <a:latin typeface="EuropeC"/>
                <a:cs typeface="EuropeC"/>
              </a:endParaRPr>
            </a:p>
          </p:txBody>
        </p:sp>
        <p:sp>
          <p:nvSpPr>
            <p:cNvPr id="17" name="TextBox 16"/>
            <p:cNvSpPr txBox="1"/>
            <p:nvPr/>
          </p:nvSpPr>
          <p:spPr>
            <a:xfrm>
              <a:off x="1403648" y="2571750"/>
              <a:ext cx="2808312" cy="369332"/>
            </a:xfrm>
            <a:prstGeom prst="rect">
              <a:avLst/>
            </a:prstGeom>
            <a:noFill/>
          </p:spPr>
          <p:txBody>
            <a:bodyPr wrap="square" rtlCol="0">
              <a:spAutoFit/>
            </a:bodyPr>
            <a:lstStyle/>
            <a:p>
              <a:pPr algn="ctr"/>
              <a:r>
                <a:rPr lang="en-US" dirty="0" smtClean="0">
                  <a:solidFill>
                    <a:srgbClr val="2D4861"/>
                  </a:solidFill>
                  <a:latin typeface="EuropeC"/>
                  <a:cs typeface="EuropeC"/>
                </a:rPr>
                <a:t>350</a:t>
              </a:r>
              <a:r>
                <a:rPr lang="ru-RU" dirty="0" smtClean="0">
                  <a:solidFill>
                    <a:srgbClr val="2D4861"/>
                  </a:solidFill>
                  <a:latin typeface="EuropeC"/>
                  <a:cs typeface="EuropeC"/>
                </a:rPr>
                <a:t> </a:t>
              </a:r>
              <a:r>
                <a:rPr lang="en-US" dirty="0" smtClean="0">
                  <a:solidFill>
                    <a:srgbClr val="2D4861"/>
                  </a:solidFill>
                  <a:latin typeface="EuropeC"/>
                  <a:cs typeface="EuropeC"/>
                </a:rPr>
                <a:t>USD</a:t>
              </a:r>
            </a:p>
          </p:txBody>
        </p:sp>
      </p:grpSp>
      <p:grpSp>
        <p:nvGrpSpPr>
          <p:cNvPr id="21" name="Группа 20"/>
          <p:cNvGrpSpPr/>
          <p:nvPr/>
        </p:nvGrpSpPr>
        <p:grpSpPr>
          <a:xfrm>
            <a:off x="357158" y="1643056"/>
            <a:ext cx="3286148" cy="1008111"/>
            <a:chOff x="1115616" y="1491630"/>
            <a:chExt cx="7137408" cy="1008111"/>
          </a:xfrm>
        </p:grpSpPr>
        <p:sp>
          <p:nvSpPr>
            <p:cNvPr id="22" name="Rectangle 129"/>
            <p:cNvSpPr/>
            <p:nvPr/>
          </p:nvSpPr>
          <p:spPr>
            <a:xfrm>
              <a:off x="1115616" y="1491630"/>
              <a:ext cx="7137408" cy="1008111"/>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Прямоугольник 22"/>
            <p:cNvSpPr/>
            <p:nvPr/>
          </p:nvSpPr>
          <p:spPr>
            <a:xfrm>
              <a:off x="1425938" y="1563068"/>
              <a:ext cx="6768751" cy="923330"/>
            </a:xfrm>
            <a:prstGeom prst="rect">
              <a:avLst/>
            </a:prstGeom>
          </p:spPr>
          <p:txBody>
            <a:bodyPr wrap="square">
              <a:spAutoFit/>
            </a:bodyPr>
            <a:lstStyle/>
            <a:p>
              <a:pPr algn="ctr"/>
              <a:r>
                <a:rPr lang="en-US" dirty="0" smtClean="0">
                  <a:solidFill>
                    <a:srgbClr val="2D4861"/>
                  </a:solidFill>
                  <a:latin typeface="EuropeC"/>
                  <a:cs typeface="EuropeC"/>
                </a:rPr>
                <a:t>We credit</a:t>
              </a:r>
              <a:r>
                <a:rPr lang="ru-RU" dirty="0" smtClean="0">
                  <a:solidFill>
                    <a:srgbClr val="2D4861"/>
                  </a:solidFill>
                  <a:latin typeface="EuropeC"/>
                  <a:cs typeface="EuropeC"/>
                </a:rPr>
                <a:t>*</a:t>
              </a:r>
              <a:r>
                <a:rPr lang="en-US" dirty="0" smtClean="0">
                  <a:solidFill>
                    <a:srgbClr val="2D4861"/>
                  </a:solidFill>
                  <a:latin typeface="EuropeC"/>
                  <a:cs typeface="EuropeC"/>
                </a:rPr>
                <a:t> only a fee for maintenance of your website:</a:t>
              </a:r>
              <a:endParaRPr lang="ru-RU" dirty="0">
                <a:solidFill>
                  <a:srgbClr val="2D4861"/>
                </a:solidFill>
                <a:latin typeface="EuropeC"/>
                <a:cs typeface="EuropeC"/>
              </a:endParaRPr>
            </a:p>
          </p:txBody>
        </p:sp>
      </p:grpSp>
      <p:sp>
        <p:nvSpPr>
          <p:cNvPr id="24" name="Прямоугольник 23"/>
          <p:cNvSpPr/>
          <p:nvPr/>
        </p:nvSpPr>
        <p:spPr>
          <a:xfrm>
            <a:off x="0" y="4835723"/>
            <a:ext cx="2643174" cy="307777"/>
          </a:xfrm>
          <a:prstGeom prst="rect">
            <a:avLst/>
          </a:prstGeom>
        </p:spPr>
        <p:txBody>
          <a:bodyPr wrap="square">
            <a:spAutoFit/>
          </a:bodyPr>
          <a:lstStyle/>
          <a:p>
            <a:pPr algn="just"/>
            <a:r>
              <a:rPr lang="en-US" sz="1400" dirty="0" smtClean="0">
                <a:solidFill>
                  <a:schemeClr val="accent6"/>
                </a:solidFill>
                <a:latin typeface="EuropeC"/>
                <a:cs typeface="EuropeC"/>
              </a:rPr>
              <a:t>* </a:t>
            </a:r>
            <a:r>
              <a:rPr lang="en-US" sz="1200" dirty="0" smtClean="0">
                <a:solidFill>
                  <a:schemeClr val="accent6"/>
                </a:solidFill>
                <a:latin typeface="EuropeC"/>
                <a:cs typeface="EuropeC"/>
              </a:rPr>
              <a:t>After 6 months trial period</a:t>
            </a:r>
            <a:endParaRPr lang="ru-RU" sz="1400" b="1" dirty="0">
              <a:solidFill>
                <a:schemeClr val="accent6"/>
              </a:solidFill>
              <a:latin typeface="EuropeC"/>
              <a:cs typeface="EuropeC"/>
            </a:endParaRPr>
          </a:p>
        </p:txBody>
      </p:sp>
    </p:spTree>
    <p:extLst>
      <p:ext uri="{BB962C8B-B14F-4D97-AF65-F5344CB8AC3E}">
        <p14:creationId xmlns="" xmlns:p14="http://schemas.microsoft.com/office/powerpoint/2010/main" val="935194890"/>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15000"/>
                            </p:stCondLst>
                            <p:childTnLst>
                              <p:par>
                                <p:cTn id="17" presetID="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160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2000"/>
                                        <p:tgtEl>
                                          <p:spTgt spid="7"/>
                                        </p:tgtEl>
                                      </p:cBhvr>
                                    </p:animEffect>
                                  </p:childTnLst>
                                </p:cTn>
                              </p:par>
                            </p:childTnLst>
                          </p:cTn>
                        </p:par>
                        <p:par>
                          <p:cTn id="25" fill="hold">
                            <p:stCondLst>
                              <p:cond delay="18000"/>
                            </p:stCondLst>
                            <p:childTnLst>
                              <p:par>
                                <p:cTn id="26" presetID="22"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000"/>
                                        <p:tgtEl>
                                          <p:spTgt spid="14"/>
                                        </p:tgtEl>
                                      </p:cBhvr>
                                    </p:animEffect>
                                  </p:childTnLst>
                                </p:cTn>
                              </p:par>
                            </p:childTnLst>
                          </p:cTn>
                        </p:par>
                        <p:par>
                          <p:cTn id="29" fill="hold">
                            <p:stCondLst>
                              <p:cond delay="200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cstate="print"/>
          <a:stretch>
            <a:fillRect/>
          </a:stretch>
        </p:blipFill>
        <p:spPr>
          <a:xfrm>
            <a:off x="4572000" y="267494"/>
            <a:ext cx="3980661" cy="4031991"/>
          </a:xfrm>
          <a:prstGeom prst="rect">
            <a:avLst/>
          </a:prstGeom>
        </p:spPr>
      </p:pic>
      <p:sp>
        <p:nvSpPr>
          <p:cNvPr id="26" name="Freeform 13"/>
          <p:cNvSpPr>
            <a:spLocks/>
          </p:cNvSpPr>
          <p:nvPr/>
        </p:nvSpPr>
        <p:spPr bwMode="auto">
          <a:xfrm flipH="1">
            <a:off x="5580112" y="3795886"/>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9" name="Freeform 7"/>
          <p:cNvSpPr>
            <a:spLocks/>
          </p:cNvSpPr>
          <p:nvPr/>
        </p:nvSpPr>
        <p:spPr bwMode="auto">
          <a:xfrm flipH="1">
            <a:off x="4897909" y="3675519"/>
            <a:ext cx="1704246" cy="288153"/>
          </a:xfrm>
          <a:custGeom>
            <a:avLst/>
            <a:gdLst>
              <a:gd name="T0" fmla="*/ 7 w 1727"/>
              <a:gd name="T1" fmla="*/ 28 h 292"/>
              <a:gd name="T2" fmla="*/ 1727 w 1727"/>
              <a:gd name="T3" fmla="*/ 292 h 292"/>
              <a:gd name="T4" fmla="*/ 1720 w 1727"/>
              <a:gd name="T5" fmla="*/ 261 h 292"/>
              <a:gd name="T6" fmla="*/ 0 w 1727"/>
              <a:gd name="T7" fmla="*/ 0 h 292"/>
              <a:gd name="T8" fmla="*/ 7 w 1727"/>
              <a:gd name="T9" fmla="*/ 28 h 292"/>
            </a:gdLst>
            <a:ahLst/>
            <a:cxnLst>
              <a:cxn ang="0">
                <a:pos x="T0" y="T1"/>
              </a:cxn>
              <a:cxn ang="0">
                <a:pos x="T2" y="T3"/>
              </a:cxn>
              <a:cxn ang="0">
                <a:pos x="T4" y="T5"/>
              </a:cxn>
              <a:cxn ang="0">
                <a:pos x="T6" y="T7"/>
              </a:cxn>
              <a:cxn ang="0">
                <a:pos x="T8" y="T9"/>
              </a:cxn>
            </a:cxnLst>
            <a:rect l="0" t="0" r="r" b="b"/>
            <a:pathLst>
              <a:path w="1727" h="292">
                <a:moveTo>
                  <a:pt x="7" y="28"/>
                </a:moveTo>
                <a:lnTo>
                  <a:pt x="1727" y="292"/>
                </a:lnTo>
                <a:lnTo>
                  <a:pt x="1720" y="261"/>
                </a:lnTo>
                <a:lnTo>
                  <a:pt x="0" y="0"/>
                </a:lnTo>
                <a:lnTo>
                  <a:pt x="7" y="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27" name="Freeform 14"/>
          <p:cNvSpPr>
            <a:spLocks/>
          </p:cNvSpPr>
          <p:nvPr/>
        </p:nvSpPr>
        <p:spPr bwMode="auto">
          <a:xfrm flipH="1">
            <a:off x="7236296" y="3003798"/>
            <a:ext cx="1124981" cy="262496"/>
          </a:xfrm>
          <a:custGeom>
            <a:avLst/>
            <a:gdLst>
              <a:gd name="T0" fmla="*/ 14 w 1140"/>
              <a:gd name="T1" fmla="*/ 69 h 266"/>
              <a:gd name="T2" fmla="*/ 1140 w 1140"/>
              <a:gd name="T3" fmla="*/ 266 h 266"/>
              <a:gd name="T4" fmla="*/ 1126 w 1140"/>
              <a:gd name="T5" fmla="*/ 197 h 266"/>
              <a:gd name="T6" fmla="*/ 0 w 1140"/>
              <a:gd name="T7" fmla="*/ 0 h 266"/>
              <a:gd name="T8" fmla="*/ 14 w 1140"/>
              <a:gd name="T9" fmla="*/ 69 h 266"/>
            </a:gdLst>
            <a:ahLst/>
            <a:cxnLst>
              <a:cxn ang="0">
                <a:pos x="T0" y="T1"/>
              </a:cxn>
              <a:cxn ang="0">
                <a:pos x="T2" y="T3"/>
              </a:cxn>
              <a:cxn ang="0">
                <a:pos x="T4" y="T5"/>
              </a:cxn>
              <a:cxn ang="0">
                <a:pos x="T6" y="T7"/>
              </a:cxn>
              <a:cxn ang="0">
                <a:pos x="T8" y="T9"/>
              </a:cxn>
            </a:cxnLst>
            <a:rect l="0" t="0" r="r" b="b"/>
            <a:pathLst>
              <a:path w="1140" h="266">
                <a:moveTo>
                  <a:pt x="14" y="69"/>
                </a:moveTo>
                <a:lnTo>
                  <a:pt x="1140" y="266"/>
                </a:lnTo>
                <a:lnTo>
                  <a:pt x="1126" y="197"/>
                </a:lnTo>
                <a:lnTo>
                  <a:pt x="0" y="0"/>
                </a:lnTo>
                <a:lnTo>
                  <a:pt x="14" y="6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40" name="Group 39"/>
          <p:cNvGrpSpPr/>
          <p:nvPr/>
        </p:nvGrpSpPr>
        <p:grpSpPr>
          <a:xfrm flipH="1">
            <a:off x="3449439" y="4227934"/>
            <a:ext cx="1410593" cy="632190"/>
            <a:chOff x="149621" y="4701381"/>
            <a:chExt cx="2128837" cy="954088"/>
          </a:xfrm>
        </p:grpSpPr>
        <p:sp>
          <p:nvSpPr>
            <p:cNvPr id="8" name="Freeform 6"/>
            <p:cNvSpPr>
              <a:spLocks/>
            </p:cNvSpPr>
            <p:nvPr/>
          </p:nvSpPr>
          <p:spPr bwMode="auto">
            <a:xfrm>
              <a:off x="292496" y="5317331"/>
              <a:ext cx="1985962" cy="338138"/>
            </a:xfrm>
            <a:custGeom>
              <a:avLst/>
              <a:gdLst>
                <a:gd name="T0" fmla="*/ 7 w 1251"/>
                <a:gd name="T1" fmla="*/ 28 h 213"/>
                <a:gd name="T2" fmla="*/ 1251 w 1251"/>
                <a:gd name="T3" fmla="*/ 213 h 213"/>
                <a:gd name="T4" fmla="*/ 1244 w 1251"/>
                <a:gd name="T5" fmla="*/ 185 h 213"/>
                <a:gd name="T6" fmla="*/ 0 w 1251"/>
                <a:gd name="T7" fmla="*/ 0 h 213"/>
                <a:gd name="T8" fmla="*/ 7 w 1251"/>
                <a:gd name="T9" fmla="*/ 28 h 213"/>
              </a:gdLst>
              <a:ahLst/>
              <a:cxnLst>
                <a:cxn ang="0">
                  <a:pos x="T0" y="T1"/>
                </a:cxn>
                <a:cxn ang="0">
                  <a:pos x="T2" y="T3"/>
                </a:cxn>
                <a:cxn ang="0">
                  <a:pos x="T4" y="T5"/>
                </a:cxn>
                <a:cxn ang="0">
                  <a:pos x="T6" y="T7"/>
                </a:cxn>
                <a:cxn ang="0">
                  <a:pos x="T8" y="T9"/>
                </a:cxn>
              </a:cxnLst>
              <a:rect l="0" t="0" r="r" b="b"/>
              <a:pathLst>
                <a:path w="1251" h="213">
                  <a:moveTo>
                    <a:pt x="7" y="28"/>
                  </a:moveTo>
                  <a:lnTo>
                    <a:pt x="1251" y="213"/>
                  </a:lnTo>
                  <a:lnTo>
                    <a:pt x="1244" y="185"/>
                  </a:lnTo>
                  <a:lnTo>
                    <a:pt x="0" y="0"/>
                  </a:lnTo>
                  <a:lnTo>
                    <a:pt x="7" y="2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149621" y="4701381"/>
              <a:ext cx="1793875" cy="747713"/>
            </a:xfrm>
            <a:custGeom>
              <a:avLst/>
              <a:gdLst>
                <a:gd name="T0" fmla="*/ 73 w 1130"/>
                <a:gd name="T1" fmla="*/ 314 h 471"/>
                <a:gd name="T2" fmla="*/ 1130 w 1130"/>
                <a:gd name="T3" fmla="*/ 471 h 471"/>
                <a:gd name="T4" fmla="*/ 1057 w 1130"/>
                <a:gd name="T5" fmla="*/ 157 h 471"/>
                <a:gd name="T6" fmla="*/ 0 w 1130"/>
                <a:gd name="T7" fmla="*/ 0 h 471"/>
                <a:gd name="T8" fmla="*/ 73 w 1130"/>
                <a:gd name="T9" fmla="*/ 314 h 471"/>
              </a:gdLst>
              <a:ahLst/>
              <a:cxnLst>
                <a:cxn ang="0">
                  <a:pos x="T0" y="T1"/>
                </a:cxn>
                <a:cxn ang="0">
                  <a:pos x="T2" y="T3"/>
                </a:cxn>
                <a:cxn ang="0">
                  <a:pos x="T4" y="T5"/>
                </a:cxn>
                <a:cxn ang="0">
                  <a:pos x="T6" y="T7"/>
                </a:cxn>
                <a:cxn ang="0">
                  <a:pos x="T8" y="T9"/>
                </a:cxn>
              </a:cxnLst>
              <a:rect l="0" t="0" r="r" b="b"/>
              <a:pathLst>
                <a:path w="1130" h="471">
                  <a:moveTo>
                    <a:pt x="73" y="314"/>
                  </a:moveTo>
                  <a:lnTo>
                    <a:pt x="1130" y="471"/>
                  </a:lnTo>
                  <a:lnTo>
                    <a:pt x="1057" y="157"/>
                  </a:lnTo>
                  <a:lnTo>
                    <a:pt x="0" y="0"/>
                  </a:lnTo>
                  <a:lnTo>
                    <a:pt x="73" y="3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Freeform 5"/>
          <p:cNvSpPr>
            <a:spLocks/>
          </p:cNvSpPr>
          <p:nvPr/>
        </p:nvSpPr>
        <p:spPr bwMode="auto">
          <a:xfrm flipH="1">
            <a:off x="7596336" y="3291830"/>
            <a:ext cx="1324319" cy="246707"/>
          </a:xfrm>
          <a:custGeom>
            <a:avLst/>
            <a:gdLst>
              <a:gd name="T0" fmla="*/ 1342 w 1342"/>
              <a:gd name="T1" fmla="*/ 250 h 250"/>
              <a:gd name="T2" fmla="*/ 1330 w 1342"/>
              <a:gd name="T3" fmla="*/ 202 h 250"/>
              <a:gd name="T4" fmla="*/ 0 w 1342"/>
              <a:gd name="T5" fmla="*/ 0 h 250"/>
              <a:gd name="T6" fmla="*/ 10 w 1342"/>
              <a:gd name="T7" fmla="*/ 48 h 250"/>
              <a:gd name="T8" fmla="*/ 1342 w 1342"/>
              <a:gd name="T9" fmla="*/ 250 h 250"/>
            </a:gdLst>
            <a:ahLst/>
            <a:cxnLst>
              <a:cxn ang="0">
                <a:pos x="T0" y="T1"/>
              </a:cxn>
              <a:cxn ang="0">
                <a:pos x="T2" y="T3"/>
              </a:cxn>
              <a:cxn ang="0">
                <a:pos x="T4" y="T5"/>
              </a:cxn>
              <a:cxn ang="0">
                <a:pos x="T6" y="T7"/>
              </a:cxn>
              <a:cxn ang="0">
                <a:pos x="T8" y="T9"/>
              </a:cxn>
            </a:cxnLst>
            <a:rect l="0" t="0" r="r" b="b"/>
            <a:pathLst>
              <a:path w="1342" h="250">
                <a:moveTo>
                  <a:pt x="1342" y="250"/>
                </a:moveTo>
                <a:lnTo>
                  <a:pt x="1330" y="202"/>
                </a:lnTo>
                <a:lnTo>
                  <a:pt x="0" y="0"/>
                </a:lnTo>
                <a:lnTo>
                  <a:pt x="10" y="48"/>
                </a:lnTo>
                <a:lnTo>
                  <a:pt x="1342" y="250"/>
                </a:lnTo>
                <a:close/>
              </a:path>
            </a:pathLst>
          </a:custGeom>
          <a:solidFill>
            <a:srgbClr val="2D4861"/>
          </a:solidFill>
          <a:ln>
            <a:noFill/>
          </a:ln>
        </p:spPr>
        <p:txBody>
          <a:bodyPr vert="horz" wrap="square" lIns="68580" tIns="34290" rIns="68580" bIns="34290" numCol="1" anchor="t" anchorCtr="0" compatLnSpc="1">
            <a:prstTxWarp prst="textNoShape">
              <a:avLst/>
            </a:prstTxWarp>
          </a:bodyPr>
          <a:lstStyle/>
          <a:p>
            <a:endParaRPr lang="id-ID"/>
          </a:p>
        </p:txBody>
      </p:sp>
      <p:sp>
        <p:nvSpPr>
          <p:cNvPr id="70" name="Freeform 5"/>
          <p:cNvSpPr>
            <a:spLocks/>
          </p:cNvSpPr>
          <p:nvPr/>
        </p:nvSpPr>
        <p:spPr bwMode="auto">
          <a:xfrm flipH="1">
            <a:off x="0" y="3795886"/>
            <a:ext cx="9180512" cy="1656184"/>
          </a:xfrm>
          <a:custGeom>
            <a:avLst/>
            <a:gdLst>
              <a:gd name="T0" fmla="*/ 7682 w 7682"/>
              <a:gd name="T1" fmla="*/ 941 h 1248"/>
              <a:gd name="T2" fmla="*/ 0 w 7682"/>
              <a:gd name="T3" fmla="*/ 0 h 1248"/>
              <a:gd name="T4" fmla="*/ 0 w 7682"/>
              <a:gd name="T5" fmla="*/ 911 h 1248"/>
              <a:gd name="T6" fmla="*/ 0 w 7682"/>
              <a:gd name="T7" fmla="*/ 943 h 1248"/>
              <a:gd name="T8" fmla="*/ 0 w 7682"/>
              <a:gd name="T9" fmla="*/ 1248 h 1248"/>
              <a:gd name="T10" fmla="*/ 7682 w 7682"/>
              <a:gd name="T11" fmla="*/ 1248 h 1248"/>
              <a:gd name="T12" fmla="*/ 7682 w 7682"/>
              <a:gd name="T13" fmla="*/ 943 h 1248"/>
              <a:gd name="T14" fmla="*/ 7682 w 7682"/>
              <a:gd name="T15" fmla="*/ 941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248">
                <a:moveTo>
                  <a:pt x="7682" y="941"/>
                </a:moveTo>
                <a:lnTo>
                  <a:pt x="0" y="0"/>
                </a:lnTo>
                <a:lnTo>
                  <a:pt x="0" y="911"/>
                </a:lnTo>
                <a:lnTo>
                  <a:pt x="0" y="943"/>
                </a:lnTo>
                <a:lnTo>
                  <a:pt x="0" y="1248"/>
                </a:lnTo>
                <a:lnTo>
                  <a:pt x="7682" y="1248"/>
                </a:lnTo>
                <a:lnTo>
                  <a:pt x="7682" y="943"/>
                </a:lnTo>
                <a:lnTo>
                  <a:pt x="7682" y="94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9"/>
          <p:cNvSpPr>
            <a:spLocks/>
          </p:cNvSpPr>
          <p:nvPr/>
        </p:nvSpPr>
        <p:spPr bwMode="auto">
          <a:xfrm flipH="1">
            <a:off x="7812360" y="3579862"/>
            <a:ext cx="1206887" cy="202300"/>
          </a:xfrm>
          <a:custGeom>
            <a:avLst/>
            <a:gdLst>
              <a:gd name="T0" fmla="*/ 1218 w 1223"/>
              <a:gd name="T1" fmla="*/ 186 h 205"/>
              <a:gd name="T2" fmla="*/ 0 w 1223"/>
              <a:gd name="T3" fmla="*/ 0 h 205"/>
              <a:gd name="T4" fmla="*/ 2 w 1223"/>
              <a:gd name="T5" fmla="*/ 17 h 205"/>
              <a:gd name="T6" fmla="*/ 1223 w 1223"/>
              <a:gd name="T7" fmla="*/ 205 h 205"/>
              <a:gd name="T8" fmla="*/ 1218 w 1223"/>
              <a:gd name="T9" fmla="*/ 186 h 205"/>
            </a:gdLst>
            <a:ahLst/>
            <a:cxnLst>
              <a:cxn ang="0">
                <a:pos x="T0" y="T1"/>
              </a:cxn>
              <a:cxn ang="0">
                <a:pos x="T2" y="T3"/>
              </a:cxn>
              <a:cxn ang="0">
                <a:pos x="T4" y="T5"/>
              </a:cxn>
              <a:cxn ang="0">
                <a:pos x="T6" y="T7"/>
              </a:cxn>
              <a:cxn ang="0">
                <a:pos x="T8" y="T9"/>
              </a:cxn>
            </a:cxnLst>
            <a:rect l="0" t="0" r="r" b="b"/>
            <a:pathLst>
              <a:path w="1223" h="205">
                <a:moveTo>
                  <a:pt x="1218" y="186"/>
                </a:moveTo>
                <a:lnTo>
                  <a:pt x="0" y="0"/>
                </a:lnTo>
                <a:lnTo>
                  <a:pt x="2" y="17"/>
                </a:lnTo>
                <a:lnTo>
                  <a:pt x="1223" y="205"/>
                </a:lnTo>
                <a:lnTo>
                  <a:pt x="1218" y="186"/>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3" name="Freeform 10"/>
          <p:cNvSpPr>
            <a:spLocks/>
          </p:cNvSpPr>
          <p:nvPr/>
        </p:nvSpPr>
        <p:spPr bwMode="auto">
          <a:xfrm flipH="1">
            <a:off x="5303890" y="4048497"/>
            <a:ext cx="1729904" cy="415454"/>
          </a:xfrm>
          <a:custGeom>
            <a:avLst/>
            <a:gdLst>
              <a:gd name="T0" fmla="*/ 26 w 1753"/>
              <a:gd name="T1" fmla="*/ 119 h 421"/>
              <a:gd name="T2" fmla="*/ 1753 w 1753"/>
              <a:gd name="T3" fmla="*/ 421 h 421"/>
              <a:gd name="T4" fmla="*/ 1727 w 1753"/>
              <a:gd name="T5" fmla="*/ 302 h 421"/>
              <a:gd name="T6" fmla="*/ 0 w 1753"/>
              <a:gd name="T7" fmla="*/ 0 h 421"/>
              <a:gd name="T8" fmla="*/ 26 w 1753"/>
              <a:gd name="T9" fmla="*/ 119 h 421"/>
            </a:gdLst>
            <a:ahLst/>
            <a:cxnLst>
              <a:cxn ang="0">
                <a:pos x="T0" y="T1"/>
              </a:cxn>
              <a:cxn ang="0">
                <a:pos x="T2" y="T3"/>
              </a:cxn>
              <a:cxn ang="0">
                <a:pos x="T4" y="T5"/>
              </a:cxn>
              <a:cxn ang="0">
                <a:pos x="T6" y="T7"/>
              </a:cxn>
              <a:cxn ang="0">
                <a:pos x="T8" y="T9"/>
              </a:cxn>
            </a:cxnLst>
            <a:rect l="0" t="0" r="r" b="b"/>
            <a:pathLst>
              <a:path w="1753" h="421">
                <a:moveTo>
                  <a:pt x="26" y="119"/>
                </a:moveTo>
                <a:lnTo>
                  <a:pt x="1753" y="421"/>
                </a:lnTo>
                <a:lnTo>
                  <a:pt x="1727" y="302"/>
                </a:lnTo>
                <a:lnTo>
                  <a:pt x="0" y="0"/>
                </a:lnTo>
                <a:lnTo>
                  <a:pt x="26" y="11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90" name="Freeform 13"/>
          <p:cNvSpPr>
            <a:spLocks/>
          </p:cNvSpPr>
          <p:nvPr/>
        </p:nvSpPr>
        <p:spPr bwMode="auto">
          <a:xfrm flipH="1">
            <a:off x="6842125" y="3891543"/>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rgbClr val="2D4861"/>
          </a:solidFill>
          <a:ln>
            <a:noFill/>
          </a:ln>
        </p:spPr>
        <p:txBody>
          <a:bodyPr vert="horz" wrap="square" lIns="68580" tIns="34290" rIns="68580" bIns="34290" numCol="1" anchor="t" anchorCtr="0" compatLnSpc="1">
            <a:prstTxWarp prst="textNoShape">
              <a:avLst/>
            </a:prstTxWarp>
          </a:bodyPr>
          <a:lstStyle/>
          <a:p>
            <a:endParaRPr lang="id-ID"/>
          </a:p>
        </p:txBody>
      </p:sp>
      <p:sp>
        <p:nvSpPr>
          <p:cNvPr id="103" name="TextBox 102"/>
          <p:cNvSpPr txBox="1"/>
          <p:nvPr/>
        </p:nvSpPr>
        <p:spPr>
          <a:xfrm flipH="1">
            <a:off x="857224" y="1115765"/>
            <a:ext cx="3357586" cy="683264"/>
          </a:xfrm>
          <a:prstGeom prst="rect">
            <a:avLst/>
          </a:prstGeom>
          <a:noFill/>
        </p:spPr>
        <p:txBody>
          <a:bodyPr wrap="square" lIns="68580" tIns="34290" rIns="68580" bIns="34290" rtlCol="0">
            <a:spAutoFit/>
          </a:bodyPr>
          <a:lstStyle/>
          <a:p>
            <a:pPr algn="just">
              <a:lnSpc>
                <a:spcPct val="114000"/>
              </a:lnSpc>
            </a:pPr>
            <a:r>
              <a:rPr lang="en-US" sz="1200" dirty="0" smtClean="0">
                <a:solidFill>
                  <a:srgbClr val="2D4861"/>
                </a:solidFill>
                <a:latin typeface="EuropeC"/>
                <a:cs typeface="EuropeC"/>
              </a:rPr>
              <a:t>Add your partners and clients to a chat to have information at hand at any time, available to all your staff.</a:t>
            </a:r>
            <a:endParaRPr lang="ru-RU" sz="1200" dirty="0" smtClean="0">
              <a:solidFill>
                <a:srgbClr val="2D4861"/>
              </a:solidFill>
              <a:latin typeface="EuropeC"/>
              <a:cs typeface="EuropeC"/>
            </a:endParaRPr>
          </a:p>
        </p:txBody>
      </p:sp>
      <p:sp>
        <p:nvSpPr>
          <p:cNvPr id="105" name="TextBox 104"/>
          <p:cNvSpPr txBox="1"/>
          <p:nvPr/>
        </p:nvSpPr>
        <p:spPr>
          <a:xfrm flipH="1">
            <a:off x="857224" y="2125980"/>
            <a:ext cx="3357586" cy="2156809"/>
          </a:xfrm>
          <a:prstGeom prst="rect">
            <a:avLst/>
          </a:prstGeom>
          <a:noFill/>
        </p:spPr>
        <p:txBody>
          <a:bodyPr wrap="square" lIns="68580" tIns="34290" rIns="68580" bIns="34290" rtlCol="0">
            <a:spAutoFit/>
          </a:bodyPr>
          <a:lstStyle/>
          <a:p>
            <a:pPr algn="just">
              <a:lnSpc>
                <a:spcPct val="114000"/>
              </a:lnSpc>
            </a:pPr>
            <a:r>
              <a:rPr lang="en-US" sz="1200" dirty="0" smtClean="0">
                <a:solidFill>
                  <a:srgbClr val="2D4861"/>
                </a:solidFill>
                <a:latin typeface="EuropeC"/>
                <a:cs typeface="EuropeC"/>
              </a:rPr>
              <a:t>Any number of your personnel can work through one account in your Personal Account, </a:t>
            </a:r>
            <a:endParaRPr lang="ru-RU" sz="1200" dirty="0" smtClean="0">
              <a:solidFill>
                <a:srgbClr val="2D4861"/>
              </a:solidFill>
              <a:latin typeface="EuropeC"/>
              <a:cs typeface="EuropeC"/>
            </a:endParaRPr>
          </a:p>
          <a:p>
            <a:pPr algn="just">
              <a:lnSpc>
                <a:spcPct val="114000"/>
              </a:lnSpc>
            </a:pPr>
            <a:r>
              <a:rPr lang="en-US" sz="1200" dirty="0" smtClean="0">
                <a:solidFill>
                  <a:srgbClr val="2D4861"/>
                </a:solidFill>
                <a:latin typeface="EuropeC"/>
                <a:cs typeface="EuropeC"/>
              </a:rPr>
              <a:t>assign them different administration rights,</a:t>
            </a:r>
            <a:endParaRPr lang="ru-RU" sz="1200" dirty="0" smtClean="0">
              <a:solidFill>
                <a:srgbClr val="2D4861"/>
              </a:solidFill>
              <a:latin typeface="EuropeC"/>
              <a:cs typeface="EuropeC"/>
            </a:endParaRPr>
          </a:p>
          <a:p>
            <a:pPr algn="just">
              <a:lnSpc>
                <a:spcPct val="114000"/>
              </a:lnSpc>
            </a:pPr>
            <a:r>
              <a:rPr lang="en-US" sz="1200" dirty="0" smtClean="0">
                <a:solidFill>
                  <a:srgbClr val="2D4861"/>
                </a:solidFill>
                <a:latin typeface="EuropeC"/>
                <a:cs typeface="EuropeC"/>
              </a:rPr>
              <a:t>make some contacts public, so that any user of Unitravel.pro could contact them through a convenient chat, without the need to use mail and numerous ICQ/SKYPE.  All messages will immediately go to the chat message system, it is not necessary to know your email or ICQ/SKYPE for this.</a:t>
            </a:r>
            <a:endParaRPr lang="ru-RU" sz="1200" dirty="0" smtClean="0">
              <a:solidFill>
                <a:srgbClr val="2D4861"/>
              </a:solidFill>
              <a:latin typeface="EuropeC"/>
              <a:cs typeface="EuropeC"/>
            </a:endParaRPr>
          </a:p>
        </p:txBody>
      </p:sp>
      <p:grpSp>
        <p:nvGrpSpPr>
          <p:cNvPr id="108" name="Группа 107"/>
          <p:cNvGrpSpPr/>
          <p:nvPr/>
        </p:nvGrpSpPr>
        <p:grpSpPr>
          <a:xfrm flipH="1">
            <a:off x="184240" y="1148207"/>
            <a:ext cx="487002" cy="487439"/>
            <a:chOff x="4572000" y="1002297"/>
            <a:chExt cx="487002" cy="487439"/>
          </a:xfrm>
        </p:grpSpPr>
        <p:sp>
          <p:nvSpPr>
            <p:cNvPr id="109" name="Rounded Rectangle 48"/>
            <p:cNvSpPr/>
            <p:nvPr/>
          </p:nvSpPr>
          <p:spPr>
            <a:xfrm>
              <a:off x="4572000" y="1002297"/>
              <a:ext cx="487002" cy="487439"/>
            </a:xfrm>
            <a:prstGeom prst="roundRect">
              <a:avLst/>
            </a:prstGeom>
            <a:solidFill>
              <a:srgbClr val="E11E4F"/>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grpSp>
          <p:nvGrpSpPr>
            <p:cNvPr id="110" name="Group 207"/>
            <p:cNvGrpSpPr>
              <a:grpSpLocks noChangeAspect="1"/>
            </p:cNvGrpSpPr>
            <p:nvPr/>
          </p:nvGrpSpPr>
          <p:grpSpPr>
            <a:xfrm>
              <a:off x="4690883" y="1134516"/>
              <a:ext cx="241157" cy="215999"/>
              <a:chOff x="5326063" y="2723228"/>
              <a:chExt cx="1506538" cy="1349375"/>
            </a:xfrm>
            <a:solidFill>
              <a:schemeClr val="bg1"/>
            </a:solidFill>
          </p:grpSpPr>
          <p:sp>
            <p:nvSpPr>
              <p:cNvPr id="113" name="Freeform 5"/>
              <p:cNvSpPr>
                <a:spLocks noEditPoints="1"/>
              </p:cNvSpPr>
              <p:nvPr/>
            </p:nvSpPr>
            <p:spPr bwMode="auto">
              <a:xfrm>
                <a:off x="5326063" y="2723228"/>
                <a:ext cx="1506538" cy="1349375"/>
              </a:xfrm>
              <a:custGeom>
                <a:avLst/>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6"/>
              <p:cNvSpPr>
                <a:spLocks/>
              </p:cNvSpPr>
              <p:nvPr/>
            </p:nvSpPr>
            <p:spPr bwMode="auto">
              <a:xfrm>
                <a:off x="5514975" y="2921000"/>
                <a:ext cx="430213" cy="161925"/>
              </a:xfrm>
              <a:custGeom>
                <a:avLst/>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7"/>
              <p:cNvSpPr>
                <a:spLocks/>
              </p:cNvSpPr>
              <p:nvPr/>
            </p:nvSpPr>
            <p:spPr bwMode="auto">
              <a:xfrm>
                <a:off x="5514975" y="308292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8"/>
              <p:cNvSpPr>
                <a:spLocks/>
              </p:cNvSpPr>
              <p:nvPr/>
            </p:nvSpPr>
            <p:spPr bwMode="auto">
              <a:xfrm>
                <a:off x="5514975" y="3232150"/>
                <a:ext cx="430213" cy="161925"/>
              </a:xfrm>
              <a:custGeom>
                <a:avLst/>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9"/>
              <p:cNvSpPr>
                <a:spLocks/>
              </p:cNvSpPr>
              <p:nvPr/>
            </p:nvSpPr>
            <p:spPr bwMode="auto">
              <a:xfrm>
                <a:off x="5514975" y="339407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0"/>
              <p:cNvSpPr>
                <a:spLocks/>
              </p:cNvSpPr>
              <p:nvPr/>
            </p:nvSpPr>
            <p:spPr bwMode="auto">
              <a:xfrm>
                <a:off x="5514975" y="3556000"/>
                <a:ext cx="430213" cy="161925"/>
              </a:xfrm>
              <a:custGeom>
                <a:avLst/>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1"/>
              <p:cNvSpPr>
                <a:spLocks/>
              </p:cNvSpPr>
              <p:nvPr/>
            </p:nvSpPr>
            <p:spPr bwMode="auto">
              <a:xfrm>
                <a:off x="6213475" y="2921000"/>
                <a:ext cx="430213" cy="161925"/>
              </a:xfrm>
              <a:custGeom>
                <a:avLst/>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
              <p:cNvSpPr>
                <a:spLocks/>
              </p:cNvSpPr>
              <p:nvPr/>
            </p:nvSpPr>
            <p:spPr bwMode="auto">
              <a:xfrm>
                <a:off x="6213475" y="3082925"/>
                <a:ext cx="430213" cy="161925"/>
              </a:xfrm>
              <a:custGeom>
                <a:avLst/>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3"/>
              <p:cNvSpPr>
                <a:spLocks/>
              </p:cNvSpPr>
              <p:nvPr/>
            </p:nvSpPr>
            <p:spPr bwMode="auto">
              <a:xfrm>
                <a:off x="6213475" y="3232150"/>
                <a:ext cx="430213" cy="161925"/>
              </a:xfrm>
              <a:custGeom>
                <a:avLst/>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4"/>
              <p:cNvSpPr>
                <a:spLocks/>
              </p:cNvSpPr>
              <p:nvPr/>
            </p:nvSpPr>
            <p:spPr bwMode="auto">
              <a:xfrm>
                <a:off x="6213475" y="3394075"/>
                <a:ext cx="430213" cy="161925"/>
              </a:xfrm>
              <a:custGeom>
                <a:avLst/>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67" name="Freeform 14"/>
          <p:cNvSpPr>
            <a:spLocks/>
          </p:cNvSpPr>
          <p:nvPr/>
        </p:nvSpPr>
        <p:spPr bwMode="auto">
          <a:xfrm flipH="1">
            <a:off x="4353647" y="4179575"/>
            <a:ext cx="1124981" cy="262496"/>
          </a:xfrm>
          <a:custGeom>
            <a:avLst/>
            <a:gdLst>
              <a:gd name="T0" fmla="*/ 14 w 1140"/>
              <a:gd name="T1" fmla="*/ 69 h 266"/>
              <a:gd name="T2" fmla="*/ 1140 w 1140"/>
              <a:gd name="T3" fmla="*/ 266 h 266"/>
              <a:gd name="T4" fmla="*/ 1126 w 1140"/>
              <a:gd name="T5" fmla="*/ 197 h 266"/>
              <a:gd name="T6" fmla="*/ 0 w 1140"/>
              <a:gd name="T7" fmla="*/ 0 h 266"/>
              <a:gd name="T8" fmla="*/ 14 w 1140"/>
              <a:gd name="T9" fmla="*/ 69 h 266"/>
            </a:gdLst>
            <a:ahLst/>
            <a:cxnLst>
              <a:cxn ang="0">
                <a:pos x="T0" y="T1"/>
              </a:cxn>
              <a:cxn ang="0">
                <a:pos x="T2" y="T3"/>
              </a:cxn>
              <a:cxn ang="0">
                <a:pos x="T4" y="T5"/>
              </a:cxn>
              <a:cxn ang="0">
                <a:pos x="T6" y="T7"/>
              </a:cxn>
              <a:cxn ang="0">
                <a:pos x="T8" y="T9"/>
              </a:cxn>
            </a:cxnLst>
            <a:rect l="0" t="0" r="r" b="b"/>
            <a:pathLst>
              <a:path w="1140" h="266">
                <a:moveTo>
                  <a:pt x="14" y="69"/>
                </a:moveTo>
                <a:lnTo>
                  <a:pt x="1140" y="266"/>
                </a:lnTo>
                <a:lnTo>
                  <a:pt x="1126" y="197"/>
                </a:lnTo>
                <a:lnTo>
                  <a:pt x="0" y="0"/>
                </a:lnTo>
                <a:lnTo>
                  <a:pt x="14" y="6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68" name="Freeform 5"/>
          <p:cNvSpPr>
            <a:spLocks/>
          </p:cNvSpPr>
          <p:nvPr/>
        </p:nvSpPr>
        <p:spPr bwMode="auto">
          <a:xfrm flipH="1">
            <a:off x="4321845" y="4467607"/>
            <a:ext cx="1324319" cy="246707"/>
          </a:xfrm>
          <a:custGeom>
            <a:avLst/>
            <a:gdLst>
              <a:gd name="T0" fmla="*/ 1342 w 1342"/>
              <a:gd name="T1" fmla="*/ 250 h 250"/>
              <a:gd name="T2" fmla="*/ 1330 w 1342"/>
              <a:gd name="T3" fmla="*/ 202 h 250"/>
              <a:gd name="T4" fmla="*/ 0 w 1342"/>
              <a:gd name="T5" fmla="*/ 0 h 250"/>
              <a:gd name="T6" fmla="*/ 10 w 1342"/>
              <a:gd name="T7" fmla="*/ 48 h 250"/>
              <a:gd name="T8" fmla="*/ 1342 w 1342"/>
              <a:gd name="T9" fmla="*/ 250 h 250"/>
            </a:gdLst>
            <a:ahLst/>
            <a:cxnLst>
              <a:cxn ang="0">
                <a:pos x="T0" y="T1"/>
              </a:cxn>
              <a:cxn ang="0">
                <a:pos x="T2" y="T3"/>
              </a:cxn>
              <a:cxn ang="0">
                <a:pos x="T4" y="T5"/>
              </a:cxn>
              <a:cxn ang="0">
                <a:pos x="T6" y="T7"/>
              </a:cxn>
              <a:cxn ang="0">
                <a:pos x="T8" y="T9"/>
              </a:cxn>
            </a:cxnLst>
            <a:rect l="0" t="0" r="r" b="b"/>
            <a:pathLst>
              <a:path w="1342" h="250">
                <a:moveTo>
                  <a:pt x="1342" y="250"/>
                </a:moveTo>
                <a:lnTo>
                  <a:pt x="1330" y="202"/>
                </a:lnTo>
                <a:lnTo>
                  <a:pt x="0" y="0"/>
                </a:lnTo>
                <a:lnTo>
                  <a:pt x="10" y="48"/>
                </a:lnTo>
                <a:lnTo>
                  <a:pt x="1342" y="25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69" name="Freeform 9"/>
          <p:cNvSpPr>
            <a:spLocks/>
          </p:cNvSpPr>
          <p:nvPr/>
        </p:nvSpPr>
        <p:spPr bwMode="auto">
          <a:xfrm flipH="1">
            <a:off x="5883989" y="4649640"/>
            <a:ext cx="1206887" cy="202300"/>
          </a:xfrm>
          <a:custGeom>
            <a:avLst/>
            <a:gdLst>
              <a:gd name="T0" fmla="*/ 1218 w 1223"/>
              <a:gd name="T1" fmla="*/ 186 h 205"/>
              <a:gd name="T2" fmla="*/ 0 w 1223"/>
              <a:gd name="T3" fmla="*/ 0 h 205"/>
              <a:gd name="T4" fmla="*/ 2 w 1223"/>
              <a:gd name="T5" fmla="*/ 17 h 205"/>
              <a:gd name="T6" fmla="*/ 1223 w 1223"/>
              <a:gd name="T7" fmla="*/ 205 h 205"/>
              <a:gd name="T8" fmla="*/ 1218 w 1223"/>
              <a:gd name="T9" fmla="*/ 186 h 205"/>
            </a:gdLst>
            <a:ahLst/>
            <a:cxnLst>
              <a:cxn ang="0">
                <a:pos x="T0" y="T1"/>
              </a:cxn>
              <a:cxn ang="0">
                <a:pos x="T2" y="T3"/>
              </a:cxn>
              <a:cxn ang="0">
                <a:pos x="T4" y="T5"/>
              </a:cxn>
              <a:cxn ang="0">
                <a:pos x="T6" y="T7"/>
              </a:cxn>
              <a:cxn ang="0">
                <a:pos x="T8" y="T9"/>
              </a:cxn>
            </a:cxnLst>
            <a:rect l="0" t="0" r="r" b="b"/>
            <a:pathLst>
              <a:path w="1223" h="205">
                <a:moveTo>
                  <a:pt x="1218" y="186"/>
                </a:moveTo>
                <a:lnTo>
                  <a:pt x="0" y="0"/>
                </a:lnTo>
                <a:lnTo>
                  <a:pt x="2" y="17"/>
                </a:lnTo>
                <a:lnTo>
                  <a:pt x="1223" y="205"/>
                </a:lnTo>
                <a:lnTo>
                  <a:pt x="1218" y="18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88" name="Freeform 13"/>
          <p:cNvSpPr>
            <a:spLocks/>
          </p:cNvSpPr>
          <p:nvPr/>
        </p:nvSpPr>
        <p:spPr bwMode="auto">
          <a:xfrm flipH="1">
            <a:off x="7202165" y="4611623"/>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91" name="Rectangle 2"/>
          <p:cNvSpPr/>
          <p:nvPr/>
        </p:nvSpPr>
        <p:spPr>
          <a:xfrm>
            <a:off x="323528" y="123478"/>
            <a:ext cx="216024" cy="432048"/>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Прямоугольник 97"/>
          <p:cNvSpPr/>
          <p:nvPr/>
        </p:nvSpPr>
        <p:spPr>
          <a:xfrm>
            <a:off x="611560" y="123478"/>
            <a:ext cx="6336704" cy="646331"/>
          </a:xfrm>
          <a:prstGeom prst="rect">
            <a:avLst/>
          </a:prstGeom>
        </p:spPr>
        <p:txBody>
          <a:bodyPr wrap="square">
            <a:spAutoFit/>
          </a:bodyPr>
          <a:lstStyle/>
          <a:p>
            <a:r>
              <a:rPr lang="en-US" cap="all" dirty="0" smtClean="0">
                <a:solidFill>
                  <a:srgbClr val="E11E4F"/>
                </a:solidFill>
                <a:latin typeface="EuropeC"/>
                <a:cs typeface="EuropeC"/>
              </a:rPr>
              <a:t>Contact Management and Chat</a:t>
            </a:r>
            <a:endParaRPr lang="ru-RU" cap="all" dirty="0" smtClean="0">
              <a:solidFill>
                <a:srgbClr val="E11E4F"/>
              </a:solidFill>
              <a:latin typeface="EuropeC"/>
              <a:cs typeface="EuropeC"/>
            </a:endParaRPr>
          </a:p>
          <a:p>
            <a:endParaRPr lang="ru-RU" dirty="0">
              <a:solidFill>
                <a:srgbClr val="E11E4F"/>
              </a:solidFill>
              <a:latin typeface="EuropeC"/>
              <a:cs typeface="EuropeC"/>
            </a:endParaRPr>
          </a:p>
        </p:txBody>
      </p:sp>
      <p:pic>
        <p:nvPicPr>
          <p:cNvPr id="111" name="Изображение 110" descr="ut_logo_hor.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grpSp>
        <p:nvGrpSpPr>
          <p:cNvPr id="3" name="Группа 2"/>
          <p:cNvGrpSpPr/>
          <p:nvPr/>
        </p:nvGrpSpPr>
        <p:grpSpPr>
          <a:xfrm>
            <a:off x="184240" y="2139702"/>
            <a:ext cx="487002" cy="487439"/>
            <a:chOff x="184240" y="2211710"/>
            <a:chExt cx="487002" cy="487439"/>
          </a:xfrm>
        </p:grpSpPr>
        <p:sp>
          <p:nvSpPr>
            <p:cNvPr id="126" name="Rounded Rectangle 52"/>
            <p:cNvSpPr/>
            <p:nvPr/>
          </p:nvSpPr>
          <p:spPr>
            <a:xfrm flipH="1">
              <a:off x="184240" y="2211710"/>
              <a:ext cx="487002" cy="487439"/>
            </a:xfrm>
            <a:prstGeom prst="roundRect">
              <a:avLst/>
            </a:prstGeom>
            <a:solidFill>
              <a:srgbClr val="E11E4F"/>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grpSp>
          <p:nvGrpSpPr>
            <p:cNvPr id="112" name="Group 92"/>
            <p:cNvGrpSpPr>
              <a:grpSpLocks noChangeAspect="1"/>
            </p:cNvGrpSpPr>
            <p:nvPr/>
          </p:nvGrpSpPr>
          <p:grpSpPr>
            <a:xfrm>
              <a:off x="251521" y="2283718"/>
              <a:ext cx="384581" cy="251997"/>
              <a:chOff x="5757863" y="2919413"/>
              <a:chExt cx="695324" cy="455612"/>
            </a:xfrm>
            <a:solidFill>
              <a:schemeClr val="bg1"/>
            </a:solidFill>
          </p:grpSpPr>
          <p:sp>
            <p:nvSpPr>
              <p:cNvPr id="119"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 xmlns:p14="http://schemas.microsoft.com/office/powerpoint/2010/main" val="1017884633"/>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0-#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0-#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500" fill="hold"/>
                                        <p:tgtEl>
                                          <p:spTgt spid="90"/>
                                        </p:tgtEl>
                                        <p:attrNameLst>
                                          <p:attrName>ppt_x</p:attrName>
                                        </p:attrNameLst>
                                      </p:cBhvr>
                                      <p:tavLst>
                                        <p:tav tm="0">
                                          <p:val>
                                            <p:strVal val="0-#ppt_w/2"/>
                                          </p:val>
                                        </p:tav>
                                        <p:tav tm="100000">
                                          <p:val>
                                            <p:strVal val="#ppt_x"/>
                                          </p:val>
                                        </p:tav>
                                      </p:tavLst>
                                    </p:anim>
                                    <p:anim calcmode="lin" valueType="num">
                                      <p:cBhvr additive="base">
                                        <p:cTn id="70" dur="500" fill="hold"/>
                                        <p:tgtEl>
                                          <p:spTgt spid="90"/>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53" presetClass="entr" presetSubtype="16"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 calcmode="lin" valueType="num">
                                      <p:cBhvr>
                                        <p:cTn id="74" dur="500" fill="hold"/>
                                        <p:tgtEl>
                                          <p:spTgt spid="108"/>
                                        </p:tgtEl>
                                        <p:attrNameLst>
                                          <p:attrName>ppt_w</p:attrName>
                                        </p:attrNameLst>
                                      </p:cBhvr>
                                      <p:tavLst>
                                        <p:tav tm="0">
                                          <p:val>
                                            <p:fltVal val="0"/>
                                          </p:val>
                                        </p:tav>
                                        <p:tav tm="100000">
                                          <p:val>
                                            <p:strVal val="#ppt_w"/>
                                          </p:val>
                                        </p:tav>
                                      </p:tavLst>
                                    </p:anim>
                                    <p:anim calcmode="lin" valueType="num">
                                      <p:cBhvr>
                                        <p:cTn id="75" dur="500" fill="hold"/>
                                        <p:tgtEl>
                                          <p:spTgt spid="108"/>
                                        </p:tgtEl>
                                        <p:attrNameLst>
                                          <p:attrName>ppt_h</p:attrName>
                                        </p:attrNameLst>
                                      </p:cBhvr>
                                      <p:tavLst>
                                        <p:tav tm="0">
                                          <p:val>
                                            <p:fltVal val="0"/>
                                          </p:val>
                                        </p:tav>
                                        <p:tav tm="100000">
                                          <p:val>
                                            <p:strVal val="#ppt_h"/>
                                          </p:val>
                                        </p:tav>
                                      </p:tavLst>
                                    </p:anim>
                                    <p:animEffect transition="in" filter="fade">
                                      <p:cBhvr>
                                        <p:cTn id="76" dur="500"/>
                                        <p:tgtEl>
                                          <p:spTgt spid="108"/>
                                        </p:tgtEl>
                                      </p:cBhvr>
                                    </p:animEffect>
                                  </p:childTnLst>
                                </p:cTn>
                              </p:par>
                            </p:childTnLst>
                          </p:cTn>
                        </p:par>
                        <p:par>
                          <p:cTn id="77" fill="hold">
                            <p:stCondLst>
                              <p:cond delay="350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103"/>
                                        </p:tgtEl>
                                        <p:attrNameLst>
                                          <p:attrName>style.visibility</p:attrName>
                                        </p:attrNameLst>
                                      </p:cBhvr>
                                      <p:to>
                                        <p:strVal val="visible"/>
                                      </p:to>
                                    </p:set>
                                    <p:animEffect transition="in" filter="fade">
                                      <p:cBhvr>
                                        <p:cTn id="80" dur="2000"/>
                                        <p:tgtEl>
                                          <p:spTgt spid="103"/>
                                        </p:tgtEl>
                                      </p:cBhvr>
                                    </p:animEffect>
                                  </p:childTnLst>
                                </p:cTn>
                              </p:par>
                            </p:childTnLst>
                          </p:cTn>
                        </p:par>
                        <p:par>
                          <p:cTn id="81" fill="hold">
                            <p:stCondLst>
                              <p:cond delay="9900"/>
                            </p:stCondLst>
                            <p:childTnLst>
                              <p:par>
                                <p:cTn id="82" presetID="53" presetClass="entr" presetSubtype="16"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par>
                          <p:cTn id="87" fill="hold">
                            <p:stCondLst>
                              <p:cond delay="10400"/>
                            </p:stCondLst>
                            <p:childTnLst>
                              <p:par>
                                <p:cTn id="88" presetID="10" presetClass="entr" presetSubtype="0" fill="hold" grpId="0" nodeType="afterEffect">
                                  <p:stCondLst>
                                    <p:cond delay="0"/>
                                  </p:stCondLst>
                                  <p:iterate type="wd">
                                    <p:tmPct val="10000"/>
                                  </p:iterate>
                                  <p:childTnLst>
                                    <p:set>
                                      <p:cBhvr>
                                        <p:cTn id="89" dur="1" fill="hold">
                                          <p:stCondLst>
                                            <p:cond delay="0"/>
                                          </p:stCondLst>
                                        </p:cTn>
                                        <p:tgtEl>
                                          <p:spTgt spid="105"/>
                                        </p:tgtEl>
                                        <p:attrNameLst>
                                          <p:attrName>style.visibility</p:attrName>
                                        </p:attrNameLst>
                                      </p:cBhvr>
                                      <p:to>
                                        <p:strVal val="visible"/>
                                      </p:to>
                                    </p:set>
                                    <p:animEffect transition="in" filter="fade">
                                      <p:cBhvr>
                                        <p:cTn id="90"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27" grpId="0" animBg="1"/>
      <p:bldP spid="7" grpId="0" animBg="1"/>
      <p:bldP spid="70" grpId="0" animBg="1"/>
      <p:bldP spid="11" grpId="0" animBg="1"/>
      <p:bldP spid="23" grpId="0" animBg="1"/>
      <p:bldP spid="90" grpId="0" animBg="1"/>
      <p:bldP spid="103" grpId="0"/>
      <p:bldP spid="105" grpId="0"/>
      <p:bldP spid="67" grpId="0" animBg="1"/>
      <p:bldP spid="68" grpId="0" animBg="1"/>
      <p:bldP spid="69" grpId="0" animBg="1"/>
      <p:bldP spid="88" grpId="0" animBg="1"/>
      <p:bldP spid="91"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Изображение 3"/>
          <p:cNvPicPr>
            <a:picLocks noChangeAspect="1"/>
          </p:cNvPicPr>
          <p:nvPr/>
        </p:nvPicPr>
        <p:blipFill rotWithShape="1">
          <a:blip r:embed="rId2"/>
          <a:srcRect t="4442" b="30089"/>
          <a:stretch/>
        </p:blipFill>
        <p:spPr>
          <a:xfrm>
            <a:off x="0" y="1142990"/>
            <a:ext cx="9144000" cy="3149600"/>
          </a:xfrm>
          <a:prstGeom prst="rect">
            <a:avLst/>
          </a:prstGeom>
        </p:spPr>
      </p:pic>
      <p:sp>
        <p:nvSpPr>
          <p:cNvPr id="16" name="Прямоугольник 15"/>
          <p:cNvSpPr/>
          <p:nvPr/>
        </p:nvSpPr>
        <p:spPr>
          <a:xfrm>
            <a:off x="0" y="1142990"/>
            <a:ext cx="9180512" cy="3147814"/>
          </a:xfrm>
          <a:prstGeom prst="rect">
            <a:avLst/>
          </a:prstGeom>
          <a:solidFill>
            <a:schemeClr val="accent5">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1" name="Rectangle 2"/>
          <p:cNvSpPr/>
          <p:nvPr/>
        </p:nvSpPr>
        <p:spPr>
          <a:xfrm>
            <a:off x="323528" y="123478"/>
            <a:ext cx="216024" cy="432048"/>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Прямоугольник 97"/>
          <p:cNvSpPr/>
          <p:nvPr/>
        </p:nvSpPr>
        <p:spPr>
          <a:xfrm>
            <a:off x="611560" y="142858"/>
            <a:ext cx="6336704" cy="338554"/>
          </a:xfrm>
          <a:prstGeom prst="rect">
            <a:avLst/>
          </a:prstGeom>
        </p:spPr>
        <p:txBody>
          <a:bodyPr wrap="square">
            <a:spAutoFit/>
          </a:bodyPr>
          <a:lstStyle/>
          <a:p>
            <a:r>
              <a:rPr lang="en-US" sz="1600" dirty="0" smtClean="0">
                <a:solidFill>
                  <a:srgbClr val="E11E4F"/>
                </a:solidFill>
                <a:latin typeface="EuropeC"/>
                <a:cs typeface="EuropeC"/>
              </a:rPr>
              <a:t>Posts Collection for your advance</a:t>
            </a:r>
            <a:r>
              <a:rPr lang="ru-RU" sz="1600" dirty="0" smtClean="0">
                <a:solidFill>
                  <a:srgbClr val="E11E4F"/>
                </a:solidFill>
                <a:latin typeface="EuropeC"/>
                <a:cs typeface="EuropeC"/>
              </a:rPr>
              <a:t> </a:t>
            </a:r>
            <a:r>
              <a:rPr lang="en-US" sz="1600" dirty="0" smtClean="0">
                <a:solidFill>
                  <a:srgbClr val="E11E4F"/>
                </a:solidFill>
                <a:latin typeface="EuropeC"/>
                <a:cs typeface="EuropeC"/>
              </a:rPr>
              <a:t>promotion</a:t>
            </a:r>
            <a:endParaRPr lang="ru-RU" sz="1600" dirty="0">
              <a:solidFill>
                <a:srgbClr val="E11E4F"/>
              </a:solidFill>
              <a:latin typeface="EuropeC"/>
              <a:cs typeface="EuropeC"/>
            </a:endParaRPr>
          </a:p>
        </p:txBody>
      </p:sp>
      <p:pic>
        <p:nvPicPr>
          <p:cNvPr id="111" name="Изображение 110" descr="ut_logo_hor.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sp>
        <p:nvSpPr>
          <p:cNvPr id="42" name="Прямоугольник 41"/>
          <p:cNvSpPr/>
          <p:nvPr/>
        </p:nvSpPr>
        <p:spPr>
          <a:xfrm>
            <a:off x="611560" y="629275"/>
            <a:ext cx="8208912" cy="276999"/>
          </a:xfrm>
          <a:prstGeom prst="rect">
            <a:avLst/>
          </a:prstGeom>
        </p:spPr>
        <p:txBody>
          <a:bodyPr wrap="square">
            <a:spAutoFit/>
          </a:bodyPr>
          <a:lstStyle/>
          <a:p>
            <a:pPr algn="just"/>
            <a:r>
              <a:rPr lang="en-US" sz="1200" dirty="0" smtClean="0">
                <a:solidFill>
                  <a:srgbClr val="2D4861"/>
                </a:solidFill>
                <a:latin typeface="EuropeC"/>
                <a:cs typeface="EuropeC"/>
              </a:rPr>
              <a:t>Create collections of your own notes about a SPA, clinic or service that are relevant at any time or by seasons!</a:t>
            </a:r>
            <a:endParaRPr lang="ru-RU" sz="1200" dirty="0" smtClean="0">
              <a:solidFill>
                <a:srgbClr val="2D4861"/>
              </a:solidFill>
              <a:latin typeface="EuropeC"/>
              <a:cs typeface="EuropeC"/>
            </a:endParaRPr>
          </a:p>
        </p:txBody>
      </p:sp>
      <p:pic>
        <p:nvPicPr>
          <p:cNvPr id="4098" name="Picture 2"/>
          <p:cNvPicPr>
            <a:picLocks noChangeAspect="1" noChangeArrowheads="1"/>
          </p:cNvPicPr>
          <p:nvPr/>
        </p:nvPicPr>
        <p:blipFill>
          <a:blip r:embed="rId4"/>
          <a:srcRect/>
          <a:stretch>
            <a:fillRect/>
          </a:stretch>
        </p:blipFill>
        <p:spPr bwMode="auto">
          <a:xfrm>
            <a:off x="714348" y="1285866"/>
            <a:ext cx="3714776" cy="2786082"/>
          </a:xfrm>
          <a:prstGeom prst="rect">
            <a:avLst/>
          </a:prstGeom>
          <a:noFill/>
          <a:ln w="9525">
            <a:noFill/>
            <a:miter lim="800000"/>
            <a:headEnd/>
            <a:tailEnd/>
          </a:ln>
          <a:effectLst/>
        </p:spPr>
      </p:pic>
      <p:sp>
        <p:nvSpPr>
          <p:cNvPr id="15" name="TextBox 14"/>
          <p:cNvSpPr txBox="1"/>
          <p:nvPr/>
        </p:nvSpPr>
        <p:spPr>
          <a:xfrm>
            <a:off x="1214413" y="4465111"/>
            <a:ext cx="6572297" cy="535531"/>
          </a:xfrm>
          <a:prstGeom prst="rect">
            <a:avLst/>
          </a:prstGeom>
          <a:noFill/>
        </p:spPr>
        <p:txBody>
          <a:bodyPr wrap="square" rtlCol="0">
            <a:spAutoFit/>
          </a:bodyPr>
          <a:lstStyle/>
          <a:p>
            <a:pPr algn="ctr">
              <a:lnSpc>
                <a:spcPct val="90000"/>
              </a:lnSpc>
            </a:pPr>
            <a:r>
              <a:rPr lang="en-US" sz="1600" dirty="0" smtClean="0">
                <a:solidFill>
                  <a:srgbClr val="23ACAB"/>
                </a:solidFill>
                <a:latin typeface="EuropeC"/>
                <a:cs typeface="EuropeC"/>
              </a:rPr>
              <a:t>Thus you will be able to promote your services and events even more efficiently and for a larger public! Build your audience by yourself!</a:t>
            </a:r>
            <a:endParaRPr lang="ru-RU" sz="1600" dirty="0" smtClean="0">
              <a:solidFill>
                <a:srgbClr val="23ACAB"/>
              </a:solidFill>
              <a:latin typeface="EuropeC"/>
              <a:cs typeface="EuropeC"/>
            </a:endParaRPr>
          </a:p>
        </p:txBody>
      </p:sp>
      <p:sp>
        <p:nvSpPr>
          <p:cNvPr id="4" name="Прямоугольник 3"/>
          <p:cNvSpPr/>
          <p:nvPr/>
        </p:nvSpPr>
        <p:spPr>
          <a:xfrm>
            <a:off x="5286380" y="1563638"/>
            <a:ext cx="3429024" cy="2517997"/>
          </a:xfrm>
          <a:prstGeom prst="rect">
            <a:avLst/>
          </a:prstGeom>
        </p:spPr>
        <p:txBody>
          <a:bodyPr wrap="square">
            <a:spAutoFit/>
          </a:bodyPr>
          <a:lstStyle/>
          <a:p>
            <a:pPr algn="just">
              <a:lnSpc>
                <a:spcPct val="114000"/>
              </a:lnSpc>
            </a:pPr>
            <a:r>
              <a:rPr lang="en-US" sz="1400" dirty="0" smtClean="0">
                <a:solidFill>
                  <a:schemeClr val="bg1"/>
                </a:solidFill>
                <a:latin typeface="EuropeC"/>
                <a:cs typeface="EuropeC"/>
              </a:rPr>
              <a:t>Write a small essay of 5-10 sentences, add a high quality photo to it and publish it on our travel platform.</a:t>
            </a:r>
          </a:p>
          <a:p>
            <a:pPr algn="just">
              <a:lnSpc>
                <a:spcPct val="114000"/>
              </a:lnSpc>
            </a:pPr>
            <a:r>
              <a:rPr lang="en-US" sz="1400" b="1" dirty="0" smtClean="0">
                <a:solidFill>
                  <a:srgbClr val="23ACAB"/>
                </a:solidFill>
                <a:latin typeface="EuropeC"/>
                <a:cs typeface="EuropeC"/>
              </a:rPr>
              <a:t>Adjust your posts’ visibility settings</a:t>
            </a:r>
            <a:r>
              <a:rPr lang="en-US" sz="1400" dirty="0" smtClean="0">
                <a:solidFill>
                  <a:schemeClr val="bg1"/>
                </a:solidFill>
                <a:latin typeface="EuropeC"/>
                <a:cs typeface="EuropeC"/>
              </a:rPr>
              <a:t> for everyone or only for some of your partners, and any willing agencies around the globe will be able to repost them on their pages in social networks, using them as basic news feeds.</a:t>
            </a:r>
            <a:endParaRPr lang="ru-RU" sz="1400" dirty="0" smtClean="0">
              <a:solidFill>
                <a:schemeClr val="bg1"/>
              </a:solidFill>
              <a:latin typeface="EuropeC"/>
              <a:cs typeface="EuropeC"/>
            </a:endParaRPr>
          </a:p>
          <a:p>
            <a:pPr algn="just"/>
            <a:endParaRPr lang="ru-RU" sz="1400" dirty="0">
              <a:solidFill>
                <a:schemeClr val="bg1"/>
              </a:solidFill>
              <a:latin typeface="EuropeC"/>
              <a:cs typeface="EuropeC"/>
            </a:endParaRPr>
          </a:p>
        </p:txBody>
      </p:sp>
      <p:grpSp>
        <p:nvGrpSpPr>
          <p:cNvPr id="11" name="Группа 10"/>
          <p:cNvGrpSpPr/>
          <p:nvPr/>
        </p:nvGrpSpPr>
        <p:grpSpPr>
          <a:xfrm>
            <a:off x="107513" y="1097040"/>
            <a:ext cx="4887824" cy="3490934"/>
            <a:chOff x="107513" y="1097040"/>
            <a:chExt cx="4887824" cy="3490934"/>
          </a:xfrm>
        </p:grpSpPr>
        <p:pic>
          <p:nvPicPr>
            <p:cNvPr id="9"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7513" y="1097040"/>
              <a:ext cx="4887824" cy="3490934"/>
            </a:xfrm>
            <a:prstGeom prst="rect">
              <a:avLst/>
            </a:prstGeom>
          </p:spPr>
        </p:pic>
        <p:pic>
          <p:nvPicPr>
            <p:cNvPr id="7" name="Изображение 6"/>
            <p:cNvPicPr preferRelativeResize="0">
              <a:picLocks/>
            </p:cNvPicPr>
            <p:nvPr/>
          </p:nvPicPr>
          <p:blipFill rotWithShape="1">
            <a:blip r:embed="rId6" cstate="print"/>
            <a:srcRect l="7542" t="2811" r="1598" b="5386"/>
            <a:stretch/>
          </p:blipFill>
          <p:spPr>
            <a:xfrm>
              <a:off x="1285852" y="3214692"/>
              <a:ext cx="828000" cy="720000"/>
            </a:xfrm>
            <a:prstGeom prst="rect">
              <a:avLst/>
            </a:prstGeom>
          </p:spPr>
        </p:pic>
      </p:grpSp>
      <p:pic>
        <p:nvPicPr>
          <p:cNvPr id="2" name="Picture 2" descr="http://img.bisnis.com/posts/2016/03/30/532493/ivf5.jpg"/>
          <p:cNvPicPr>
            <a:picLocks noChangeAspect="1" noChangeArrowheads="1"/>
          </p:cNvPicPr>
          <p:nvPr/>
        </p:nvPicPr>
        <p:blipFill>
          <a:blip r:embed="rId7" cstate="print"/>
          <a:srcRect/>
          <a:stretch>
            <a:fillRect/>
          </a:stretch>
        </p:blipFill>
        <p:spPr bwMode="auto">
          <a:xfrm>
            <a:off x="1285852" y="1500180"/>
            <a:ext cx="857256" cy="785818"/>
          </a:xfrm>
          <a:prstGeom prst="rect">
            <a:avLst/>
          </a:prstGeom>
          <a:noFill/>
        </p:spPr>
      </p:pic>
    </p:spTree>
    <p:extLst>
      <p:ext uri="{BB962C8B-B14F-4D97-AF65-F5344CB8AC3E}">
        <p14:creationId xmlns="" xmlns:p14="http://schemas.microsoft.com/office/powerpoint/2010/main" val="2523146104"/>
      </p:ext>
    </p:extLst>
  </p:cSld>
  <p:clrMapOvr>
    <a:masterClrMapping/>
  </p:clrMapOvr>
  <mc:AlternateContent xmlns:mc="http://schemas.openxmlformats.org/markup-compatibility/2006">
    <mc:Choice xmlns="" xmlns:p14="http://schemas.microsoft.com/office/powerpoint/2010/main" Requires="p14">
      <p:transition spd="slow" p14:dur="2000" advClick="0" advTm="14000">
        <p14:reveal/>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42"/>
                                        </p:tgtEl>
                                        <p:attrNameLst>
                                          <p:attrName>style.visibility</p:attrName>
                                        </p:attrNameLst>
                                      </p:cBhvr>
                                      <p:to>
                                        <p:strVal val="visible"/>
                                      </p:to>
                                    </p:set>
                                    <p:animEffect transition="in" filter="fade">
                                      <p:cBhvr>
                                        <p:cTn id="15" dur="2000"/>
                                        <p:tgtEl>
                                          <p:spTgt spid="42"/>
                                        </p:tgtEl>
                                      </p:cBhvr>
                                    </p:animEffect>
                                  </p:childTnLst>
                                </p:cTn>
                              </p:par>
                            </p:childTnLst>
                          </p:cTn>
                        </p:par>
                        <p:par>
                          <p:cTn id="16" fill="hold">
                            <p:stCondLst>
                              <p:cond delay="74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childTnLst>
                                </p:cTn>
                              </p:par>
                              <p:par>
                                <p:cTn id="21" presetID="22" presetClass="entr" presetSubtype="1" fill="hold" grpId="0" nodeType="with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wipe(up)">
                                      <p:cBhvr>
                                        <p:cTn id="23" dur="2000"/>
                                        <p:tgtEl>
                                          <p:spTgt spid="4"/>
                                        </p:tgtEl>
                                      </p:cBhvr>
                                    </p:animEffect>
                                  </p:childTnLst>
                                </p:cTn>
                              </p:par>
                            </p:childTnLst>
                          </p:cTn>
                        </p:par>
                        <p:par>
                          <p:cTn id="24" fill="hold">
                            <p:stCondLst>
                              <p:cond delay="224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8" grpId="0"/>
      <p:bldP spid="42" grpId="0"/>
      <p:bldP spid="1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p:nvPr/>
        </p:nvSpPr>
        <p:spPr>
          <a:xfrm>
            <a:off x="0" y="0"/>
            <a:ext cx="9144000" cy="5143500"/>
          </a:xfrm>
          <a:prstGeom prst="rect">
            <a:avLst/>
          </a:prstGeom>
          <a:solidFill>
            <a:srgbClr val="1826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4"/>
          <p:cNvSpPr/>
          <p:nvPr/>
        </p:nvSpPr>
        <p:spPr>
          <a:xfrm>
            <a:off x="-14263" y="9647"/>
            <a:ext cx="9144000" cy="5143500"/>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09"/>
          <p:cNvSpPr>
            <a:spLocks noChangeAspect="1" noEditPoints="1"/>
          </p:cNvSpPr>
          <p:nvPr/>
        </p:nvSpPr>
        <p:spPr bwMode="auto">
          <a:xfrm>
            <a:off x="539552" y="195486"/>
            <a:ext cx="8340034" cy="4948014"/>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alpha val="17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5" name="Изображение 34" descr="shutterstock_71569288-[преобразованный].png"/>
          <p:cNvPicPr>
            <a:picLocks/>
          </p:cNvPicPr>
          <p:nvPr/>
        </p:nvPicPr>
        <p:blipFill rotWithShape="1">
          <a:blip r:embed="rId3" cstate="print">
            <a:extLst>
              <a:ext uri="{28A0092B-C50C-407E-A947-70E740481C1C}">
                <a14:useLocalDpi xmlns="" xmlns:a14="http://schemas.microsoft.com/office/drawing/2010/main" val="0"/>
              </a:ext>
            </a:extLst>
          </a:blip>
          <a:srcRect t="6828" b="9653"/>
          <a:stretch/>
        </p:blipFill>
        <p:spPr>
          <a:xfrm>
            <a:off x="467544" y="0"/>
            <a:ext cx="8193186" cy="4295819"/>
          </a:xfrm>
          <a:prstGeom prst="rect">
            <a:avLst/>
          </a:prstGeom>
        </p:spPr>
      </p:pic>
      <p:pic>
        <p:nvPicPr>
          <p:cNvPr id="39" name="Изображение 38" descr="shutterstock_71569288-[преобразованный].png"/>
          <p:cNvPicPr>
            <a:picLocks noChangeAspect="1"/>
          </p:cNvPicPr>
          <p:nvPr/>
        </p:nvPicPr>
        <p:blipFill>
          <a:blip r:embed="rId4" cstate="print">
            <a:alphaModFix amt="46000"/>
            <a:extLst>
              <a:ext uri="{28A0092B-C50C-407E-A947-70E740481C1C}">
                <a14:useLocalDpi xmlns="" xmlns:a14="http://schemas.microsoft.com/office/drawing/2010/main" val="0"/>
              </a:ext>
            </a:extLst>
          </a:blip>
          <a:stretch>
            <a:fillRect/>
          </a:stretch>
        </p:blipFill>
        <p:spPr>
          <a:xfrm>
            <a:off x="467544" y="-339502"/>
            <a:ext cx="8193186" cy="5143500"/>
          </a:xfrm>
          <a:prstGeom prst="rect">
            <a:avLst/>
          </a:prstGeom>
          <a:noFill/>
          <a:ln>
            <a:noFill/>
          </a:ln>
        </p:spPr>
      </p:pic>
      <p:sp>
        <p:nvSpPr>
          <p:cNvPr id="32" name="TextBox 31"/>
          <p:cNvSpPr txBox="1"/>
          <p:nvPr/>
        </p:nvSpPr>
        <p:spPr>
          <a:xfrm>
            <a:off x="1000100" y="3958773"/>
            <a:ext cx="7125925" cy="1292662"/>
          </a:xfrm>
          <a:prstGeom prst="rect">
            <a:avLst/>
          </a:prstGeom>
          <a:noFill/>
        </p:spPr>
        <p:txBody>
          <a:bodyPr wrap="none" rtlCol="0">
            <a:spAutoFit/>
          </a:bodyPr>
          <a:lstStyle/>
          <a:p>
            <a:pPr algn="ctr">
              <a:lnSpc>
                <a:spcPct val="130000"/>
              </a:lnSpc>
            </a:pPr>
            <a:r>
              <a:rPr lang="en-US" sz="2000" dirty="0" smtClean="0"/>
              <a:t> </a:t>
            </a:r>
            <a:r>
              <a:rPr lang="en-US" sz="2000" dirty="0" smtClean="0">
                <a:solidFill>
                  <a:schemeClr val="bg1"/>
                </a:solidFill>
                <a:latin typeface="EuropeC"/>
                <a:cs typeface="EuropeC"/>
              </a:rPr>
              <a:t>You’ve become closer to your agents and direct clients now!</a:t>
            </a:r>
          </a:p>
          <a:p>
            <a:pPr algn="ctr">
              <a:lnSpc>
                <a:spcPct val="130000"/>
              </a:lnSpc>
            </a:pPr>
            <a:r>
              <a:rPr lang="en-US" sz="2000" b="1" dirty="0" smtClean="0">
                <a:solidFill>
                  <a:schemeClr val="bg1"/>
                </a:solidFill>
                <a:latin typeface="EuropeC"/>
                <a:cs typeface="EuropeC"/>
              </a:rPr>
              <a:t>WE WISH YOU GOOD SALES AND EASY PROMOTION!</a:t>
            </a:r>
            <a:endParaRPr lang="ru-RU" sz="2000" dirty="0">
              <a:solidFill>
                <a:schemeClr val="bg1"/>
              </a:solidFill>
              <a:latin typeface="EuropeC"/>
              <a:cs typeface="EuropeC"/>
            </a:endParaRPr>
          </a:p>
          <a:p>
            <a:pPr algn="ctr">
              <a:lnSpc>
                <a:spcPct val="130000"/>
              </a:lnSpc>
            </a:pPr>
            <a:endParaRPr lang="ru-RU" sz="2000" dirty="0">
              <a:solidFill>
                <a:schemeClr val="bg1"/>
              </a:solidFill>
              <a:latin typeface="EuropeC"/>
              <a:cs typeface="EuropeC"/>
            </a:endParaRPr>
          </a:p>
        </p:txBody>
      </p:sp>
      <p:grpSp>
        <p:nvGrpSpPr>
          <p:cNvPr id="2" name="Группа 1"/>
          <p:cNvGrpSpPr/>
          <p:nvPr/>
        </p:nvGrpSpPr>
        <p:grpSpPr>
          <a:xfrm>
            <a:off x="-36512" y="17800"/>
            <a:ext cx="9180512" cy="1257680"/>
            <a:chOff x="-36512" y="17800"/>
            <a:chExt cx="9180512" cy="1257680"/>
          </a:xfrm>
        </p:grpSpPr>
        <p:sp>
          <p:nvSpPr>
            <p:cNvPr id="12" name="Прямоугольник 11"/>
            <p:cNvSpPr/>
            <p:nvPr/>
          </p:nvSpPr>
          <p:spPr>
            <a:xfrm>
              <a:off x="-36512" y="17800"/>
              <a:ext cx="9180512" cy="1185798"/>
            </a:xfrm>
            <a:prstGeom prst="rect">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11" name="Изображение 10" descr="ut_logo_hor.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699792" y="195486"/>
              <a:ext cx="3516255" cy="1079994"/>
            </a:xfrm>
            <a:prstGeom prst="rect">
              <a:avLst/>
            </a:prstGeom>
          </p:spPr>
        </p:pic>
      </p:grpSp>
    </p:spTree>
    <p:extLst>
      <p:ext uri="{BB962C8B-B14F-4D97-AF65-F5344CB8AC3E}">
        <p14:creationId xmlns="" xmlns:p14="http://schemas.microsoft.com/office/powerpoint/2010/main" val="818679704"/>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5"/>
                                        </p:tgtEl>
                                      </p:cBhvr>
                                    </p:animEffect>
                                    <p:animScale>
                                      <p:cBhvr>
                                        <p:cTn id="11" dur="250" autoRev="1" fill="hold"/>
                                        <p:tgtEl>
                                          <p:spTgt spid="35"/>
                                        </p:tgtEl>
                                      </p:cBhvr>
                                      <p:by x="105000" y="105000"/>
                                    </p:animScale>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2000" fill="hold"/>
                                        <p:tgtEl>
                                          <p:spTgt spid="32"/>
                                        </p:tgtEl>
                                        <p:attrNameLst>
                                          <p:attrName>ppt_w</p:attrName>
                                        </p:attrNameLst>
                                      </p:cBhvr>
                                      <p:tavLst>
                                        <p:tav tm="0">
                                          <p:val>
                                            <p:strVal val="#ppt_w*0.70"/>
                                          </p:val>
                                        </p:tav>
                                        <p:tav tm="100000">
                                          <p:val>
                                            <p:strVal val="#ppt_w"/>
                                          </p:val>
                                        </p:tav>
                                      </p:tavLst>
                                    </p:anim>
                                    <p:anim calcmode="lin" valueType="num">
                                      <p:cBhvr>
                                        <p:cTn id="28" dur="2000" fill="hold"/>
                                        <p:tgtEl>
                                          <p:spTgt spid="32"/>
                                        </p:tgtEl>
                                        <p:attrNameLst>
                                          <p:attrName>ppt_h</p:attrName>
                                        </p:attrNameLst>
                                      </p:cBhvr>
                                      <p:tavLst>
                                        <p:tav tm="0">
                                          <p:val>
                                            <p:strVal val="#ppt_h"/>
                                          </p:val>
                                        </p:tav>
                                        <p:tav tm="100000">
                                          <p:val>
                                            <p:strVal val="#ppt_h"/>
                                          </p:val>
                                        </p:tav>
                                      </p:tavLst>
                                    </p:anim>
                                    <p:animEffect transition="in" filter="fade">
                                      <p:cBhvr>
                                        <p:cTn id="2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4"/>
          <p:cNvSpPr>
            <a:spLocks/>
          </p:cNvSpPr>
          <p:nvPr/>
        </p:nvSpPr>
        <p:spPr bwMode="auto">
          <a:xfrm flipH="1">
            <a:off x="6469368" y="3155587"/>
            <a:ext cx="551813" cy="1442917"/>
          </a:xfrm>
          <a:custGeom>
            <a:avLst/>
            <a:gdLst>
              <a:gd name="T0" fmla="*/ 14 w 32"/>
              <a:gd name="T1" fmla="*/ 9 h 83"/>
              <a:gd name="T2" fmla="*/ 18 w 32"/>
              <a:gd name="T3" fmla="*/ 16 h 83"/>
              <a:gd name="T4" fmla="*/ 3 w 32"/>
              <a:gd name="T5" fmla="*/ 73 h 83"/>
              <a:gd name="T6" fmla="*/ 0 w 32"/>
              <a:gd name="T7" fmla="*/ 78 h 83"/>
              <a:gd name="T8" fmla="*/ 5 w 32"/>
              <a:gd name="T9" fmla="*/ 83 h 83"/>
              <a:gd name="T10" fmla="*/ 10 w 32"/>
              <a:gd name="T11" fmla="*/ 78 h 83"/>
              <a:gd name="T12" fmla="*/ 7 w 32"/>
              <a:gd name="T13" fmla="*/ 74 h 83"/>
              <a:gd name="T14" fmla="*/ 21 w 32"/>
              <a:gd name="T15" fmla="*/ 17 h 83"/>
              <a:gd name="T16" fmla="*/ 23 w 32"/>
              <a:gd name="T17" fmla="*/ 18 h 83"/>
              <a:gd name="T18" fmla="*/ 32 w 32"/>
              <a:gd name="T19" fmla="*/ 9 h 83"/>
              <a:gd name="T20" fmla="*/ 23 w 32"/>
              <a:gd name="T21" fmla="*/ 0 h 83"/>
              <a:gd name="T22" fmla="*/ 14 w 32"/>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14" y="9"/>
                </a:moveTo>
                <a:cubicBezTo>
                  <a:pt x="14" y="12"/>
                  <a:pt x="16" y="14"/>
                  <a:pt x="18" y="16"/>
                </a:cubicBezTo>
                <a:cubicBezTo>
                  <a:pt x="9" y="34"/>
                  <a:pt x="4" y="53"/>
                  <a:pt x="3" y="73"/>
                </a:cubicBezTo>
                <a:cubicBezTo>
                  <a:pt x="2" y="74"/>
                  <a:pt x="0" y="76"/>
                  <a:pt x="0" y="78"/>
                </a:cubicBezTo>
                <a:cubicBezTo>
                  <a:pt x="0" y="81"/>
                  <a:pt x="2" y="83"/>
                  <a:pt x="5" y="83"/>
                </a:cubicBezTo>
                <a:cubicBezTo>
                  <a:pt x="8" y="83"/>
                  <a:pt x="10" y="81"/>
                  <a:pt x="10" y="78"/>
                </a:cubicBezTo>
                <a:cubicBezTo>
                  <a:pt x="10" y="76"/>
                  <a:pt x="8" y="74"/>
                  <a:pt x="7" y="74"/>
                </a:cubicBezTo>
                <a:cubicBezTo>
                  <a:pt x="7" y="54"/>
                  <a:pt x="12" y="35"/>
                  <a:pt x="21" y="17"/>
                </a:cubicBezTo>
                <a:cubicBezTo>
                  <a:pt x="22" y="17"/>
                  <a:pt x="22" y="18"/>
                  <a:pt x="23" y="18"/>
                </a:cubicBezTo>
                <a:cubicBezTo>
                  <a:pt x="28" y="18"/>
                  <a:pt x="32" y="14"/>
                  <a:pt x="32" y="9"/>
                </a:cubicBezTo>
                <a:cubicBezTo>
                  <a:pt x="32" y="4"/>
                  <a:pt x="28" y="0"/>
                  <a:pt x="23" y="0"/>
                </a:cubicBezTo>
                <a:cubicBezTo>
                  <a:pt x="18" y="0"/>
                  <a:pt x="14" y="4"/>
                  <a:pt x="14" y="9"/>
                </a:cubicBezTo>
                <a:close/>
              </a:path>
            </a:pathLst>
          </a:custGeom>
          <a:solidFill>
            <a:srgbClr val="23ACAB"/>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p>
        </p:txBody>
      </p:sp>
      <p:sp>
        <p:nvSpPr>
          <p:cNvPr id="20" name="Freeform 15"/>
          <p:cNvSpPr>
            <a:spLocks/>
          </p:cNvSpPr>
          <p:nvPr/>
        </p:nvSpPr>
        <p:spPr bwMode="auto">
          <a:xfrm flipH="1">
            <a:off x="5590692" y="2269454"/>
            <a:ext cx="1103626" cy="1112326"/>
          </a:xfrm>
          <a:custGeom>
            <a:avLst/>
            <a:gdLst>
              <a:gd name="T0" fmla="*/ 46 w 64"/>
              <a:gd name="T1" fmla="*/ 9 h 64"/>
              <a:gd name="T2" fmla="*/ 47 w 64"/>
              <a:gd name="T3" fmla="*/ 12 h 64"/>
              <a:gd name="T4" fmla="*/ 6 w 64"/>
              <a:gd name="T5" fmla="*/ 55 h 64"/>
              <a:gd name="T6" fmla="*/ 5 w 64"/>
              <a:gd name="T7" fmla="*/ 55 h 64"/>
              <a:gd name="T8" fmla="*/ 0 w 64"/>
              <a:gd name="T9" fmla="*/ 59 h 64"/>
              <a:gd name="T10" fmla="*/ 5 w 64"/>
              <a:gd name="T11" fmla="*/ 64 h 64"/>
              <a:gd name="T12" fmla="*/ 9 w 64"/>
              <a:gd name="T13" fmla="*/ 59 h 64"/>
              <a:gd name="T14" fmla="*/ 8 w 64"/>
              <a:gd name="T15" fmla="*/ 56 h 64"/>
              <a:gd name="T16" fmla="*/ 49 w 64"/>
              <a:gd name="T17" fmla="*/ 15 h 64"/>
              <a:gd name="T18" fmla="*/ 55 w 64"/>
              <a:gd name="T19" fmla="*/ 18 h 64"/>
              <a:gd name="T20" fmla="*/ 64 w 64"/>
              <a:gd name="T21" fmla="*/ 9 h 64"/>
              <a:gd name="T22" fmla="*/ 55 w 64"/>
              <a:gd name="T23" fmla="*/ 0 h 64"/>
              <a:gd name="T24" fmla="*/ 46 w 64"/>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6" y="9"/>
                </a:moveTo>
                <a:cubicBezTo>
                  <a:pt x="46" y="10"/>
                  <a:pt x="47" y="11"/>
                  <a:pt x="47" y="12"/>
                </a:cubicBezTo>
                <a:cubicBezTo>
                  <a:pt x="30" y="23"/>
                  <a:pt x="16" y="38"/>
                  <a:pt x="6" y="55"/>
                </a:cubicBezTo>
                <a:cubicBezTo>
                  <a:pt x="5" y="55"/>
                  <a:pt x="5" y="55"/>
                  <a:pt x="5" y="55"/>
                </a:cubicBezTo>
                <a:cubicBezTo>
                  <a:pt x="2" y="55"/>
                  <a:pt x="0" y="57"/>
                  <a:pt x="0" y="59"/>
                </a:cubicBezTo>
                <a:cubicBezTo>
                  <a:pt x="0" y="62"/>
                  <a:pt x="2" y="64"/>
                  <a:pt x="5" y="64"/>
                </a:cubicBezTo>
                <a:cubicBezTo>
                  <a:pt x="7" y="64"/>
                  <a:pt x="9" y="62"/>
                  <a:pt x="9" y="59"/>
                </a:cubicBezTo>
                <a:cubicBezTo>
                  <a:pt x="9" y="58"/>
                  <a:pt x="9" y="57"/>
                  <a:pt x="8" y="56"/>
                </a:cubicBezTo>
                <a:cubicBezTo>
                  <a:pt x="19" y="40"/>
                  <a:pt x="32" y="25"/>
                  <a:pt x="49" y="15"/>
                </a:cubicBezTo>
                <a:cubicBezTo>
                  <a:pt x="50" y="16"/>
                  <a:pt x="53" y="18"/>
                  <a:pt x="55" y="18"/>
                </a:cubicBezTo>
                <a:cubicBezTo>
                  <a:pt x="60" y="18"/>
                  <a:pt x="64" y="14"/>
                  <a:pt x="64" y="9"/>
                </a:cubicBezTo>
                <a:cubicBezTo>
                  <a:pt x="64" y="4"/>
                  <a:pt x="60" y="0"/>
                  <a:pt x="55" y="0"/>
                </a:cubicBezTo>
                <a:cubicBezTo>
                  <a:pt x="50" y="0"/>
                  <a:pt x="46" y="4"/>
                  <a:pt x="46" y="9"/>
                </a:cubicBezTo>
                <a:close/>
              </a:path>
            </a:pathLst>
          </a:custGeom>
          <a:solidFill>
            <a:schemeClr val="accent1">
              <a:lumMod val="40000"/>
              <a:lumOff val="60000"/>
            </a:schemeClr>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p>
        </p:txBody>
      </p:sp>
      <p:sp>
        <p:nvSpPr>
          <p:cNvPr id="21" name="Freeform 16"/>
          <p:cNvSpPr>
            <a:spLocks/>
          </p:cNvSpPr>
          <p:nvPr/>
        </p:nvSpPr>
        <p:spPr bwMode="auto">
          <a:xfrm flipH="1">
            <a:off x="4385155" y="1938864"/>
            <a:ext cx="1429245" cy="556784"/>
          </a:xfrm>
          <a:custGeom>
            <a:avLst/>
            <a:gdLst>
              <a:gd name="T0" fmla="*/ 65 w 83"/>
              <a:gd name="T1" fmla="*/ 8 h 32"/>
              <a:gd name="T2" fmla="*/ 7 w 83"/>
              <a:gd name="T3" fmla="*/ 24 h 32"/>
              <a:gd name="T4" fmla="*/ 4 w 83"/>
              <a:gd name="T5" fmla="*/ 23 h 32"/>
              <a:gd name="T6" fmla="*/ 0 w 83"/>
              <a:gd name="T7" fmla="*/ 28 h 32"/>
              <a:gd name="T8" fmla="*/ 4 w 83"/>
              <a:gd name="T9" fmla="*/ 32 h 32"/>
              <a:gd name="T10" fmla="*/ 9 w 83"/>
              <a:gd name="T11" fmla="*/ 28 h 32"/>
              <a:gd name="T12" fmla="*/ 9 w 83"/>
              <a:gd name="T13" fmla="*/ 27 h 32"/>
              <a:gd name="T14" fmla="*/ 65 w 83"/>
              <a:gd name="T15" fmla="*/ 11 h 32"/>
              <a:gd name="T16" fmla="*/ 74 w 83"/>
              <a:gd name="T17" fmla="*/ 18 h 32"/>
              <a:gd name="T18" fmla="*/ 83 w 83"/>
              <a:gd name="T19" fmla="*/ 9 h 32"/>
              <a:gd name="T20" fmla="*/ 74 w 83"/>
              <a:gd name="T21" fmla="*/ 0 h 32"/>
              <a:gd name="T22" fmla="*/ 65 w 83"/>
              <a:gd name="T2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65" y="8"/>
                </a:moveTo>
                <a:cubicBezTo>
                  <a:pt x="45" y="9"/>
                  <a:pt x="25" y="15"/>
                  <a:pt x="7" y="24"/>
                </a:cubicBezTo>
                <a:cubicBezTo>
                  <a:pt x="7" y="23"/>
                  <a:pt x="5" y="23"/>
                  <a:pt x="4" y="23"/>
                </a:cubicBezTo>
                <a:cubicBezTo>
                  <a:pt x="2" y="23"/>
                  <a:pt x="0" y="25"/>
                  <a:pt x="0" y="28"/>
                </a:cubicBezTo>
                <a:cubicBezTo>
                  <a:pt x="0" y="30"/>
                  <a:pt x="2" y="32"/>
                  <a:pt x="4" y="32"/>
                </a:cubicBezTo>
                <a:cubicBezTo>
                  <a:pt x="7" y="32"/>
                  <a:pt x="9" y="30"/>
                  <a:pt x="9" y="28"/>
                </a:cubicBezTo>
                <a:cubicBezTo>
                  <a:pt x="9" y="27"/>
                  <a:pt x="9" y="27"/>
                  <a:pt x="9" y="27"/>
                </a:cubicBezTo>
                <a:cubicBezTo>
                  <a:pt x="26" y="17"/>
                  <a:pt x="46" y="12"/>
                  <a:pt x="65" y="11"/>
                </a:cubicBezTo>
                <a:cubicBezTo>
                  <a:pt x="66" y="15"/>
                  <a:pt x="70" y="18"/>
                  <a:pt x="74" y="18"/>
                </a:cubicBezTo>
                <a:cubicBezTo>
                  <a:pt x="79" y="18"/>
                  <a:pt x="83" y="14"/>
                  <a:pt x="83" y="9"/>
                </a:cubicBezTo>
                <a:cubicBezTo>
                  <a:pt x="83" y="4"/>
                  <a:pt x="79" y="0"/>
                  <a:pt x="74" y="0"/>
                </a:cubicBezTo>
                <a:cubicBezTo>
                  <a:pt x="70" y="0"/>
                  <a:pt x="66" y="3"/>
                  <a:pt x="65" y="8"/>
                </a:cubicBezTo>
                <a:close/>
              </a:path>
            </a:pathLst>
          </a:custGeom>
          <a:solidFill>
            <a:schemeClr val="accent1">
              <a:lumMod val="60000"/>
              <a:lumOff val="40000"/>
            </a:schemeClr>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p>
        </p:txBody>
      </p:sp>
      <p:sp>
        <p:nvSpPr>
          <p:cNvPr id="22" name="Freeform 17"/>
          <p:cNvSpPr>
            <a:spLocks/>
          </p:cNvSpPr>
          <p:nvPr/>
        </p:nvSpPr>
        <p:spPr bwMode="auto">
          <a:xfrm flipH="1">
            <a:off x="3195774" y="2008461"/>
            <a:ext cx="1430489" cy="556784"/>
          </a:xfrm>
          <a:custGeom>
            <a:avLst/>
            <a:gdLst>
              <a:gd name="T0" fmla="*/ 5 w 83"/>
              <a:gd name="T1" fmla="*/ 0 h 32"/>
              <a:gd name="T2" fmla="*/ 0 w 83"/>
              <a:gd name="T3" fmla="*/ 5 h 32"/>
              <a:gd name="T4" fmla="*/ 5 w 83"/>
              <a:gd name="T5" fmla="*/ 10 h 32"/>
              <a:gd name="T6" fmla="*/ 9 w 83"/>
              <a:gd name="T7" fmla="*/ 7 h 32"/>
              <a:gd name="T8" fmla="*/ 66 w 83"/>
              <a:gd name="T9" fmla="*/ 21 h 32"/>
              <a:gd name="T10" fmla="*/ 66 w 83"/>
              <a:gd name="T11" fmla="*/ 23 h 32"/>
              <a:gd name="T12" fmla="*/ 74 w 83"/>
              <a:gd name="T13" fmla="*/ 32 h 32"/>
              <a:gd name="T14" fmla="*/ 83 w 83"/>
              <a:gd name="T15" fmla="*/ 23 h 32"/>
              <a:gd name="T16" fmla="*/ 74 w 83"/>
              <a:gd name="T17" fmla="*/ 15 h 32"/>
              <a:gd name="T18" fmla="*/ 67 w 83"/>
              <a:gd name="T19" fmla="*/ 18 h 32"/>
              <a:gd name="T20" fmla="*/ 10 w 83"/>
              <a:gd name="T21" fmla="*/ 3 h 32"/>
              <a:gd name="T22" fmla="*/ 5 w 8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5" y="0"/>
                </a:moveTo>
                <a:cubicBezTo>
                  <a:pt x="2" y="0"/>
                  <a:pt x="0" y="2"/>
                  <a:pt x="0" y="5"/>
                </a:cubicBezTo>
                <a:cubicBezTo>
                  <a:pt x="0" y="8"/>
                  <a:pt x="2" y="10"/>
                  <a:pt x="5" y="10"/>
                </a:cubicBezTo>
                <a:cubicBezTo>
                  <a:pt x="7" y="10"/>
                  <a:pt x="9" y="8"/>
                  <a:pt x="9" y="7"/>
                </a:cubicBezTo>
                <a:cubicBezTo>
                  <a:pt x="29" y="7"/>
                  <a:pt x="48" y="12"/>
                  <a:pt x="66" y="21"/>
                </a:cubicBezTo>
                <a:cubicBezTo>
                  <a:pt x="66" y="22"/>
                  <a:pt x="66" y="23"/>
                  <a:pt x="66" y="23"/>
                </a:cubicBezTo>
                <a:cubicBezTo>
                  <a:pt x="66" y="28"/>
                  <a:pt x="70" y="32"/>
                  <a:pt x="74" y="32"/>
                </a:cubicBezTo>
                <a:cubicBezTo>
                  <a:pt x="79" y="32"/>
                  <a:pt x="83" y="28"/>
                  <a:pt x="83" y="23"/>
                </a:cubicBezTo>
                <a:cubicBezTo>
                  <a:pt x="83" y="19"/>
                  <a:pt x="79" y="15"/>
                  <a:pt x="74" y="15"/>
                </a:cubicBezTo>
                <a:cubicBezTo>
                  <a:pt x="72" y="15"/>
                  <a:pt x="69" y="16"/>
                  <a:pt x="67" y="18"/>
                </a:cubicBezTo>
                <a:cubicBezTo>
                  <a:pt x="50" y="9"/>
                  <a:pt x="30" y="4"/>
                  <a:pt x="10" y="3"/>
                </a:cubicBezTo>
                <a:cubicBezTo>
                  <a:pt x="9" y="2"/>
                  <a:pt x="7" y="0"/>
                  <a:pt x="5" y="0"/>
                </a:cubicBezTo>
                <a:close/>
              </a:path>
            </a:pathLst>
          </a:custGeom>
          <a:solidFill>
            <a:schemeClr val="tx2">
              <a:lumMod val="75000"/>
              <a:lumOff val="25000"/>
            </a:schemeClr>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p>
        </p:txBody>
      </p:sp>
      <p:sp>
        <p:nvSpPr>
          <p:cNvPr id="23" name="Freeform 18"/>
          <p:cNvSpPr>
            <a:spLocks/>
          </p:cNvSpPr>
          <p:nvPr/>
        </p:nvSpPr>
        <p:spPr bwMode="auto">
          <a:xfrm flipH="1">
            <a:off x="2315857" y="2339052"/>
            <a:ext cx="1103626" cy="1129726"/>
          </a:xfrm>
          <a:custGeom>
            <a:avLst/>
            <a:gdLst>
              <a:gd name="T0" fmla="*/ 0 w 64"/>
              <a:gd name="T1" fmla="*/ 4 h 65"/>
              <a:gd name="T2" fmla="*/ 4 w 64"/>
              <a:gd name="T3" fmla="*/ 9 h 65"/>
              <a:gd name="T4" fmla="*/ 8 w 64"/>
              <a:gd name="T5" fmla="*/ 8 h 65"/>
              <a:gd name="T6" fmla="*/ 50 w 64"/>
              <a:gd name="T7" fmla="*/ 49 h 65"/>
              <a:gd name="T8" fmla="*/ 47 w 64"/>
              <a:gd name="T9" fmla="*/ 56 h 65"/>
              <a:gd name="T10" fmla="*/ 56 w 64"/>
              <a:gd name="T11" fmla="*/ 65 h 65"/>
              <a:gd name="T12" fmla="*/ 64 w 64"/>
              <a:gd name="T13" fmla="*/ 56 h 65"/>
              <a:gd name="T14" fmla="*/ 56 w 64"/>
              <a:gd name="T15" fmla="*/ 47 h 65"/>
              <a:gd name="T16" fmla="*/ 52 w 64"/>
              <a:gd name="T17" fmla="*/ 47 h 65"/>
              <a:gd name="T18" fmla="*/ 9 w 64"/>
              <a:gd name="T19" fmla="*/ 5 h 65"/>
              <a:gd name="T20" fmla="*/ 9 w 64"/>
              <a:gd name="T21" fmla="*/ 4 h 65"/>
              <a:gd name="T22" fmla="*/ 4 w 64"/>
              <a:gd name="T23" fmla="*/ 0 h 65"/>
              <a:gd name="T24" fmla="*/ 0 w 64"/>
              <a:gd name="T2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5">
                <a:moveTo>
                  <a:pt x="0" y="4"/>
                </a:moveTo>
                <a:cubicBezTo>
                  <a:pt x="0" y="7"/>
                  <a:pt x="2" y="9"/>
                  <a:pt x="4" y="9"/>
                </a:cubicBezTo>
                <a:cubicBezTo>
                  <a:pt x="6" y="9"/>
                  <a:pt x="7" y="9"/>
                  <a:pt x="8" y="8"/>
                </a:cubicBezTo>
                <a:cubicBezTo>
                  <a:pt x="24" y="19"/>
                  <a:pt x="39" y="33"/>
                  <a:pt x="50" y="49"/>
                </a:cubicBezTo>
                <a:cubicBezTo>
                  <a:pt x="48" y="51"/>
                  <a:pt x="47" y="53"/>
                  <a:pt x="47" y="56"/>
                </a:cubicBezTo>
                <a:cubicBezTo>
                  <a:pt x="47" y="61"/>
                  <a:pt x="51" y="65"/>
                  <a:pt x="56" y="65"/>
                </a:cubicBezTo>
                <a:cubicBezTo>
                  <a:pt x="60" y="65"/>
                  <a:pt x="64" y="61"/>
                  <a:pt x="64" y="56"/>
                </a:cubicBezTo>
                <a:cubicBezTo>
                  <a:pt x="64" y="51"/>
                  <a:pt x="60" y="47"/>
                  <a:pt x="56" y="47"/>
                </a:cubicBezTo>
                <a:cubicBezTo>
                  <a:pt x="54" y="47"/>
                  <a:pt x="53" y="47"/>
                  <a:pt x="52" y="47"/>
                </a:cubicBezTo>
                <a:cubicBezTo>
                  <a:pt x="41" y="30"/>
                  <a:pt x="26" y="16"/>
                  <a:pt x="9" y="5"/>
                </a:cubicBezTo>
                <a:cubicBezTo>
                  <a:pt x="9" y="5"/>
                  <a:pt x="9" y="5"/>
                  <a:pt x="9" y="4"/>
                </a:cubicBezTo>
                <a:cubicBezTo>
                  <a:pt x="9" y="2"/>
                  <a:pt x="7" y="0"/>
                  <a:pt x="4" y="0"/>
                </a:cubicBezTo>
                <a:cubicBezTo>
                  <a:pt x="2" y="0"/>
                  <a:pt x="0" y="2"/>
                  <a:pt x="0" y="4"/>
                </a:cubicBezTo>
                <a:close/>
              </a:path>
            </a:pathLst>
          </a:custGeom>
          <a:solidFill>
            <a:srgbClr val="2D4861"/>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p>
        </p:txBody>
      </p:sp>
      <p:sp>
        <p:nvSpPr>
          <p:cNvPr id="24" name="Freeform 19"/>
          <p:cNvSpPr>
            <a:spLocks/>
          </p:cNvSpPr>
          <p:nvPr/>
        </p:nvSpPr>
        <p:spPr bwMode="auto">
          <a:xfrm flipH="1">
            <a:off x="1988995" y="3225185"/>
            <a:ext cx="551813" cy="1442917"/>
          </a:xfrm>
          <a:custGeom>
            <a:avLst/>
            <a:gdLst>
              <a:gd name="T0" fmla="*/ 0 w 32"/>
              <a:gd name="T1" fmla="*/ 5 h 83"/>
              <a:gd name="T2" fmla="*/ 5 w 32"/>
              <a:gd name="T3" fmla="*/ 9 h 83"/>
              <a:gd name="T4" fmla="*/ 5 w 32"/>
              <a:gd name="T5" fmla="*/ 9 h 83"/>
              <a:gd name="T6" fmla="*/ 21 w 32"/>
              <a:gd name="T7" fmla="*/ 65 h 83"/>
              <a:gd name="T8" fmla="*/ 14 w 32"/>
              <a:gd name="T9" fmla="*/ 74 h 83"/>
              <a:gd name="T10" fmla="*/ 23 w 32"/>
              <a:gd name="T11" fmla="*/ 83 h 83"/>
              <a:gd name="T12" fmla="*/ 32 w 32"/>
              <a:gd name="T13" fmla="*/ 74 h 83"/>
              <a:gd name="T14" fmla="*/ 24 w 32"/>
              <a:gd name="T15" fmla="*/ 65 h 83"/>
              <a:gd name="T16" fmla="*/ 8 w 32"/>
              <a:gd name="T17" fmla="*/ 8 h 83"/>
              <a:gd name="T18" fmla="*/ 9 w 32"/>
              <a:gd name="T19" fmla="*/ 5 h 83"/>
              <a:gd name="T20" fmla="*/ 5 w 32"/>
              <a:gd name="T21" fmla="*/ 0 h 83"/>
              <a:gd name="T22" fmla="*/ 0 w 32"/>
              <a:gd name="T2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0" y="5"/>
                </a:moveTo>
                <a:cubicBezTo>
                  <a:pt x="0" y="7"/>
                  <a:pt x="2" y="9"/>
                  <a:pt x="5" y="9"/>
                </a:cubicBezTo>
                <a:cubicBezTo>
                  <a:pt x="5" y="9"/>
                  <a:pt x="5" y="9"/>
                  <a:pt x="5" y="9"/>
                </a:cubicBezTo>
                <a:cubicBezTo>
                  <a:pt x="15" y="27"/>
                  <a:pt x="20" y="46"/>
                  <a:pt x="21" y="65"/>
                </a:cubicBezTo>
                <a:cubicBezTo>
                  <a:pt x="17" y="66"/>
                  <a:pt x="14" y="70"/>
                  <a:pt x="14" y="74"/>
                </a:cubicBezTo>
                <a:cubicBezTo>
                  <a:pt x="14" y="79"/>
                  <a:pt x="18" y="83"/>
                  <a:pt x="23" y="83"/>
                </a:cubicBezTo>
                <a:cubicBezTo>
                  <a:pt x="28" y="83"/>
                  <a:pt x="32" y="79"/>
                  <a:pt x="32" y="74"/>
                </a:cubicBezTo>
                <a:cubicBezTo>
                  <a:pt x="32" y="69"/>
                  <a:pt x="29" y="66"/>
                  <a:pt x="24" y="65"/>
                </a:cubicBezTo>
                <a:cubicBezTo>
                  <a:pt x="23" y="45"/>
                  <a:pt x="18" y="25"/>
                  <a:pt x="8" y="8"/>
                </a:cubicBezTo>
                <a:cubicBezTo>
                  <a:pt x="9" y="7"/>
                  <a:pt x="9" y="6"/>
                  <a:pt x="9" y="5"/>
                </a:cubicBezTo>
                <a:cubicBezTo>
                  <a:pt x="9" y="2"/>
                  <a:pt x="7" y="0"/>
                  <a:pt x="5" y="0"/>
                </a:cubicBezTo>
                <a:cubicBezTo>
                  <a:pt x="2" y="0"/>
                  <a:pt x="0" y="2"/>
                  <a:pt x="0" y="5"/>
                </a:cubicBezTo>
                <a:close/>
              </a:path>
            </a:pathLst>
          </a:custGeom>
          <a:solidFill>
            <a:srgbClr val="E11E4F"/>
          </a:solidFill>
          <a:ln>
            <a:noFill/>
          </a:ln>
          <a:effectLst>
            <a:outerShdw blurRad="63500" dist="50800" dir="5400000" sx="101000" sy="101000" algn="t" rotWithShape="0">
              <a:prstClr val="black">
                <a:alpha val="39000"/>
              </a:prstClr>
            </a:outerShdw>
          </a:effectLst>
        </p:spPr>
        <p:txBody>
          <a:bodyPr vert="horz" wrap="square" lIns="68580" tIns="34290" rIns="68580" bIns="34290" numCol="1" anchor="t" anchorCtr="0" compatLnSpc="1">
            <a:prstTxWarp prst="textNoShape">
              <a:avLst/>
            </a:prstTxWarp>
          </a:bodyPr>
          <a:lstStyle/>
          <a:p>
            <a:endParaRPr lang="id-ID">
              <a:solidFill>
                <a:srgbClr val="E11E4F"/>
              </a:solidFill>
            </a:endParaRPr>
          </a:p>
        </p:txBody>
      </p:sp>
      <p:grpSp>
        <p:nvGrpSpPr>
          <p:cNvPr id="2" name="Группа 16"/>
          <p:cNvGrpSpPr/>
          <p:nvPr/>
        </p:nvGrpSpPr>
        <p:grpSpPr>
          <a:xfrm>
            <a:off x="2699792" y="2464154"/>
            <a:ext cx="3705758" cy="3707996"/>
            <a:chOff x="2699792" y="2176122"/>
            <a:chExt cx="3705758" cy="3707996"/>
          </a:xfrm>
        </p:grpSpPr>
        <p:sp>
          <p:nvSpPr>
            <p:cNvPr id="13" name="Овал 12"/>
            <p:cNvSpPr>
              <a:spLocks noChangeAspect="1"/>
            </p:cNvSpPr>
            <p:nvPr/>
          </p:nvSpPr>
          <p:spPr>
            <a:xfrm>
              <a:off x="2699792" y="2176122"/>
              <a:ext cx="3705758" cy="3707996"/>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4" name="Freeform 15"/>
            <p:cNvSpPr>
              <a:spLocks noChangeAspect="1" noEditPoints="1"/>
            </p:cNvSpPr>
            <p:nvPr/>
          </p:nvSpPr>
          <p:spPr bwMode="auto">
            <a:xfrm flipH="1">
              <a:off x="2854038" y="2320549"/>
              <a:ext cx="3374146" cy="3383964"/>
            </a:xfrm>
            <a:custGeom>
              <a:avLst/>
              <a:gdLst>
                <a:gd name="T0" fmla="*/ 650 w 1497"/>
                <a:gd name="T1" fmla="*/ 406 h 1468"/>
                <a:gd name="T2" fmla="*/ 961 w 1497"/>
                <a:gd name="T3" fmla="*/ 666 h 1468"/>
                <a:gd name="T4" fmla="*/ 817 w 1497"/>
                <a:gd name="T5" fmla="*/ 474 h 1468"/>
                <a:gd name="T6" fmla="*/ 912 w 1497"/>
                <a:gd name="T7" fmla="*/ 1062 h 1468"/>
                <a:gd name="T8" fmla="*/ 624 w 1497"/>
                <a:gd name="T9" fmla="*/ 10 h 1468"/>
                <a:gd name="T10" fmla="*/ 0 w 1497"/>
                <a:gd name="T11" fmla="*/ 729 h 1468"/>
                <a:gd name="T12" fmla="*/ 841 w 1497"/>
                <a:gd name="T13" fmla="*/ 1464 h 1468"/>
                <a:gd name="T14" fmla="*/ 1492 w 1497"/>
                <a:gd name="T15" fmla="*/ 800 h 1468"/>
                <a:gd name="T16" fmla="*/ 1386 w 1497"/>
                <a:gd name="T17" fmla="*/ 414 h 1468"/>
                <a:gd name="T18" fmla="*/ 1026 w 1497"/>
                <a:gd name="T19" fmla="*/ 1017 h 1468"/>
                <a:gd name="T20" fmla="*/ 744 w 1497"/>
                <a:gd name="T21" fmla="*/ 432 h 1468"/>
                <a:gd name="T22" fmla="*/ 525 w 1497"/>
                <a:gd name="T23" fmla="*/ 348 h 1468"/>
                <a:gd name="T24" fmla="*/ 762 w 1497"/>
                <a:gd name="T25" fmla="*/ 322 h 1468"/>
                <a:gd name="T26" fmla="*/ 681 w 1497"/>
                <a:gd name="T27" fmla="*/ 156 h 1468"/>
                <a:gd name="T28" fmla="*/ 1052 w 1497"/>
                <a:gd name="T29" fmla="*/ 389 h 1468"/>
                <a:gd name="T30" fmla="*/ 808 w 1497"/>
                <a:gd name="T31" fmla="*/ 290 h 1468"/>
                <a:gd name="T32" fmla="*/ 658 w 1497"/>
                <a:gd name="T33" fmla="*/ 540 h 1468"/>
                <a:gd name="T34" fmla="*/ 676 w 1497"/>
                <a:gd name="T35" fmla="*/ 1258 h 1468"/>
                <a:gd name="T36" fmla="*/ 205 w 1497"/>
                <a:gd name="T37" fmla="*/ 316 h 1468"/>
                <a:gd name="T38" fmla="*/ 578 w 1497"/>
                <a:gd name="T39" fmla="*/ 304 h 1468"/>
                <a:gd name="T40" fmla="*/ 446 w 1497"/>
                <a:gd name="T41" fmla="*/ 230 h 1468"/>
                <a:gd name="T42" fmla="*/ 332 w 1497"/>
                <a:gd name="T43" fmla="*/ 668 h 1468"/>
                <a:gd name="T44" fmla="*/ 174 w 1497"/>
                <a:gd name="T45" fmla="*/ 724 h 1468"/>
                <a:gd name="T46" fmla="*/ 397 w 1497"/>
                <a:gd name="T47" fmla="*/ 833 h 1468"/>
                <a:gd name="T48" fmla="*/ 338 w 1497"/>
                <a:gd name="T49" fmla="*/ 350 h 1468"/>
                <a:gd name="T50" fmla="*/ 80 w 1497"/>
                <a:gd name="T51" fmla="*/ 597 h 1468"/>
                <a:gd name="T52" fmla="*/ 488 w 1497"/>
                <a:gd name="T53" fmla="*/ 1232 h 1468"/>
                <a:gd name="T54" fmla="*/ 957 w 1497"/>
                <a:gd name="T55" fmla="*/ 470 h 1468"/>
                <a:gd name="T56" fmla="*/ 921 w 1497"/>
                <a:gd name="T57" fmla="*/ 702 h 1468"/>
                <a:gd name="T58" fmla="*/ 882 w 1497"/>
                <a:gd name="T59" fmla="*/ 441 h 1468"/>
                <a:gd name="T60" fmla="*/ 1134 w 1497"/>
                <a:gd name="T61" fmla="*/ 705 h 1468"/>
                <a:gd name="T62" fmla="*/ 937 w 1497"/>
                <a:gd name="T63" fmla="*/ 634 h 1468"/>
                <a:gd name="T64" fmla="*/ 1172 w 1497"/>
                <a:gd name="T65" fmla="*/ 692 h 1468"/>
                <a:gd name="T66" fmla="*/ 1369 w 1497"/>
                <a:gd name="T67" fmla="*/ 1041 h 1468"/>
                <a:gd name="T68" fmla="*/ 1350 w 1497"/>
                <a:gd name="T69" fmla="*/ 556 h 1468"/>
                <a:gd name="T70" fmla="*/ 1273 w 1497"/>
                <a:gd name="T71" fmla="*/ 517 h 1468"/>
                <a:gd name="T72" fmla="*/ 1158 w 1497"/>
                <a:gd name="T73" fmla="*/ 393 h 1468"/>
                <a:gd name="T74" fmla="*/ 1205 w 1497"/>
                <a:gd name="T75" fmla="*/ 362 h 1468"/>
                <a:gd name="T76" fmla="*/ 1017 w 1497"/>
                <a:gd name="T77" fmla="*/ 230 h 1468"/>
                <a:gd name="T78" fmla="*/ 1157 w 1497"/>
                <a:gd name="T79" fmla="*/ 252 h 1468"/>
                <a:gd name="T80" fmla="*/ 1004 w 1497"/>
                <a:gd name="T81" fmla="*/ 153 h 1468"/>
                <a:gd name="T82" fmla="*/ 890 w 1497"/>
                <a:gd name="T83" fmla="*/ 108 h 1468"/>
                <a:gd name="T84" fmla="*/ 753 w 1497"/>
                <a:gd name="T85" fmla="*/ 134 h 1468"/>
                <a:gd name="T86" fmla="*/ 644 w 1497"/>
                <a:gd name="T87" fmla="*/ 174 h 1468"/>
                <a:gd name="T88" fmla="*/ 457 w 1497"/>
                <a:gd name="T89" fmla="*/ 68 h 1468"/>
                <a:gd name="T90" fmla="*/ 354 w 1497"/>
                <a:gd name="T91" fmla="*/ 148 h 1468"/>
                <a:gd name="T92" fmla="*/ 97 w 1497"/>
                <a:gd name="T93" fmla="*/ 410 h 1468"/>
                <a:gd name="T94" fmla="*/ 8 w 1497"/>
                <a:gd name="T95" fmla="*/ 766 h 1468"/>
                <a:gd name="T96" fmla="*/ 89 w 1497"/>
                <a:gd name="T97" fmla="*/ 977 h 1468"/>
                <a:gd name="T98" fmla="*/ 214 w 1497"/>
                <a:gd name="T99" fmla="*/ 1238 h 1468"/>
                <a:gd name="T100" fmla="*/ 450 w 1497"/>
                <a:gd name="T101" fmla="*/ 1400 h 1468"/>
                <a:gd name="T102" fmla="*/ 725 w 1497"/>
                <a:gd name="T103" fmla="*/ 1318 h 1468"/>
                <a:gd name="T104" fmla="*/ 790 w 1497"/>
                <a:gd name="T105" fmla="*/ 1413 h 1468"/>
                <a:gd name="T106" fmla="*/ 824 w 1497"/>
                <a:gd name="T107" fmla="*/ 1054 h 1468"/>
                <a:gd name="T108" fmla="*/ 729 w 1497"/>
                <a:gd name="T109" fmla="*/ 1181 h 1468"/>
                <a:gd name="T110" fmla="*/ 680 w 1497"/>
                <a:gd name="T111" fmla="*/ 925 h 1468"/>
                <a:gd name="T112" fmla="*/ 842 w 1497"/>
                <a:gd name="T113" fmla="*/ 1046 h 1468"/>
                <a:gd name="T114" fmla="*/ 1228 w 1497"/>
                <a:gd name="T115" fmla="*/ 1076 h 1468"/>
                <a:gd name="T116" fmla="*/ 1200 w 1497"/>
                <a:gd name="T117" fmla="*/ 1313 h 1468"/>
                <a:gd name="T118" fmla="*/ 1405 w 1497"/>
                <a:gd name="T119" fmla="*/ 1013 h 1468"/>
                <a:gd name="T120" fmla="*/ 1473 w 1497"/>
                <a:gd name="T121" fmla="*/ 81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7" h="1468">
                  <a:moveTo>
                    <a:pt x="1186" y="426"/>
                  </a:moveTo>
                  <a:lnTo>
                    <a:pt x="1181" y="424"/>
                  </a:lnTo>
                  <a:lnTo>
                    <a:pt x="1173" y="412"/>
                  </a:lnTo>
                  <a:lnTo>
                    <a:pt x="1165" y="409"/>
                  </a:lnTo>
                  <a:lnTo>
                    <a:pt x="1165" y="414"/>
                  </a:lnTo>
                  <a:lnTo>
                    <a:pt x="1166" y="433"/>
                  </a:lnTo>
                  <a:lnTo>
                    <a:pt x="1181" y="436"/>
                  </a:lnTo>
                  <a:lnTo>
                    <a:pt x="1186" y="445"/>
                  </a:lnTo>
                  <a:lnTo>
                    <a:pt x="1190" y="449"/>
                  </a:lnTo>
                  <a:lnTo>
                    <a:pt x="1193" y="445"/>
                  </a:lnTo>
                  <a:lnTo>
                    <a:pt x="1189" y="430"/>
                  </a:lnTo>
                  <a:lnTo>
                    <a:pt x="1186" y="426"/>
                  </a:lnTo>
                  <a:close/>
                  <a:moveTo>
                    <a:pt x="645" y="381"/>
                  </a:moveTo>
                  <a:lnTo>
                    <a:pt x="629" y="372"/>
                  </a:lnTo>
                  <a:lnTo>
                    <a:pt x="620" y="373"/>
                  </a:lnTo>
                  <a:lnTo>
                    <a:pt x="609" y="377"/>
                  </a:lnTo>
                  <a:lnTo>
                    <a:pt x="612" y="388"/>
                  </a:lnTo>
                  <a:lnTo>
                    <a:pt x="616" y="389"/>
                  </a:lnTo>
                  <a:lnTo>
                    <a:pt x="613" y="396"/>
                  </a:lnTo>
                  <a:lnTo>
                    <a:pt x="614" y="396"/>
                  </a:lnTo>
                  <a:lnTo>
                    <a:pt x="608" y="393"/>
                  </a:lnTo>
                  <a:lnTo>
                    <a:pt x="600" y="398"/>
                  </a:lnTo>
                  <a:lnTo>
                    <a:pt x="600" y="401"/>
                  </a:lnTo>
                  <a:lnTo>
                    <a:pt x="613" y="409"/>
                  </a:lnTo>
                  <a:lnTo>
                    <a:pt x="630" y="414"/>
                  </a:lnTo>
                  <a:lnTo>
                    <a:pt x="636" y="420"/>
                  </a:lnTo>
                  <a:lnTo>
                    <a:pt x="650" y="426"/>
                  </a:lnTo>
                  <a:lnTo>
                    <a:pt x="653" y="425"/>
                  </a:lnTo>
                  <a:lnTo>
                    <a:pt x="656" y="414"/>
                  </a:lnTo>
                  <a:lnTo>
                    <a:pt x="650" y="406"/>
                  </a:lnTo>
                  <a:lnTo>
                    <a:pt x="650" y="401"/>
                  </a:lnTo>
                  <a:lnTo>
                    <a:pt x="656" y="393"/>
                  </a:lnTo>
                  <a:lnTo>
                    <a:pt x="656" y="381"/>
                  </a:lnTo>
                  <a:lnTo>
                    <a:pt x="653" y="377"/>
                  </a:lnTo>
                  <a:lnTo>
                    <a:pt x="645" y="381"/>
                  </a:lnTo>
                  <a:close/>
                  <a:moveTo>
                    <a:pt x="628" y="401"/>
                  </a:moveTo>
                  <a:lnTo>
                    <a:pt x="617" y="397"/>
                  </a:lnTo>
                  <a:lnTo>
                    <a:pt x="621" y="390"/>
                  </a:lnTo>
                  <a:lnTo>
                    <a:pt x="628" y="393"/>
                  </a:lnTo>
                  <a:lnTo>
                    <a:pt x="630" y="397"/>
                  </a:lnTo>
                  <a:lnTo>
                    <a:pt x="628" y="401"/>
                  </a:lnTo>
                  <a:close/>
                  <a:moveTo>
                    <a:pt x="604" y="369"/>
                  </a:moveTo>
                  <a:lnTo>
                    <a:pt x="622" y="362"/>
                  </a:lnTo>
                  <a:lnTo>
                    <a:pt x="620" y="348"/>
                  </a:lnTo>
                  <a:lnTo>
                    <a:pt x="609" y="342"/>
                  </a:lnTo>
                  <a:lnTo>
                    <a:pt x="605" y="354"/>
                  </a:lnTo>
                  <a:lnTo>
                    <a:pt x="596" y="362"/>
                  </a:lnTo>
                  <a:lnTo>
                    <a:pt x="596" y="372"/>
                  </a:lnTo>
                  <a:lnTo>
                    <a:pt x="600" y="377"/>
                  </a:lnTo>
                  <a:lnTo>
                    <a:pt x="604" y="369"/>
                  </a:lnTo>
                  <a:close/>
                  <a:moveTo>
                    <a:pt x="949" y="678"/>
                  </a:moveTo>
                  <a:lnTo>
                    <a:pt x="957" y="680"/>
                  </a:lnTo>
                  <a:lnTo>
                    <a:pt x="957" y="684"/>
                  </a:lnTo>
                  <a:lnTo>
                    <a:pt x="964" y="680"/>
                  </a:lnTo>
                  <a:lnTo>
                    <a:pt x="969" y="682"/>
                  </a:lnTo>
                  <a:lnTo>
                    <a:pt x="972" y="686"/>
                  </a:lnTo>
                  <a:lnTo>
                    <a:pt x="977" y="688"/>
                  </a:lnTo>
                  <a:lnTo>
                    <a:pt x="980" y="680"/>
                  </a:lnTo>
                  <a:lnTo>
                    <a:pt x="972" y="669"/>
                  </a:lnTo>
                  <a:lnTo>
                    <a:pt x="961" y="666"/>
                  </a:lnTo>
                  <a:lnTo>
                    <a:pt x="960" y="661"/>
                  </a:lnTo>
                  <a:lnTo>
                    <a:pt x="950" y="656"/>
                  </a:lnTo>
                  <a:lnTo>
                    <a:pt x="945" y="654"/>
                  </a:lnTo>
                  <a:lnTo>
                    <a:pt x="945" y="638"/>
                  </a:lnTo>
                  <a:lnTo>
                    <a:pt x="942" y="636"/>
                  </a:lnTo>
                  <a:lnTo>
                    <a:pt x="936" y="661"/>
                  </a:lnTo>
                  <a:lnTo>
                    <a:pt x="946" y="681"/>
                  </a:lnTo>
                  <a:lnTo>
                    <a:pt x="949" y="678"/>
                  </a:lnTo>
                  <a:close/>
                  <a:moveTo>
                    <a:pt x="776" y="437"/>
                  </a:moveTo>
                  <a:lnTo>
                    <a:pt x="793" y="462"/>
                  </a:lnTo>
                  <a:lnTo>
                    <a:pt x="781" y="484"/>
                  </a:lnTo>
                  <a:lnTo>
                    <a:pt x="766" y="485"/>
                  </a:lnTo>
                  <a:lnTo>
                    <a:pt x="764" y="492"/>
                  </a:lnTo>
                  <a:lnTo>
                    <a:pt x="770" y="500"/>
                  </a:lnTo>
                  <a:lnTo>
                    <a:pt x="781" y="494"/>
                  </a:lnTo>
                  <a:lnTo>
                    <a:pt x="788" y="494"/>
                  </a:lnTo>
                  <a:lnTo>
                    <a:pt x="809" y="517"/>
                  </a:lnTo>
                  <a:lnTo>
                    <a:pt x="825" y="524"/>
                  </a:lnTo>
                  <a:lnTo>
                    <a:pt x="832" y="521"/>
                  </a:lnTo>
                  <a:lnTo>
                    <a:pt x="830" y="513"/>
                  </a:lnTo>
                  <a:lnTo>
                    <a:pt x="822" y="512"/>
                  </a:lnTo>
                  <a:lnTo>
                    <a:pt x="817" y="504"/>
                  </a:lnTo>
                  <a:lnTo>
                    <a:pt x="825" y="504"/>
                  </a:lnTo>
                  <a:lnTo>
                    <a:pt x="830" y="513"/>
                  </a:lnTo>
                  <a:lnTo>
                    <a:pt x="842" y="510"/>
                  </a:lnTo>
                  <a:lnTo>
                    <a:pt x="840" y="501"/>
                  </a:lnTo>
                  <a:lnTo>
                    <a:pt x="832" y="490"/>
                  </a:lnTo>
                  <a:lnTo>
                    <a:pt x="818" y="485"/>
                  </a:lnTo>
                  <a:lnTo>
                    <a:pt x="814" y="476"/>
                  </a:lnTo>
                  <a:lnTo>
                    <a:pt x="817" y="474"/>
                  </a:lnTo>
                  <a:lnTo>
                    <a:pt x="842" y="485"/>
                  </a:lnTo>
                  <a:lnTo>
                    <a:pt x="848" y="480"/>
                  </a:lnTo>
                  <a:lnTo>
                    <a:pt x="848" y="476"/>
                  </a:lnTo>
                  <a:lnTo>
                    <a:pt x="846" y="468"/>
                  </a:lnTo>
                  <a:lnTo>
                    <a:pt x="822" y="458"/>
                  </a:lnTo>
                  <a:lnTo>
                    <a:pt x="814" y="450"/>
                  </a:lnTo>
                  <a:lnTo>
                    <a:pt x="806" y="445"/>
                  </a:lnTo>
                  <a:lnTo>
                    <a:pt x="805" y="441"/>
                  </a:lnTo>
                  <a:lnTo>
                    <a:pt x="805" y="433"/>
                  </a:lnTo>
                  <a:lnTo>
                    <a:pt x="778" y="412"/>
                  </a:lnTo>
                  <a:lnTo>
                    <a:pt x="770" y="402"/>
                  </a:lnTo>
                  <a:lnTo>
                    <a:pt x="754" y="409"/>
                  </a:lnTo>
                  <a:lnTo>
                    <a:pt x="748" y="401"/>
                  </a:lnTo>
                  <a:lnTo>
                    <a:pt x="746" y="394"/>
                  </a:lnTo>
                  <a:lnTo>
                    <a:pt x="737" y="393"/>
                  </a:lnTo>
                  <a:lnTo>
                    <a:pt x="733" y="393"/>
                  </a:lnTo>
                  <a:lnTo>
                    <a:pt x="732" y="405"/>
                  </a:lnTo>
                  <a:lnTo>
                    <a:pt x="728" y="409"/>
                  </a:lnTo>
                  <a:lnTo>
                    <a:pt x="724" y="409"/>
                  </a:lnTo>
                  <a:lnTo>
                    <a:pt x="722" y="401"/>
                  </a:lnTo>
                  <a:lnTo>
                    <a:pt x="725" y="393"/>
                  </a:lnTo>
                  <a:lnTo>
                    <a:pt x="721" y="389"/>
                  </a:lnTo>
                  <a:lnTo>
                    <a:pt x="712" y="397"/>
                  </a:lnTo>
                  <a:lnTo>
                    <a:pt x="712" y="405"/>
                  </a:lnTo>
                  <a:lnTo>
                    <a:pt x="722" y="428"/>
                  </a:lnTo>
                  <a:lnTo>
                    <a:pt x="736" y="426"/>
                  </a:lnTo>
                  <a:lnTo>
                    <a:pt x="746" y="432"/>
                  </a:lnTo>
                  <a:lnTo>
                    <a:pt x="761" y="430"/>
                  </a:lnTo>
                  <a:lnTo>
                    <a:pt x="776" y="437"/>
                  </a:lnTo>
                  <a:close/>
                  <a:moveTo>
                    <a:pt x="912" y="1062"/>
                  </a:moveTo>
                  <a:lnTo>
                    <a:pt x="908" y="1062"/>
                  </a:lnTo>
                  <a:lnTo>
                    <a:pt x="912" y="1066"/>
                  </a:lnTo>
                  <a:lnTo>
                    <a:pt x="920" y="1066"/>
                  </a:lnTo>
                  <a:lnTo>
                    <a:pt x="917" y="1060"/>
                  </a:lnTo>
                  <a:lnTo>
                    <a:pt x="912" y="1062"/>
                  </a:lnTo>
                  <a:close/>
                  <a:moveTo>
                    <a:pt x="1492" y="645"/>
                  </a:moveTo>
                  <a:lnTo>
                    <a:pt x="1481" y="598"/>
                  </a:lnTo>
                  <a:lnTo>
                    <a:pt x="1473" y="549"/>
                  </a:lnTo>
                  <a:lnTo>
                    <a:pt x="1456" y="497"/>
                  </a:lnTo>
                  <a:lnTo>
                    <a:pt x="1437" y="450"/>
                  </a:lnTo>
                  <a:lnTo>
                    <a:pt x="1405" y="388"/>
                  </a:lnTo>
                  <a:lnTo>
                    <a:pt x="1389" y="356"/>
                  </a:lnTo>
                  <a:lnTo>
                    <a:pt x="1370" y="329"/>
                  </a:lnTo>
                  <a:lnTo>
                    <a:pt x="1354" y="305"/>
                  </a:lnTo>
                  <a:lnTo>
                    <a:pt x="1330" y="276"/>
                  </a:lnTo>
                  <a:lnTo>
                    <a:pt x="1317" y="260"/>
                  </a:lnTo>
                  <a:lnTo>
                    <a:pt x="1294" y="233"/>
                  </a:lnTo>
                  <a:lnTo>
                    <a:pt x="1256" y="198"/>
                  </a:lnTo>
                  <a:lnTo>
                    <a:pt x="1214" y="162"/>
                  </a:lnTo>
                  <a:lnTo>
                    <a:pt x="1169" y="129"/>
                  </a:lnTo>
                  <a:lnTo>
                    <a:pt x="1132" y="106"/>
                  </a:lnTo>
                  <a:lnTo>
                    <a:pt x="1089" y="82"/>
                  </a:lnTo>
                  <a:lnTo>
                    <a:pt x="1041" y="58"/>
                  </a:lnTo>
                  <a:lnTo>
                    <a:pt x="986" y="38"/>
                  </a:lnTo>
                  <a:lnTo>
                    <a:pt x="928" y="22"/>
                  </a:lnTo>
                  <a:lnTo>
                    <a:pt x="862" y="9"/>
                  </a:lnTo>
                  <a:lnTo>
                    <a:pt x="800" y="1"/>
                  </a:lnTo>
                  <a:lnTo>
                    <a:pt x="746" y="0"/>
                  </a:lnTo>
                  <a:lnTo>
                    <a:pt x="688" y="1"/>
                  </a:lnTo>
                  <a:lnTo>
                    <a:pt x="624" y="10"/>
                  </a:lnTo>
                  <a:lnTo>
                    <a:pt x="561" y="24"/>
                  </a:lnTo>
                  <a:lnTo>
                    <a:pt x="502" y="41"/>
                  </a:lnTo>
                  <a:lnTo>
                    <a:pt x="453" y="58"/>
                  </a:lnTo>
                  <a:lnTo>
                    <a:pt x="413" y="77"/>
                  </a:lnTo>
                  <a:lnTo>
                    <a:pt x="373" y="101"/>
                  </a:lnTo>
                  <a:lnTo>
                    <a:pt x="330" y="125"/>
                  </a:lnTo>
                  <a:lnTo>
                    <a:pt x="286" y="158"/>
                  </a:lnTo>
                  <a:lnTo>
                    <a:pt x="281" y="162"/>
                  </a:lnTo>
                  <a:lnTo>
                    <a:pt x="281" y="162"/>
                  </a:lnTo>
                  <a:lnTo>
                    <a:pt x="280" y="164"/>
                  </a:lnTo>
                  <a:lnTo>
                    <a:pt x="246" y="190"/>
                  </a:lnTo>
                  <a:lnTo>
                    <a:pt x="221" y="217"/>
                  </a:lnTo>
                  <a:lnTo>
                    <a:pt x="198" y="238"/>
                  </a:lnTo>
                  <a:lnTo>
                    <a:pt x="173" y="268"/>
                  </a:lnTo>
                  <a:lnTo>
                    <a:pt x="146" y="300"/>
                  </a:lnTo>
                  <a:lnTo>
                    <a:pt x="129" y="325"/>
                  </a:lnTo>
                  <a:lnTo>
                    <a:pt x="106" y="356"/>
                  </a:lnTo>
                  <a:lnTo>
                    <a:pt x="90" y="384"/>
                  </a:lnTo>
                  <a:lnTo>
                    <a:pt x="74" y="413"/>
                  </a:lnTo>
                  <a:lnTo>
                    <a:pt x="58" y="448"/>
                  </a:lnTo>
                  <a:lnTo>
                    <a:pt x="49" y="478"/>
                  </a:lnTo>
                  <a:lnTo>
                    <a:pt x="48" y="481"/>
                  </a:lnTo>
                  <a:lnTo>
                    <a:pt x="46" y="484"/>
                  </a:lnTo>
                  <a:lnTo>
                    <a:pt x="46" y="484"/>
                  </a:lnTo>
                  <a:lnTo>
                    <a:pt x="36" y="516"/>
                  </a:lnTo>
                  <a:lnTo>
                    <a:pt x="28" y="542"/>
                  </a:lnTo>
                  <a:lnTo>
                    <a:pt x="16" y="584"/>
                  </a:lnTo>
                  <a:lnTo>
                    <a:pt x="8" y="626"/>
                  </a:lnTo>
                  <a:lnTo>
                    <a:pt x="1" y="692"/>
                  </a:lnTo>
                  <a:lnTo>
                    <a:pt x="0" y="729"/>
                  </a:lnTo>
                  <a:lnTo>
                    <a:pt x="1" y="766"/>
                  </a:lnTo>
                  <a:lnTo>
                    <a:pt x="8" y="840"/>
                  </a:lnTo>
                  <a:lnTo>
                    <a:pt x="14" y="880"/>
                  </a:lnTo>
                  <a:lnTo>
                    <a:pt x="25" y="921"/>
                  </a:lnTo>
                  <a:lnTo>
                    <a:pt x="34" y="957"/>
                  </a:lnTo>
                  <a:lnTo>
                    <a:pt x="54" y="1005"/>
                  </a:lnTo>
                  <a:lnTo>
                    <a:pt x="74" y="1052"/>
                  </a:lnTo>
                  <a:lnTo>
                    <a:pt x="97" y="1096"/>
                  </a:lnTo>
                  <a:lnTo>
                    <a:pt x="125" y="1137"/>
                  </a:lnTo>
                  <a:lnTo>
                    <a:pt x="138" y="1158"/>
                  </a:lnTo>
                  <a:lnTo>
                    <a:pt x="178" y="1208"/>
                  </a:lnTo>
                  <a:lnTo>
                    <a:pt x="206" y="1238"/>
                  </a:lnTo>
                  <a:lnTo>
                    <a:pt x="233" y="1265"/>
                  </a:lnTo>
                  <a:lnTo>
                    <a:pt x="269" y="1294"/>
                  </a:lnTo>
                  <a:lnTo>
                    <a:pt x="298" y="1321"/>
                  </a:lnTo>
                  <a:lnTo>
                    <a:pt x="329" y="1341"/>
                  </a:lnTo>
                  <a:lnTo>
                    <a:pt x="360" y="1362"/>
                  </a:lnTo>
                  <a:lnTo>
                    <a:pt x="404" y="1384"/>
                  </a:lnTo>
                  <a:lnTo>
                    <a:pt x="448" y="1405"/>
                  </a:lnTo>
                  <a:lnTo>
                    <a:pt x="496" y="1424"/>
                  </a:lnTo>
                  <a:lnTo>
                    <a:pt x="530" y="1437"/>
                  </a:lnTo>
                  <a:lnTo>
                    <a:pt x="572" y="1448"/>
                  </a:lnTo>
                  <a:lnTo>
                    <a:pt x="622" y="1460"/>
                  </a:lnTo>
                  <a:lnTo>
                    <a:pt x="672" y="1464"/>
                  </a:lnTo>
                  <a:lnTo>
                    <a:pt x="700" y="1468"/>
                  </a:lnTo>
                  <a:lnTo>
                    <a:pt x="790" y="1468"/>
                  </a:lnTo>
                  <a:lnTo>
                    <a:pt x="790" y="1465"/>
                  </a:lnTo>
                  <a:lnTo>
                    <a:pt x="790" y="1468"/>
                  </a:lnTo>
                  <a:lnTo>
                    <a:pt x="820" y="1465"/>
                  </a:lnTo>
                  <a:lnTo>
                    <a:pt x="841" y="1464"/>
                  </a:lnTo>
                  <a:lnTo>
                    <a:pt x="866" y="1461"/>
                  </a:lnTo>
                  <a:lnTo>
                    <a:pt x="900" y="1453"/>
                  </a:lnTo>
                  <a:lnTo>
                    <a:pt x="933" y="1445"/>
                  </a:lnTo>
                  <a:lnTo>
                    <a:pt x="973" y="1433"/>
                  </a:lnTo>
                  <a:lnTo>
                    <a:pt x="1009" y="1421"/>
                  </a:lnTo>
                  <a:lnTo>
                    <a:pt x="1045" y="1408"/>
                  </a:lnTo>
                  <a:lnTo>
                    <a:pt x="1073" y="1397"/>
                  </a:lnTo>
                  <a:lnTo>
                    <a:pt x="1097" y="1381"/>
                  </a:lnTo>
                  <a:lnTo>
                    <a:pt x="1121" y="1369"/>
                  </a:lnTo>
                  <a:lnTo>
                    <a:pt x="1145" y="1354"/>
                  </a:lnTo>
                  <a:lnTo>
                    <a:pt x="1180" y="1333"/>
                  </a:lnTo>
                  <a:lnTo>
                    <a:pt x="1204" y="1317"/>
                  </a:lnTo>
                  <a:lnTo>
                    <a:pt x="1228" y="1297"/>
                  </a:lnTo>
                  <a:lnTo>
                    <a:pt x="1246" y="1280"/>
                  </a:lnTo>
                  <a:lnTo>
                    <a:pt x="1301" y="1228"/>
                  </a:lnTo>
                  <a:lnTo>
                    <a:pt x="1322" y="1204"/>
                  </a:lnTo>
                  <a:lnTo>
                    <a:pt x="1341" y="1180"/>
                  </a:lnTo>
                  <a:lnTo>
                    <a:pt x="1370" y="1140"/>
                  </a:lnTo>
                  <a:lnTo>
                    <a:pt x="1394" y="1104"/>
                  </a:lnTo>
                  <a:lnTo>
                    <a:pt x="1405" y="1084"/>
                  </a:lnTo>
                  <a:lnTo>
                    <a:pt x="1413" y="1068"/>
                  </a:lnTo>
                  <a:lnTo>
                    <a:pt x="1425" y="1045"/>
                  </a:lnTo>
                  <a:lnTo>
                    <a:pt x="1437" y="1024"/>
                  </a:lnTo>
                  <a:lnTo>
                    <a:pt x="1445" y="997"/>
                  </a:lnTo>
                  <a:lnTo>
                    <a:pt x="1457" y="965"/>
                  </a:lnTo>
                  <a:lnTo>
                    <a:pt x="1465" y="944"/>
                  </a:lnTo>
                  <a:lnTo>
                    <a:pt x="1473" y="916"/>
                  </a:lnTo>
                  <a:lnTo>
                    <a:pt x="1481" y="881"/>
                  </a:lnTo>
                  <a:lnTo>
                    <a:pt x="1489" y="845"/>
                  </a:lnTo>
                  <a:lnTo>
                    <a:pt x="1492" y="800"/>
                  </a:lnTo>
                  <a:lnTo>
                    <a:pt x="1497" y="761"/>
                  </a:lnTo>
                  <a:lnTo>
                    <a:pt x="1497" y="697"/>
                  </a:lnTo>
                  <a:lnTo>
                    <a:pt x="1492" y="645"/>
                  </a:lnTo>
                  <a:close/>
                  <a:moveTo>
                    <a:pt x="1289" y="365"/>
                  </a:moveTo>
                  <a:lnTo>
                    <a:pt x="1304" y="362"/>
                  </a:lnTo>
                  <a:lnTo>
                    <a:pt x="1312" y="354"/>
                  </a:lnTo>
                  <a:lnTo>
                    <a:pt x="1324" y="354"/>
                  </a:lnTo>
                  <a:lnTo>
                    <a:pt x="1321" y="354"/>
                  </a:lnTo>
                  <a:lnTo>
                    <a:pt x="1322" y="373"/>
                  </a:lnTo>
                  <a:lnTo>
                    <a:pt x="1328" y="373"/>
                  </a:lnTo>
                  <a:lnTo>
                    <a:pt x="1326" y="361"/>
                  </a:lnTo>
                  <a:lnTo>
                    <a:pt x="1332" y="357"/>
                  </a:lnTo>
                  <a:lnTo>
                    <a:pt x="1344" y="354"/>
                  </a:lnTo>
                  <a:lnTo>
                    <a:pt x="1336" y="346"/>
                  </a:lnTo>
                  <a:lnTo>
                    <a:pt x="1320" y="341"/>
                  </a:lnTo>
                  <a:lnTo>
                    <a:pt x="1316" y="314"/>
                  </a:lnTo>
                  <a:lnTo>
                    <a:pt x="1324" y="306"/>
                  </a:lnTo>
                  <a:lnTo>
                    <a:pt x="1324" y="298"/>
                  </a:lnTo>
                  <a:lnTo>
                    <a:pt x="1309" y="274"/>
                  </a:lnTo>
                  <a:lnTo>
                    <a:pt x="1314" y="265"/>
                  </a:lnTo>
                  <a:lnTo>
                    <a:pt x="1326" y="280"/>
                  </a:lnTo>
                  <a:lnTo>
                    <a:pt x="1349" y="308"/>
                  </a:lnTo>
                  <a:lnTo>
                    <a:pt x="1364" y="330"/>
                  </a:lnTo>
                  <a:lnTo>
                    <a:pt x="1362" y="330"/>
                  </a:lnTo>
                  <a:lnTo>
                    <a:pt x="1362" y="340"/>
                  </a:lnTo>
                  <a:lnTo>
                    <a:pt x="1370" y="372"/>
                  </a:lnTo>
                  <a:lnTo>
                    <a:pt x="1374" y="393"/>
                  </a:lnTo>
                  <a:lnTo>
                    <a:pt x="1370" y="397"/>
                  </a:lnTo>
                  <a:lnTo>
                    <a:pt x="1378" y="414"/>
                  </a:lnTo>
                  <a:lnTo>
                    <a:pt x="1386" y="414"/>
                  </a:lnTo>
                  <a:lnTo>
                    <a:pt x="1378" y="460"/>
                  </a:lnTo>
                  <a:lnTo>
                    <a:pt x="1354" y="441"/>
                  </a:lnTo>
                  <a:lnTo>
                    <a:pt x="1350" y="441"/>
                  </a:lnTo>
                  <a:lnTo>
                    <a:pt x="1354" y="458"/>
                  </a:lnTo>
                  <a:lnTo>
                    <a:pt x="1350" y="500"/>
                  </a:lnTo>
                  <a:lnTo>
                    <a:pt x="1354" y="517"/>
                  </a:lnTo>
                  <a:lnTo>
                    <a:pt x="1354" y="526"/>
                  </a:lnTo>
                  <a:lnTo>
                    <a:pt x="1337" y="501"/>
                  </a:lnTo>
                  <a:lnTo>
                    <a:pt x="1334" y="502"/>
                  </a:lnTo>
                  <a:lnTo>
                    <a:pt x="1324" y="490"/>
                  </a:lnTo>
                  <a:lnTo>
                    <a:pt x="1326" y="490"/>
                  </a:lnTo>
                  <a:lnTo>
                    <a:pt x="1328" y="474"/>
                  </a:lnTo>
                  <a:lnTo>
                    <a:pt x="1330" y="449"/>
                  </a:lnTo>
                  <a:lnTo>
                    <a:pt x="1330" y="425"/>
                  </a:lnTo>
                  <a:lnTo>
                    <a:pt x="1330" y="394"/>
                  </a:lnTo>
                  <a:lnTo>
                    <a:pt x="1336" y="401"/>
                  </a:lnTo>
                  <a:lnTo>
                    <a:pt x="1336" y="397"/>
                  </a:lnTo>
                  <a:lnTo>
                    <a:pt x="1328" y="381"/>
                  </a:lnTo>
                  <a:lnTo>
                    <a:pt x="1324" y="377"/>
                  </a:lnTo>
                  <a:lnTo>
                    <a:pt x="1325" y="373"/>
                  </a:lnTo>
                  <a:lnTo>
                    <a:pt x="1317" y="374"/>
                  </a:lnTo>
                  <a:lnTo>
                    <a:pt x="1316" y="380"/>
                  </a:lnTo>
                  <a:lnTo>
                    <a:pt x="1293" y="381"/>
                  </a:lnTo>
                  <a:lnTo>
                    <a:pt x="1285" y="373"/>
                  </a:lnTo>
                  <a:lnTo>
                    <a:pt x="1289" y="365"/>
                  </a:lnTo>
                  <a:close/>
                  <a:moveTo>
                    <a:pt x="1204" y="944"/>
                  </a:moveTo>
                  <a:lnTo>
                    <a:pt x="1185" y="954"/>
                  </a:lnTo>
                  <a:lnTo>
                    <a:pt x="1145" y="969"/>
                  </a:lnTo>
                  <a:lnTo>
                    <a:pt x="1085" y="993"/>
                  </a:lnTo>
                  <a:lnTo>
                    <a:pt x="1026" y="1017"/>
                  </a:lnTo>
                  <a:lnTo>
                    <a:pt x="990" y="1024"/>
                  </a:lnTo>
                  <a:lnTo>
                    <a:pt x="972" y="896"/>
                  </a:lnTo>
                  <a:lnTo>
                    <a:pt x="945" y="782"/>
                  </a:lnTo>
                  <a:lnTo>
                    <a:pt x="997" y="770"/>
                  </a:lnTo>
                  <a:lnTo>
                    <a:pt x="1033" y="758"/>
                  </a:lnTo>
                  <a:lnTo>
                    <a:pt x="1084" y="741"/>
                  </a:lnTo>
                  <a:lnTo>
                    <a:pt x="1121" y="721"/>
                  </a:lnTo>
                  <a:lnTo>
                    <a:pt x="1130" y="745"/>
                  </a:lnTo>
                  <a:lnTo>
                    <a:pt x="1152" y="793"/>
                  </a:lnTo>
                  <a:lnTo>
                    <a:pt x="1184" y="865"/>
                  </a:lnTo>
                  <a:lnTo>
                    <a:pt x="1202" y="932"/>
                  </a:lnTo>
                  <a:lnTo>
                    <a:pt x="1205" y="941"/>
                  </a:lnTo>
                  <a:lnTo>
                    <a:pt x="1202" y="942"/>
                  </a:lnTo>
                  <a:lnTo>
                    <a:pt x="1204" y="944"/>
                  </a:lnTo>
                  <a:close/>
                  <a:moveTo>
                    <a:pt x="770" y="580"/>
                  </a:moveTo>
                  <a:lnTo>
                    <a:pt x="770" y="612"/>
                  </a:lnTo>
                  <a:lnTo>
                    <a:pt x="758" y="616"/>
                  </a:lnTo>
                  <a:lnTo>
                    <a:pt x="757" y="652"/>
                  </a:lnTo>
                  <a:lnTo>
                    <a:pt x="750" y="658"/>
                  </a:lnTo>
                  <a:lnTo>
                    <a:pt x="746" y="658"/>
                  </a:lnTo>
                  <a:lnTo>
                    <a:pt x="746" y="552"/>
                  </a:lnTo>
                  <a:lnTo>
                    <a:pt x="766" y="552"/>
                  </a:lnTo>
                  <a:lnTo>
                    <a:pt x="758" y="558"/>
                  </a:lnTo>
                  <a:lnTo>
                    <a:pt x="770" y="580"/>
                  </a:lnTo>
                  <a:close/>
                  <a:moveTo>
                    <a:pt x="768" y="545"/>
                  </a:moveTo>
                  <a:lnTo>
                    <a:pt x="746" y="545"/>
                  </a:lnTo>
                  <a:lnTo>
                    <a:pt x="749" y="492"/>
                  </a:lnTo>
                  <a:lnTo>
                    <a:pt x="749" y="432"/>
                  </a:lnTo>
                  <a:lnTo>
                    <a:pt x="746" y="432"/>
                  </a:lnTo>
                  <a:lnTo>
                    <a:pt x="744" y="432"/>
                  </a:lnTo>
                  <a:lnTo>
                    <a:pt x="744" y="492"/>
                  </a:lnTo>
                  <a:lnTo>
                    <a:pt x="741" y="545"/>
                  </a:lnTo>
                  <a:lnTo>
                    <a:pt x="710" y="544"/>
                  </a:lnTo>
                  <a:lnTo>
                    <a:pt x="680" y="541"/>
                  </a:lnTo>
                  <a:lnTo>
                    <a:pt x="662" y="536"/>
                  </a:lnTo>
                  <a:lnTo>
                    <a:pt x="724" y="474"/>
                  </a:lnTo>
                  <a:lnTo>
                    <a:pt x="738" y="465"/>
                  </a:lnTo>
                  <a:lnTo>
                    <a:pt x="738" y="441"/>
                  </a:lnTo>
                  <a:lnTo>
                    <a:pt x="732" y="436"/>
                  </a:lnTo>
                  <a:lnTo>
                    <a:pt x="720" y="460"/>
                  </a:lnTo>
                  <a:lnTo>
                    <a:pt x="706" y="456"/>
                  </a:lnTo>
                  <a:lnTo>
                    <a:pt x="705" y="445"/>
                  </a:lnTo>
                  <a:lnTo>
                    <a:pt x="697" y="440"/>
                  </a:lnTo>
                  <a:lnTo>
                    <a:pt x="694" y="409"/>
                  </a:lnTo>
                  <a:lnTo>
                    <a:pt x="688" y="401"/>
                  </a:lnTo>
                  <a:lnTo>
                    <a:pt x="682" y="417"/>
                  </a:lnTo>
                  <a:lnTo>
                    <a:pt x="688" y="437"/>
                  </a:lnTo>
                  <a:lnTo>
                    <a:pt x="682" y="449"/>
                  </a:lnTo>
                  <a:lnTo>
                    <a:pt x="640" y="440"/>
                  </a:lnTo>
                  <a:lnTo>
                    <a:pt x="628" y="430"/>
                  </a:lnTo>
                  <a:lnTo>
                    <a:pt x="609" y="428"/>
                  </a:lnTo>
                  <a:lnTo>
                    <a:pt x="602" y="421"/>
                  </a:lnTo>
                  <a:lnTo>
                    <a:pt x="609" y="410"/>
                  </a:lnTo>
                  <a:lnTo>
                    <a:pt x="605" y="408"/>
                  </a:lnTo>
                  <a:lnTo>
                    <a:pt x="598" y="416"/>
                  </a:lnTo>
                  <a:lnTo>
                    <a:pt x="560" y="366"/>
                  </a:lnTo>
                  <a:lnTo>
                    <a:pt x="524" y="354"/>
                  </a:lnTo>
                  <a:lnTo>
                    <a:pt x="524" y="346"/>
                  </a:lnTo>
                  <a:lnTo>
                    <a:pt x="524" y="346"/>
                  </a:lnTo>
                  <a:lnTo>
                    <a:pt x="525" y="348"/>
                  </a:lnTo>
                  <a:lnTo>
                    <a:pt x="582" y="309"/>
                  </a:lnTo>
                  <a:lnTo>
                    <a:pt x="640" y="277"/>
                  </a:lnTo>
                  <a:lnTo>
                    <a:pt x="641" y="280"/>
                  </a:lnTo>
                  <a:lnTo>
                    <a:pt x="649" y="289"/>
                  </a:lnTo>
                  <a:lnTo>
                    <a:pt x="660" y="296"/>
                  </a:lnTo>
                  <a:lnTo>
                    <a:pt x="666" y="302"/>
                  </a:lnTo>
                  <a:lnTo>
                    <a:pt x="674" y="308"/>
                  </a:lnTo>
                  <a:lnTo>
                    <a:pt x="652" y="337"/>
                  </a:lnTo>
                  <a:lnTo>
                    <a:pt x="629" y="369"/>
                  </a:lnTo>
                  <a:lnTo>
                    <a:pt x="633" y="373"/>
                  </a:lnTo>
                  <a:lnTo>
                    <a:pt x="657" y="340"/>
                  </a:lnTo>
                  <a:lnTo>
                    <a:pt x="680" y="309"/>
                  </a:lnTo>
                  <a:lnTo>
                    <a:pt x="686" y="312"/>
                  </a:lnTo>
                  <a:lnTo>
                    <a:pt x="702" y="318"/>
                  </a:lnTo>
                  <a:lnTo>
                    <a:pt x="718" y="322"/>
                  </a:lnTo>
                  <a:lnTo>
                    <a:pt x="736" y="325"/>
                  </a:lnTo>
                  <a:lnTo>
                    <a:pt x="737" y="322"/>
                  </a:lnTo>
                  <a:lnTo>
                    <a:pt x="740" y="340"/>
                  </a:lnTo>
                  <a:lnTo>
                    <a:pt x="738" y="346"/>
                  </a:lnTo>
                  <a:lnTo>
                    <a:pt x="724" y="346"/>
                  </a:lnTo>
                  <a:lnTo>
                    <a:pt x="720" y="350"/>
                  </a:lnTo>
                  <a:lnTo>
                    <a:pt x="746" y="358"/>
                  </a:lnTo>
                  <a:lnTo>
                    <a:pt x="744" y="358"/>
                  </a:lnTo>
                  <a:lnTo>
                    <a:pt x="744" y="393"/>
                  </a:lnTo>
                  <a:lnTo>
                    <a:pt x="749" y="393"/>
                  </a:lnTo>
                  <a:lnTo>
                    <a:pt x="749" y="361"/>
                  </a:lnTo>
                  <a:lnTo>
                    <a:pt x="750" y="362"/>
                  </a:lnTo>
                  <a:lnTo>
                    <a:pt x="757" y="362"/>
                  </a:lnTo>
                  <a:lnTo>
                    <a:pt x="757" y="348"/>
                  </a:lnTo>
                  <a:lnTo>
                    <a:pt x="762" y="322"/>
                  </a:lnTo>
                  <a:lnTo>
                    <a:pt x="766" y="324"/>
                  </a:lnTo>
                  <a:lnTo>
                    <a:pt x="772" y="322"/>
                  </a:lnTo>
                  <a:lnTo>
                    <a:pt x="770" y="306"/>
                  </a:lnTo>
                  <a:lnTo>
                    <a:pt x="778" y="286"/>
                  </a:lnTo>
                  <a:lnTo>
                    <a:pt x="772" y="286"/>
                  </a:lnTo>
                  <a:lnTo>
                    <a:pt x="764" y="290"/>
                  </a:lnTo>
                  <a:lnTo>
                    <a:pt x="736" y="290"/>
                  </a:lnTo>
                  <a:lnTo>
                    <a:pt x="732" y="298"/>
                  </a:lnTo>
                  <a:lnTo>
                    <a:pt x="738" y="306"/>
                  </a:lnTo>
                  <a:lnTo>
                    <a:pt x="750" y="312"/>
                  </a:lnTo>
                  <a:lnTo>
                    <a:pt x="737" y="322"/>
                  </a:lnTo>
                  <a:lnTo>
                    <a:pt x="737" y="320"/>
                  </a:lnTo>
                  <a:lnTo>
                    <a:pt x="720" y="317"/>
                  </a:lnTo>
                  <a:lnTo>
                    <a:pt x="704" y="313"/>
                  </a:lnTo>
                  <a:lnTo>
                    <a:pt x="689" y="306"/>
                  </a:lnTo>
                  <a:lnTo>
                    <a:pt x="680" y="304"/>
                  </a:lnTo>
                  <a:lnTo>
                    <a:pt x="670" y="298"/>
                  </a:lnTo>
                  <a:lnTo>
                    <a:pt x="662" y="292"/>
                  </a:lnTo>
                  <a:lnTo>
                    <a:pt x="653" y="285"/>
                  </a:lnTo>
                  <a:lnTo>
                    <a:pt x="645" y="276"/>
                  </a:lnTo>
                  <a:lnTo>
                    <a:pt x="637" y="268"/>
                  </a:lnTo>
                  <a:lnTo>
                    <a:pt x="630" y="258"/>
                  </a:lnTo>
                  <a:lnTo>
                    <a:pt x="628" y="245"/>
                  </a:lnTo>
                  <a:lnTo>
                    <a:pt x="625" y="234"/>
                  </a:lnTo>
                  <a:lnTo>
                    <a:pt x="625" y="220"/>
                  </a:lnTo>
                  <a:lnTo>
                    <a:pt x="630" y="201"/>
                  </a:lnTo>
                  <a:lnTo>
                    <a:pt x="641" y="186"/>
                  </a:lnTo>
                  <a:lnTo>
                    <a:pt x="648" y="178"/>
                  </a:lnTo>
                  <a:lnTo>
                    <a:pt x="662" y="166"/>
                  </a:lnTo>
                  <a:lnTo>
                    <a:pt x="681" y="156"/>
                  </a:lnTo>
                  <a:lnTo>
                    <a:pt x="702" y="146"/>
                  </a:lnTo>
                  <a:lnTo>
                    <a:pt x="726" y="141"/>
                  </a:lnTo>
                  <a:lnTo>
                    <a:pt x="752" y="140"/>
                  </a:lnTo>
                  <a:lnTo>
                    <a:pt x="772" y="141"/>
                  </a:lnTo>
                  <a:lnTo>
                    <a:pt x="796" y="146"/>
                  </a:lnTo>
                  <a:lnTo>
                    <a:pt x="818" y="154"/>
                  </a:lnTo>
                  <a:lnTo>
                    <a:pt x="838" y="164"/>
                  </a:lnTo>
                  <a:lnTo>
                    <a:pt x="856" y="177"/>
                  </a:lnTo>
                  <a:lnTo>
                    <a:pt x="868" y="190"/>
                  </a:lnTo>
                  <a:lnTo>
                    <a:pt x="877" y="208"/>
                  </a:lnTo>
                  <a:lnTo>
                    <a:pt x="880" y="225"/>
                  </a:lnTo>
                  <a:lnTo>
                    <a:pt x="880" y="238"/>
                  </a:lnTo>
                  <a:lnTo>
                    <a:pt x="877" y="245"/>
                  </a:lnTo>
                  <a:lnTo>
                    <a:pt x="873" y="258"/>
                  </a:lnTo>
                  <a:lnTo>
                    <a:pt x="869" y="269"/>
                  </a:lnTo>
                  <a:lnTo>
                    <a:pt x="873" y="272"/>
                  </a:lnTo>
                  <a:lnTo>
                    <a:pt x="873" y="272"/>
                  </a:lnTo>
                  <a:lnTo>
                    <a:pt x="878" y="260"/>
                  </a:lnTo>
                  <a:lnTo>
                    <a:pt x="881" y="250"/>
                  </a:lnTo>
                  <a:lnTo>
                    <a:pt x="950" y="273"/>
                  </a:lnTo>
                  <a:lnTo>
                    <a:pt x="1034" y="301"/>
                  </a:lnTo>
                  <a:lnTo>
                    <a:pt x="1101" y="334"/>
                  </a:lnTo>
                  <a:lnTo>
                    <a:pt x="1116" y="342"/>
                  </a:lnTo>
                  <a:lnTo>
                    <a:pt x="1109" y="361"/>
                  </a:lnTo>
                  <a:lnTo>
                    <a:pt x="1100" y="388"/>
                  </a:lnTo>
                  <a:lnTo>
                    <a:pt x="1089" y="408"/>
                  </a:lnTo>
                  <a:lnTo>
                    <a:pt x="1074" y="424"/>
                  </a:lnTo>
                  <a:lnTo>
                    <a:pt x="1061" y="413"/>
                  </a:lnTo>
                  <a:lnTo>
                    <a:pt x="1048" y="402"/>
                  </a:lnTo>
                  <a:lnTo>
                    <a:pt x="1052" y="389"/>
                  </a:lnTo>
                  <a:lnTo>
                    <a:pt x="1052" y="374"/>
                  </a:lnTo>
                  <a:lnTo>
                    <a:pt x="1048" y="369"/>
                  </a:lnTo>
                  <a:lnTo>
                    <a:pt x="1044" y="369"/>
                  </a:lnTo>
                  <a:lnTo>
                    <a:pt x="1036" y="364"/>
                  </a:lnTo>
                  <a:lnTo>
                    <a:pt x="1028" y="372"/>
                  </a:lnTo>
                  <a:lnTo>
                    <a:pt x="1022" y="377"/>
                  </a:lnTo>
                  <a:lnTo>
                    <a:pt x="1022" y="385"/>
                  </a:lnTo>
                  <a:lnTo>
                    <a:pt x="1020" y="385"/>
                  </a:lnTo>
                  <a:lnTo>
                    <a:pt x="1020" y="385"/>
                  </a:lnTo>
                  <a:lnTo>
                    <a:pt x="1021" y="384"/>
                  </a:lnTo>
                  <a:lnTo>
                    <a:pt x="998" y="364"/>
                  </a:lnTo>
                  <a:lnTo>
                    <a:pt x="974" y="346"/>
                  </a:lnTo>
                  <a:lnTo>
                    <a:pt x="972" y="349"/>
                  </a:lnTo>
                  <a:lnTo>
                    <a:pt x="974" y="346"/>
                  </a:lnTo>
                  <a:lnTo>
                    <a:pt x="936" y="320"/>
                  </a:lnTo>
                  <a:lnTo>
                    <a:pt x="934" y="322"/>
                  </a:lnTo>
                  <a:lnTo>
                    <a:pt x="929" y="309"/>
                  </a:lnTo>
                  <a:lnTo>
                    <a:pt x="898" y="298"/>
                  </a:lnTo>
                  <a:lnTo>
                    <a:pt x="882" y="282"/>
                  </a:lnTo>
                  <a:lnTo>
                    <a:pt x="872" y="270"/>
                  </a:lnTo>
                  <a:lnTo>
                    <a:pt x="865" y="278"/>
                  </a:lnTo>
                  <a:lnTo>
                    <a:pt x="849" y="286"/>
                  </a:lnTo>
                  <a:lnTo>
                    <a:pt x="841" y="282"/>
                  </a:lnTo>
                  <a:lnTo>
                    <a:pt x="848" y="270"/>
                  </a:lnTo>
                  <a:lnTo>
                    <a:pt x="854" y="266"/>
                  </a:lnTo>
                  <a:lnTo>
                    <a:pt x="838" y="266"/>
                  </a:lnTo>
                  <a:lnTo>
                    <a:pt x="826" y="270"/>
                  </a:lnTo>
                  <a:lnTo>
                    <a:pt x="821" y="270"/>
                  </a:lnTo>
                  <a:lnTo>
                    <a:pt x="814" y="282"/>
                  </a:lnTo>
                  <a:lnTo>
                    <a:pt x="808" y="290"/>
                  </a:lnTo>
                  <a:lnTo>
                    <a:pt x="788" y="298"/>
                  </a:lnTo>
                  <a:lnTo>
                    <a:pt x="788" y="309"/>
                  </a:lnTo>
                  <a:lnTo>
                    <a:pt x="786" y="322"/>
                  </a:lnTo>
                  <a:lnTo>
                    <a:pt x="788" y="326"/>
                  </a:lnTo>
                  <a:lnTo>
                    <a:pt x="778" y="332"/>
                  </a:lnTo>
                  <a:lnTo>
                    <a:pt x="774" y="338"/>
                  </a:lnTo>
                  <a:lnTo>
                    <a:pt x="786" y="338"/>
                  </a:lnTo>
                  <a:lnTo>
                    <a:pt x="790" y="346"/>
                  </a:lnTo>
                  <a:lnTo>
                    <a:pt x="790" y="356"/>
                  </a:lnTo>
                  <a:lnTo>
                    <a:pt x="797" y="362"/>
                  </a:lnTo>
                  <a:lnTo>
                    <a:pt x="818" y="362"/>
                  </a:lnTo>
                  <a:lnTo>
                    <a:pt x="816" y="362"/>
                  </a:lnTo>
                  <a:lnTo>
                    <a:pt x="836" y="413"/>
                  </a:lnTo>
                  <a:lnTo>
                    <a:pt x="848" y="453"/>
                  </a:lnTo>
                  <a:lnTo>
                    <a:pt x="861" y="488"/>
                  </a:lnTo>
                  <a:lnTo>
                    <a:pt x="877" y="536"/>
                  </a:lnTo>
                  <a:lnTo>
                    <a:pt x="844" y="541"/>
                  </a:lnTo>
                  <a:lnTo>
                    <a:pt x="816" y="545"/>
                  </a:lnTo>
                  <a:lnTo>
                    <a:pt x="816" y="548"/>
                  </a:lnTo>
                  <a:lnTo>
                    <a:pt x="813" y="536"/>
                  </a:lnTo>
                  <a:lnTo>
                    <a:pt x="764" y="521"/>
                  </a:lnTo>
                  <a:lnTo>
                    <a:pt x="768" y="545"/>
                  </a:lnTo>
                  <a:close/>
                  <a:moveTo>
                    <a:pt x="721" y="626"/>
                  </a:moveTo>
                  <a:lnTo>
                    <a:pt x="722" y="606"/>
                  </a:lnTo>
                  <a:lnTo>
                    <a:pt x="708" y="605"/>
                  </a:lnTo>
                  <a:lnTo>
                    <a:pt x="661" y="578"/>
                  </a:lnTo>
                  <a:lnTo>
                    <a:pt x="662" y="558"/>
                  </a:lnTo>
                  <a:lnTo>
                    <a:pt x="654" y="544"/>
                  </a:lnTo>
                  <a:lnTo>
                    <a:pt x="658" y="540"/>
                  </a:lnTo>
                  <a:lnTo>
                    <a:pt x="658" y="540"/>
                  </a:lnTo>
                  <a:lnTo>
                    <a:pt x="678" y="546"/>
                  </a:lnTo>
                  <a:lnTo>
                    <a:pt x="709" y="549"/>
                  </a:lnTo>
                  <a:lnTo>
                    <a:pt x="740" y="550"/>
                  </a:lnTo>
                  <a:lnTo>
                    <a:pt x="740" y="552"/>
                  </a:lnTo>
                  <a:lnTo>
                    <a:pt x="740" y="552"/>
                  </a:lnTo>
                  <a:lnTo>
                    <a:pt x="740" y="656"/>
                  </a:lnTo>
                  <a:lnTo>
                    <a:pt x="738" y="656"/>
                  </a:lnTo>
                  <a:lnTo>
                    <a:pt x="721" y="626"/>
                  </a:lnTo>
                  <a:close/>
                  <a:moveTo>
                    <a:pt x="732" y="922"/>
                  </a:moveTo>
                  <a:lnTo>
                    <a:pt x="732" y="949"/>
                  </a:lnTo>
                  <a:lnTo>
                    <a:pt x="728" y="941"/>
                  </a:lnTo>
                  <a:lnTo>
                    <a:pt x="732" y="922"/>
                  </a:lnTo>
                  <a:close/>
                  <a:moveTo>
                    <a:pt x="732" y="1193"/>
                  </a:moveTo>
                  <a:lnTo>
                    <a:pt x="754" y="1182"/>
                  </a:lnTo>
                  <a:lnTo>
                    <a:pt x="764" y="1189"/>
                  </a:lnTo>
                  <a:lnTo>
                    <a:pt x="780" y="1213"/>
                  </a:lnTo>
                  <a:lnTo>
                    <a:pt x="780" y="1236"/>
                  </a:lnTo>
                  <a:lnTo>
                    <a:pt x="770" y="1238"/>
                  </a:lnTo>
                  <a:lnTo>
                    <a:pt x="766" y="1248"/>
                  </a:lnTo>
                  <a:lnTo>
                    <a:pt x="732" y="1270"/>
                  </a:lnTo>
                  <a:lnTo>
                    <a:pt x="732" y="1284"/>
                  </a:lnTo>
                  <a:lnTo>
                    <a:pt x="742" y="1292"/>
                  </a:lnTo>
                  <a:lnTo>
                    <a:pt x="730" y="1300"/>
                  </a:lnTo>
                  <a:lnTo>
                    <a:pt x="732" y="1268"/>
                  </a:lnTo>
                  <a:lnTo>
                    <a:pt x="732" y="1268"/>
                  </a:lnTo>
                  <a:lnTo>
                    <a:pt x="734" y="1193"/>
                  </a:lnTo>
                  <a:lnTo>
                    <a:pt x="732" y="1193"/>
                  </a:lnTo>
                  <a:close/>
                  <a:moveTo>
                    <a:pt x="729" y="1193"/>
                  </a:moveTo>
                  <a:lnTo>
                    <a:pt x="726" y="1261"/>
                  </a:lnTo>
                  <a:lnTo>
                    <a:pt x="676" y="1258"/>
                  </a:lnTo>
                  <a:lnTo>
                    <a:pt x="608" y="1250"/>
                  </a:lnTo>
                  <a:lnTo>
                    <a:pt x="533" y="1237"/>
                  </a:lnTo>
                  <a:lnTo>
                    <a:pt x="492" y="1228"/>
                  </a:lnTo>
                  <a:lnTo>
                    <a:pt x="492" y="1193"/>
                  </a:lnTo>
                  <a:lnTo>
                    <a:pt x="500" y="1082"/>
                  </a:lnTo>
                  <a:lnTo>
                    <a:pt x="502" y="1053"/>
                  </a:lnTo>
                  <a:lnTo>
                    <a:pt x="537" y="1070"/>
                  </a:lnTo>
                  <a:lnTo>
                    <a:pt x="553" y="1074"/>
                  </a:lnTo>
                  <a:lnTo>
                    <a:pt x="645" y="1120"/>
                  </a:lnTo>
                  <a:lnTo>
                    <a:pt x="677" y="1165"/>
                  </a:lnTo>
                  <a:lnTo>
                    <a:pt x="706" y="1185"/>
                  </a:lnTo>
                  <a:lnTo>
                    <a:pt x="732" y="1193"/>
                  </a:lnTo>
                  <a:lnTo>
                    <a:pt x="729" y="1193"/>
                  </a:lnTo>
                  <a:close/>
                  <a:moveTo>
                    <a:pt x="374" y="160"/>
                  </a:moveTo>
                  <a:lnTo>
                    <a:pt x="378" y="161"/>
                  </a:lnTo>
                  <a:lnTo>
                    <a:pt x="393" y="164"/>
                  </a:lnTo>
                  <a:lnTo>
                    <a:pt x="410" y="161"/>
                  </a:lnTo>
                  <a:lnTo>
                    <a:pt x="424" y="164"/>
                  </a:lnTo>
                  <a:lnTo>
                    <a:pt x="422" y="176"/>
                  </a:lnTo>
                  <a:lnTo>
                    <a:pt x="413" y="177"/>
                  </a:lnTo>
                  <a:lnTo>
                    <a:pt x="408" y="190"/>
                  </a:lnTo>
                  <a:lnTo>
                    <a:pt x="406" y="190"/>
                  </a:lnTo>
                  <a:lnTo>
                    <a:pt x="400" y="205"/>
                  </a:lnTo>
                  <a:lnTo>
                    <a:pt x="392" y="224"/>
                  </a:lnTo>
                  <a:lnTo>
                    <a:pt x="384" y="237"/>
                  </a:lnTo>
                  <a:lnTo>
                    <a:pt x="353" y="245"/>
                  </a:lnTo>
                  <a:lnTo>
                    <a:pt x="310" y="260"/>
                  </a:lnTo>
                  <a:lnTo>
                    <a:pt x="270" y="276"/>
                  </a:lnTo>
                  <a:lnTo>
                    <a:pt x="232" y="296"/>
                  </a:lnTo>
                  <a:lnTo>
                    <a:pt x="205" y="316"/>
                  </a:lnTo>
                  <a:lnTo>
                    <a:pt x="196" y="321"/>
                  </a:lnTo>
                  <a:lnTo>
                    <a:pt x="198" y="308"/>
                  </a:lnTo>
                  <a:lnTo>
                    <a:pt x="204" y="286"/>
                  </a:lnTo>
                  <a:lnTo>
                    <a:pt x="222" y="253"/>
                  </a:lnTo>
                  <a:lnTo>
                    <a:pt x="238" y="224"/>
                  </a:lnTo>
                  <a:lnTo>
                    <a:pt x="253" y="206"/>
                  </a:lnTo>
                  <a:lnTo>
                    <a:pt x="297" y="188"/>
                  </a:lnTo>
                  <a:lnTo>
                    <a:pt x="336" y="172"/>
                  </a:lnTo>
                  <a:lnTo>
                    <a:pt x="376" y="162"/>
                  </a:lnTo>
                  <a:lnTo>
                    <a:pt x="374" y="160"/>
                  </a:lnTo>
                  <a:close/>
                  <a:moveTo>
                    <a:pt x="430" y="258"/>
                  </a:moveTo>
                  <a:lnTo>
                    <a:pt x="441" y="258"/>
                  </a:lnTo>
                  <a:lnTo>
                    <a:pt x="478" y="220"/>
                  </a:lnTo>
                  <a:lnTo>
                    <a:pt x="481" y="218"/>
                  </a:lnTo>
                  <a:lnTo>
                    <a:pt x="481" y="222"/>
                  </a:lnTo>
                  <a:lnTo>
                    <a:pt x="552" y="214"/>
                  </a:lnTo>
                  <a:lnTo>
                    <a:pt x="622" y="212"/>
                  </a:lnTo>
                  <a:lnTo>
                    <a:pt x="620" y="218"/>
                  </a:lnTo>
                  <a:lnTo>
                    <a:pt x="620" y="236"/>
                  </a:lnTo>
                  <a:lnTo>
                    <a:pt x="621" y="241"/>
                  </a:lnTo>
                  <a:lnTo>
                    <a:pt x="566" y="256"/>
                  </a:lnTo>
                  <a:lnTo>
                    <a:pt x="510" y="274"/>
                  </a:lnTo>
                  <a:lnTo>
                    <a:pt x="512" y="278"/>
                  </a:lnTo>
                  <a:lnTo>
                    <a:pt x="568" y="261"/>
                  </a:lnTo>
                  <a:lnTo>
                    <a:pt x="621" y="246"/>
                  </a:lnTo>
                  <a:lnTo>
                    <a:pt x="621" y="246"/>
                  </a:lnTo>
                  <a:lnTo>
                    <a:pt x="625" y="260"/>
                  </a:lnTo>
                  <a:lnTo>
                    <a:pt x="633" y="272"/>
                  </a:lnTo>
                  <a:lnTo>
                    <a:pt x="636" y="273"/>
                  </a:lnTo>
                  <a:lnTo>
                    <a:pt x="578" y="304"/>
                  </a:lnTo>
                  <a:lnTo>
                    <a:pt x="522" y="342"/>
                  </a:lnTo>
                  <a:lnTo>
                    <a:pt x="510" y="278"/>
                  </a:lnTo>
                  <a:lnTo>
                    <a:pt x="501" y="270"/>
                  </a:lnTo>
                  <a:lnTo>
                    <a:pt x="484" y="272"/>
                  </a:lnTo>
                  <a:lnTo>
                    <a:pt x="476" y="270"/>
                  </a:lnTo>
                  <a:lnTo>
                    <a:pt x="473" y="280"/>
                  </a:lnTo>
                  <a:lnTo>
                    <a:pt x="457" y="288"/>
                  </a:lnTo>
                  <a:lnTo>
                    <a:pt x="446" y="274"/>
                  </a:lnTo>
                  <a:lnTo>
                    <a:pt x="432" y="286"/>
                  </a:lnTo>
                  <a:lnTo>
                    <a:pt x="436" y="298"/>
                  </a:lnTo>
                  <a:lnTo>
                    <a:pt x="429" y="306"/>
                  </a:lnTo>
                  <a:lnTo>
                    <a:pt x="398" y="298"/>
                  </a:lnTo>
                  <a:lnTo>
                    <a:pt x="385" y="308"/>
                  </a:lnTo>
                  <a:lnTo>
                    <a:pt x="384" y="285"/>
                  </a:lnTo>
                  <a:lnTo>
                    <a:pt x="385" y="262"/>
                  </a:lnTo>
                  <a:lnTo>
                    <a:pt x="388" y="242"/>
                  </a:lnTo>
                  <a:lnTo>
                    <a:pt x="418" y="234"/>
                  </a:lnTo>
                  <a:lnTo>
                    <a:pt x="442" y="226"/>
                  </a:lnTo>
                  <a:lnTo>
                    <a:pt x="440" y="221"/>
                  </a:lnTo>
                  <a:lnTo>
                    <a:pt x="440" y="221"/>
                  </a:lnTo>
                  <a:lnTo>
                    <a:pt x="417" y="229"/>
                  </a:lnTo>
                  <a:lnTo>
                    <a:pt x="390" y="236"/>
                  </a:lnTo>
                  <a:lnTo>
                    <a:pt x="396" y="225"/>
                  </a:lnTo>
                  <a:lnTo>
                    <a:pt x="404" y="208"/>
                  </a:lnTo>
                  <a:lnTo>
                    <a:pt x="408" y="200"/>
                  </a:lnTo>
                  <a:lnTo>
                    <a:pt x="413" y="209"/>
                  </a:lnTo>
                  <a:lnTo>
                    <a:pt x="413" y="224"/>
                  </a:lnTo>
                  <a:lnTo>
                    <a:pt x="416" y="224"/>
                  </a:lnTo>
                  <a:lnTo>
                    <a:pt x="440" y="216"/>
                  </a:lnTo>
                  <a:lnTo>
                    <a:pt x="446" y="230"/>
                  </a:lnTo>
                  <a:lnTo>
                    <a:pt x="429" y="254"/>
                  </a:lnTo>
                  <a:lnTo>
                    <a:pt x="430" y="258"/>
                  </a:lnTo>
                  <a:close/>
                  <a:moveTo>
                    <a:pt x="414" y="377"/>
                  </a:moveTo>
                  <a:lnTo>
                    <a:pt x="421" y="422"/>
                  </a:lnTo>
                  <a:lnTo>
                    <a:pt x="420" y="426"/>
                  </a:lnTo>
                  <a:lnTo>
                    <a:pt x="417" y="422"/>
                  </a:lnTo>
                  <a:lnTo>
                    <a:pt x="360" y="472"/>
                  </a:lnTo>
                  <a:lnTo>
                    <a:pt x="352" y="484"/>
                  </a:lnTo>
                  <a:lnTo>
                    <a:pt x="341" y="496"/>
                  </a:lnTo>
                  <a:lnTo>
                    <a:pt x="333" y="502"/>
                  </a:lnTo>
                  <a:lnTo>
                    <a:pt x="297" y="540"/>
                  </a:lnTo>
                  <a:lnTo>
                    <a:pt x="256" y="588"/>
                  </a:lnTo>
                  <a:lnTo>
                    <a:pt x="242" y="570"/>
                  </a:lnTo>
                  <a:lnTo>
                    <a:pt x="225" y="540"/>
                  </a:lnTo>
                  <a:lnTo>
                    <a:pt x="206" y="506"/>
                  </a:lnTo>
                  <a:lnTo>
                    <a:pt x="194" y="465"/>
                  </a:lnTo>
                  <a:lnTo>
                    <a:pt x="217" y="442"/>
                  </a:lnTo>
                  <a:lnTo>
                    <a:pt x="256" y="412"/>
                  </a:lnTo>
                  <a:lnTo>
                    <a:pt x="294" y="382"/>
                  </a:lnTo>
                  <a:lnTo>
                    <a:pt x="338" y="354"/>
                  </a:lnTo>
                  <a:lnTo>
                    <a:pt x="378" y="362"/>
                  </a:lnTo>
                  <a:lnTo>
                    <a:pt x="422" y="362"/>
                  </a:lnTo>
                  <a:lnTo>
                    <a:pt x="389" y="372"/>
                  </a:lnTo>
                  <a:lnTo>
                    <a:pt x="414" y="377"/>
                  </a:lnTo>
                  <a:close/>
                  <a:moveTo>
                    <a:pt x="281" y="629"/>
                  </a:moveTo>
                  <a:lnTo>
                    <a:pt x="306" y="656"/>
                  </a:lnTo>
                  <a:lnTo>
                    <a:pt x="329" y="672"/>
                  </a:lnTo>
                  <a:lnTo>
                    <a:pt x="349" y="685"/>
                  </a:lnTo>
                  <a:lnTo>
                    <a:pt x="352" y="681"/>
                  </a:lnTo>
                  <a:lnTo>
                    <a:pt x="332" y="668"/>
                  </a:lnTo>
                  <a:lnTo>
                    <a:pt x="310" y="652"/>
                  </a:lnTo>
                  <a:lnTo>
                    <a:pt x="285" y="625"/>
                  </a:lnTo>
                  <a:lnTo>
                    <a:pt x="258" y="593"/>
                  </a:lnTo>
                  <a:lnTo>
                    <a:pt x="301" y="544"/>
                  </a:lnTo>
                  <a:lnTo>
                    <a:pt x="337" y="506"/>
                  </a:lnTo>
                  <a:lnTo>
                    <a:pt x="345" y="500"/>
                  </a:lnTo>
                  <a:lnTo>
                    <a:pt x="356" y="486"/>
                  </a:lnTo>
                  <a:lnTo>
                    <a:pt x="364" y="476"/>
                  </a:lnTo>
                  <a:lnTo>
                    <a:pt x="420" y="428"/>
                  </a:lnTo>
                  <a:lnTo>
                    <a:pt x="417" y="448"/>
                  </a:lnTo>
                  <a:lnTo>
                    <a:pt x="425" y="453"/>
                  </a:lnTo>
                  <a:lnTo>
                    <a:pt x="401" y="545"/>
                  </a:lnTo>
                  <a:lnTo>
                    <a:pt x="414" y="564"/>
                  </a:lnTo>
                  <a:lnTo>
                    <a:pt x="409" y="601"/>
                  </a:lnTo>
                  <a:lnTo>
                    <a:pt x="398" y="598"/>
                  </a:lnTo>
                  <a:lnTo>
                    <a:pt x="350" y="684"/>
                  </a:lnTo>
                  <a:lnTo>
                    <a:pt x="348" y="774"/>
                  </a:lnTo>
                  <a:lnTo>
                    <a:pt x="345" y="773"/>
                  </a:lnTo>
                  <a:lnTo>
                    <a:pt x="345" y="773"/>
                  </a:lnTo>
                  <a:lnTo>
                    <a:pt x="321" y="824"/>
                  </a:lnTo>
                  <a:lnTo>
                    <a:pt x="312" y="854"/>
                  </a:lnTo>
                  <a:lnTo>
                    <a:pt x="296" y="901"/>
                  </a:lnTo>
                  <a:lnTo>
                    <a:pt x="289" y="922"/>
                  </a:lnTo>
                  <a:lnTo>
                    <a:pt x="277" y="914"/>
                  </a:lnTo>
                  <a:lnTo>
                    <a:pt x="234" y="882"/>
                  </a:lnTo>
                  <a:lnTo>
                    <a:pt x="197" y="853"/>
                  </a:lnTo>
                  <a:lnTo>
                    <a:pt x="162" y="821"/>
                  </a:lnTo>
                  <a:lnTo>
                    <a:pt x="141" y="793"/>
                  </a:lnTo>
                  <a:lnTo>
                    <a:pt x="154" y="762"/>
                  </a:lnTo>
                  <a:lnTo>
                    <a:pt x="174" y="724"/>
                  </a:lnTo>
                  <a:lnTo>
                    <a:pt x="198" y="681"/>
                  </a:lnTo>
                  <a:lnTo>
                    <a:pt x="234" y="628"/>
                  </a:lnTo>
                  <a:lnTo>
                    <a:pt x="256" y="598"/>
                  </a:lnTo>
                  <a:lnTo>
                    <a:pt x="281" y="629"/>
                  </a:lnTo>
                  <a:close/>
                  <a:moveTo>
                    <a:pt x="293" y="930"/>
                  </a:moveTo>
                  <a:lnTo>
                    <a:pt x="329" y="952"/>
                  </a:lnTo>
                  <a:lnTo>
                    <a:pt x="385" y="978"/>
                  </a:lnTo>
                  <a:lnTo>
                    <a:pt x="429" y="994"/>
                  </a:lnTo>
                  <a:lnTo>
                    <a:pt x="434" y="994"/>
                  </a:lnTo>
                  <a:lnTo>
                    <a:pt x="434" y="992"/>
                  </a:lnTo>
                  <a:lnTo>
                    <a:pt x="434" y="988"/>
                  </a:lnTo>
                  <a:lnTo>
                    <a:pt x="430" y="988"/>
                  </a:lnTo>
                  <a:lnTo>
                    <a:pt x="386" y="973"/>
                  </a:lnTo>
                  <a:lnTo>
                    <a:pt x="332" y="948"/>
                  </a:lnTo>
                  <a:lnTo>
                    <a:pt x="294" y="925"/>
                  </a:lnTo>
                  <a:lnTo>
                    <a:pt x="301" y="904"/>
                  </a:lnTo>
                  <a:lnTo>
                    <a:pt x="317" y="856"/>
                  </a:lnTo>
                  <a:lnTo>
                    <a:pt x="326" y="826"/>
                  </a:lnTo>
                  <a:lnTo>
                    <a:pt x="350" y="776"/>
                  </a:lnTo>
                  <a:lnTo>
                    <a:pt x="354" y="780"/>
                  </a:lnTo>
                  <a:lnTo>
                    <a:pt x="370" y="861"/>
                  </a:lnTo>
                  <a:lnTo>
                    <a:pt x="366" y="869"/>
                  </a:lnTo>
                  <a:lnTo>
                    <a:pt x="378" y="888"/>
                  </a:lnTo>
                  <a:lnTo>
                    <a:pt x="381" y="918"/>
                  </a:lnTo>
                  <a:lnTo>
                    <a:pt x="397" y="944"/>
                  </a:lnTo>
                  <a:lnTo>
                    <a:pt x="401" y="934"/>
                  </a:lnTo>
                  <a:lnTo>
                    <a:pt x="393" y="910"/>
                  </a:lnTo>
                  <a:lnTo>
                    <a:pt x="380" y="841"/>
                  </a:lnTo>
                  <a:lnTo>
                    <a:pt x="381" y="825"/>
                  </a:lnTo>
                  <a:lnTo>
                    <a:pt x="397" y="833"/>
                  </a:lnTo>
                  <a:lnTo>
                    <a:pt x="417" y="920"/>
                  </a:lnTo>
                  <a:lnTo>
                    <a:pt x="441" y="972"/>
                  </a:lnTo>
                  <a:lnTo>
                    <a:pt x="434" y="992"/>
                  </a:lnTo>
                  <a:lnTo>
                    <a:pt x="500" y="1052"/>
                  </a:lnTo>
                  <a:lnTo>
                    <a:pt x="497" y="1050"/>
                  </a:lnTo>
                  <a:lnTo>
                    <a:pt x="493" y="1082"/>
                  </a:lnTo>
                  <a:lnTo>
                    <a:pt x="486" y="1193"/>
                  </a:lnTo>
                  <a:lnTo>
                    <a:pt x="486" y="1226"/>
                  </a:lnTo>
                  <a:lnTo>
                    <a:pt x="444" y="1212"/>
                  </a:lnTo>
                  <a:lnTo>
                    <a:pt x="386" y="1190"/>
                  </a:lnTo>
                  <a:lnTo>
                    <a:pt x="328" y="1164"/>
                  </a:lnTo>
                  <a:lnTo>
                    <a:pt x="270" y="1132"/>
                  </a:lnTo>
                  <a:lnTo>
                    <a:pt x="273" y="1062"/>
                  </a:lnTo>
                  <a:lnTo>
                    <a:pt x="278" y="992"/>
                  </a:lnTo>
                  <a:lnTo>
                    <a:pt x="293" y="930"/>
                  </a:lnTo>
                  <a:close/>
                  <a:moveTo>
                    <a:pt x="209" y="320"/>
                  </a:moveTo>
                  <a:lnTo>
                    <a:pt x="234" y="301"/>
                  </a:lnTo>
                  <a:lnTo>
                    <a:pt x="273" y="281"/>
                  </a:lnTo>
                  <a:lnTo>
                    <a:pt x="313" y="265"/>
                  </a:lnTo>
                  <a:lnTo>
                    <a:pt x="354" y="250"/>
                  </a:lnTo>
                  <a:lnTo>
                    <a:pt x="382" y="244"/>
                  </a:lnTo>
                  <a:lnTo>
                    <a:pt x="380" y="262"/>
                  </a:lnTo>
                  <a:lnTo>
                    <a:pt x="378" y="286"/>
                  </a:lnTo>
                  <a:lnTo>
                    <a:pt x="380" y="308"/>
                  </a:lnTo>
                  <a:lnTo>
                    <a:pt x="385" y="308"/>
                  </a:lnTo>
                  <a:lnTo>
                    <a:pt x="382" y="309"/>
                  </a:lnTo>
                  <a:lnTo>
                    <a:pt x="370" y="338"/>
                  </a:lnTo>
                  <a:lnTo>
                    <a:pt x="378" y="346"/>
                  </a:lnTo>
                  <a:lnTo>
                    <a:pt x="338" y="349"/>
                  </a:lnTo>
                  <a:lnTo>
                    <a:pt x="338" y="350"/>
                  </a:lnTo>
                  <a:lnTo>
                    <a:pt x="337" y="349"/>
                  </a:lnTo>
                  <a:lnTo>
                    <a:pt x="337" y="349"/>
                  </a:lnTo>
                  <a:lnTo>
                    <a:pt x="290" y="378"/>
                  </a:lnTo>
                  <a:lnTo>
                    <a:pt x="253" y="406"/>
                  </a:lnTo>
                  <a:lnTo>
                    <a:pt x="213" y="438"/>
                  </a:lnTo>
                  <a:lnTo>
                    <a:pt x="193" y="460"/>
                  </a:lnTo>
                  <a:lnTo>
                    <a:pt x="188" y="442"/>
                  </a:lnTo>
                  <a:lnTo>
                    <a:pt x="188" y="377"/>
                  </a:lnTo>
                  <a:lnTo>
                    <a:pt x="190" y="349"/>
                  </a:lnTo>
                  <a:lnTo>
                    <a:pt x="194" y="328"/>
                  </a:lnTo>
                  <a:lnTo>
                    <a:pt x="209" y="320"/>
                  </a:lnTo>
                  <a:close/>
                  <a:moveTo>
                    <a:pt x="190" y="470"/>
                  </a:moveTo>
                  <a:lnTo>
                    <a:pt x="190" y="470"/>
                  </a:lnTo>
                  <a:lnTo>
                    <a:pt x="201" y="508"/>
                  </a:lnTo>
                  <a:lnTo>
                    <a:pt x="221" y="542"/>
                  </a:lnTo>
                  <a:lnTo>
                    <a:pt x="238" y="573"/>
                  </a:lnTo>
                  <a:lnTo>
                    <a:pt x="253" y="593"/>
                  </a:lnTo>
                  <a:lnTo>
                    <a:pt x="230" y="624"/>
                  </a:lnTo>
                  <a:lnTo>
                    <a:pt x="193" y="678"/>
                  </a:lnTo>
                  <a:lnTo>
                    <a:pt x="170" y="721"/>
                  </a:lnTo>
                  <a:lnTo>
                    <a:pt x="149" y="761"/>
                  </a:lnTo>
                  <a:lnTo>
                    <a:pt x="137" y="788"/>
                  </a:lnTo>
                  <a:lnTo>
                    <a:pt x="128" y="774"/>
                  </a:lnTo>
                  <a:lnTo>
                    <a:pt x="112" y="752"/>
                  </a:lnTo>
                  <a:lnTo>
                    <a:pt x="94" y="718"/>
                  </a:lnTo>
                  <a:lnTo>
                    <a:pt x="78" y="681"/>
                  </a:lnTo>
                  <a:lnTo>
                    <a:pt x="64" y="641"/>
                  </a:lnTo>
                  <a:lnTo>
                    <a:pt x="64" y="641"/>
                  </a:lnTo>
                  <a:lnTo>
                    <a:pt x="62" y="625"/>
                  </a:lnTo>
                  <a:lnTo>
                    <a:pt x="80" y="597"/>
                  </a:lnTo>
                  <a:lnTo>
                    <a:pt x="106" y="558"/>
                  </a:lnTo>
                  <a:lnTo>
                    <a:pt x="124" y="537"/>
                  </a:lnTo>
                  <a:lnTo>
                    <a:pt x="146" y="514"/>
                  </a:lnTo>
                  <a:lnTo>
                    <a:pt x="166" y="489"/>
                  </a:lnTo>
                  <a:lnTo>
                    <a:pt x="190" y="469"/>
                  </a:lnTo>
                  <a:lnTo>
                    <a:pt x="190" y="470"/>
                  </a:lnTo>
                  <a:close/>
                  <a:moveTo>
                    <a:pt x="138" y="798"/>
                  </a:moveTo>
                  <a:lnTo>
                    <a:pt x="158" y="825"/>
                  </a:lnTo>
                  <a:lnTo>
                    <a:pt x="194" y="857"/>
                  </a:lnTo>
                  <a:lnTo>
                    <a:pt x="230" y="888"/>
                  </a:lnTo>
                  <a:lnTo>
                    <a:pt x="273" y="918"/>
                  </a:lnTo>
                  <a:lnTo>
                    <a:pt x="288" y="928"/>
                  </a:lnTo>
                  <a:lnTo>
                    <a:pt x="272" y="990"/>
                  </a:lnTo>
                  <a:lnTo>
                    <a:pt x="268" y="1062"/>
                  </a:lnTo>
                  <a:lnTo>
                    <a:pt x="265" y="1128"/>
                  </a:lnTo>
                  <a:lnTo>
                    <a:pt x="221" y="1100"/>
                  </a:lnTo>
                  <a:lnTo>
                    <a:pt x="185" y="1073"/>
                  </a:lnTo>
                  <a:lnTo>
                    <a:pt x="141" y="1033"/>
                  </a:lnTo>
                  <a:lnTo>
                    <a:pt x="104" y="986"/>
                  </a:lnTo>
                  <a:lnTo>
                    <a:pt x="102" y="986"/>
                  </a:lnTo>
                  <a:lnTo>
                    <a:pt x="104" y="957"/>
                  </a:lnTo>
                  <a:lnTo>
                    <a:pt x="106" y="918"/>
                  </a:lnTo>
                  <a:lnTo>
                    <a:pt x="114" y="873"/>
                  </a:lnTo>
                  <a:lnTo>
                    <a:pt x="126" y="833"/>
                  </a:lnTo>
                  <a:lnTo>
                    <a:pt x="138" y="798"/>
                  </a:lnTo>
                  <a:close/>
                  <a:moveTo>
                    <a:pt x="270" y="1138"/>
                  </a:moveTo>
                  <a:lnTo>
                    <a:pt x="326" y="1169"/>
                  </a:lnTo>
                  <a:lnTo>
                    <a:pt x="385" y="1196"/>
                  </a:lnTo>
                  <a:lnTo>
                    <a:pt x="441" y="1217"/>
                  </a:lnTo>
                  <a:lnTo>
                    <a:pt x="488" y="1232"/>
                  </a:lnTo>
                  <a:lnTo>
                    <a:pt x="489" y="1278"/>
                  </a:lnTo>
                  <a:lnTo>
                    <a:pt x="496" y="1334"/>
                  </a:lnTo>
                  <a:lnTo>
                    <a:pt x="505" y="1374"/>
                  </a:lnTo>
                  <a:lnTo>
                    <a:pt x="460" y="1364"/>
                  </a:lnTo>
                  <a:lnTo>
                    <a:pt x="404" y="1344"/>
                  </a:lnTo>
                  <a:lnTo>
                    <a:pt x="344" y="1321"/>
                  </a:lnTo>
                  <a:lnTo>
                    <a:pt x="313" y="1300"/>
                  </a:lnTo>
                  <a:lnTo>
                    <a:pt x="298" y="1293"/>
                  </a:lnTo>
                  <a:lnTo>
                    <a:pt x="282" y="1250"/>
                  </a:lnTo>
                  <a:lnTo>
                    <a:pt x="273" y="1205"/>
                  </a:lnTo>
                  <a:lnTo>
                    <a:pt x="270" y="1169"/>
                  </a:lnTo>
                  <a:lnTo>
                    <a:pt x="270" y="1138"/>
                  </a:lnTo>
                  <a:close/>
                  <a:moveTo>
                    <a:pt x="1012" y="226"/>
                  </a:moveTo>
                  <a:lnTo>
                    <a:pt x="981" y="221"/>
                  </a:lnTo>
                  <a:lnTo>
                    <a:pt x="936" y="217"/>
                  </a:lnTo>
                  <a:lnTo>
                    <a:pt x="936" y="220"/>
                  </a:lnTo>
                  <a:lnTo>
                    <a:pt x="936" y="217"/>
                  </a:lnTo>
                  <a:lnTo>
                    <a:pt x="882" y="213"/>
                  </a:lnTo>
                  <a:lnTo>
                    <a:pt x="882" y="206"/>
                  </a:lnTo>
                  <a:lnTo>
                    <a:pt x="873" y="190"/>
                  </a:lnTo>
                  <a:lnTo>
                    <a:pt x="934" y="180"/>
                  </a:lnTo>
                  <a:lnTo>
                    <a:pt x="1000" y="172"/>
                  </a:lnTo>
                  <a:lnTo>
                    <a:pt x="1004" y="185"/>
                  </a:lnTo>
                  <a:lnTo>
                    <a:pt x="996" y="206"/>
                  </a:lnTo>
                  <a:lnTo>
                    <a:pt x="1012" y="226"/>
                  </a:lnTo>
                  <a:close/>
                  <a:moveTo>
                    <a:pt x="990" y="490"/>
                  </a:moveTo>
                  <a:lnTo>
                    <a:pt x="972" y="501"/>
                  </a:lnTo>
                  <a:lnTo>
                    <a:pt x="972" y="501"/>
                  </a:lnTo>
                  <a:lnTo>
                    <a:pt x="964" y="478"/>
                  </a:lnTo>
                  <a:lnTo>
                    <a:pt x="957" y="470"/>
                  </a:lnTo>
                  <a:lnTo>
                    <a:pt x="953" y="440"/>
                  </a:lnTo>
                  <a:lnTo>
                    <a:pt x="964" y="418"/>
                  </a:lnTo>
                  <a:lnTo>
                    <a:pt x="960" y="394"/>
                  </a:lnTo>
                  <a:lnTo>
                    <a:pt x="969" y="389"/>
                  </a:lnTo>
                  <a:lnTo>
                    <a:pt x="972" y="377"/>
                  </a:lnTo>
                  <a:lnTo>
                    <a:pt x="972" y="353"/>
                  </a:lnTo>
                  <a:lnTo>
                    <a:pt x="994" y="369"/>
                  </a:lnTo>
                  <a:lnTo>
                    <a:pt x="1017" y="386"/>
                  </a:lnTo>
                  <a:lnTo>
                    <a:pt x="1012" y="389"/>
                  </a:lnTo>
                  <a:lnTo>
                    <a:pt x="1012" y="401"/>
                  </a:lnTo>
                  <a:lnTo>
                    <a:pt x="1020" y="401"/>
                  </a:lnTo>
                  <a:lnTo>
                    <a:pt x="1028" y="405"/>
                  </a:lnTo>
                  <a:lnTo>
                    <a:pt x="1033" y="405"/>
                  </a:lnTo>
                  <a:lnTo>
                    <a:pt x="1036" y="412"/>
                  </a:lnTo>
                  <a:lnTo>
                    <a:pt x="1040" y="409"/>
                  </a:lnTo>
                  <a:lnTo>
                    <a:pt x="1044" y="406"/>
                  </a:lnTo>
                  <a:lnTo>
                    <a:pt x="1057" y="417"/>
                  </a:lnTo>
                  <a:lnTo>
                    <a:pt x="1070" y="429"/>
                  </a:lnTo>
                  <a:lnTo>
                    <a:pt x="1053" y="449"/>
                  </a:lnTo>
                  <a:lnTo>
                    <a:pt x="1018" y="473"/>
                  </a:lnTo>
                  <a:lnTo>
                    <a:pt x="997" y="489"/>
                  </a:lnTo>
                  <a:lnTo>
                    <a:pt x="958" y="437"/>
                  </a:lnTo>
                  <a:lnTo>
                    <a:pt x="954" y="441"/>
                  </a:lnTo>
                  <a:lnTo>
                    <a:pt x="990" y="490"/>
                  </a:lnTo>
                  <a:close/>
                  <a:moveTo>
                    <a:pt x="877" y="680"/>
                  </a:moveTo>
                  <a:lnTo>
                    <a:pt x="842" y="704"/>
                  </a:lnTo>
                  <a:lnTo>
                    <a:pt x="834" y="704"/>
                  </a:lnTo>
                  <a:lnTo>
                    <a:pt x="858" y="670"/>
                  </a:lnTo>
                  <a:lnTo>
                    <a:pt x="909" y="657"/>
                  </a:lnTo>
                  <a:lnTo>
                    <a:pt x="921" y="702"/>
                  </a:lnTo>
                  <a:lnTo>
                    <a:pt x="893" y="716"/>
                  </a:lnTo>
                  <a:lnTo>
                    <a:pt x="885" y="698"/>
                  </a:lnTo>
                  <a:lnTo>
                    <a:pt x="886" y="680"/>
                  </a:lnTo>
                  <a:lnTo>
                    <a:pt x="877" y="680"/>
                  </a:lnTo>
                  <a:close/>
                  <a:moveTo>
                    <a:pt x="846" y="566"/>
                  </a:moveTo>
                  <a:lnTo>
                    <a:pt x="826" y="564"/>
                  </a:lnTo>
                  <a:lnTo>
                    <a:pt x="817" y="550"/>
                  </a:lnTo>
                  <a:lnTo>
                    <a:pt x="844" y="546"/>
                  </a:lnTo>
                  <a:lnTo>
                    <a:pt x="846" y="566"/>
                  </a:lnTo>
                  <a:close/>
                  <a:moveTo>
                    <a:pt x="844" y="544"/>
                  </a:moveTo>
                  <a:lnTo>
                    <a:pt x="845" y="545"/>
                  </a:lnTo>
                  <a:lnTo>
                    <a:pt x="845" y="545"/>
                  </a:lnTo>
                  <a:lnTo>
                    <a:pt x="844" y="544"/>
                  </a:lnTo>
                  <a:close/>
                  <a:moveTo>
                    <a:pt x="885" y="588"/>
                  </a:moveTo>
                  <a:lnTo>
                    <a:pt x="845" y="546"/>
                  </a:lnTo>
                  <a:lnTo>
                    <a:pt x="878" y="541"/>
                  </a:lnTo>
                  <a:lnTo>
                    <a:pt x="890" y="576"/>
                  </a:lnTo>
                  <a:lnTo>
                    <a:pt x="896" y="593"/>
                  </a:lnTo>
                  <a:lnTo>
                    <a:pt x="885" y="588"/>
                  </a:lnTo>
                  <a:close/>
                  <a:moveTo>
                    <a:pt x="866" y="486"/>
                  </a:moveTo>
                  <a:lnTo>
                    <a:pt x="853" y="450"/>
                  </a:lnTo>
                  <a:lnTo>
                    <a:pt x="841" y="412"/>
                  </a:lnTo>
                  <a:lnTo>
                    <a:pt x="824" y="365"/>
                  </a:lnTo>
                  <a:lnTo>
                    <a:pt x="834" y="374"/>
                  </a:lnTo>
                  <a:lnTo>
                    <a:pt x="840" y="382"/>
                  </a:lnTo>
                  <a:lnTo>
                    <a:pt x="849" y="397"/>
                  </a:lnTo>
                  <a:lnTo>
                    <a:pt x="865" y="410"/>
                  </a:lnTo>
                  <a:lnTo>
                    <a:pt x="882" y="414"/>
                  </a:lnTo>
                  <a:lnTo>
                    <a:pt x="889" y="433"/>
                  </a:lnTo>
                  <a:lnTo>
                    <a:pt x="882" y="441"/>
                  </a:lnTo>
                  <a:lnTo>
                    <a:pt x="886" y="450"/>
                  </a:lnTo>
                  <a:lnTo>
                    <a:pt x="890" y="461"/>
                  </a:lnTo>
                  <a:lnTo>
                    <a:pt x="901" y="468"/>
                  </a:lnTo>
                  <a:lnTo>
                    <a:pt x="909" y="476"/>
                  </a:lnTo>
                  <a:lnTo>
                    <a:pt x="921" y="496"/>
                  </a:lnTo>
                  <a:lnTo>
                    <a:pt x="937" y="501"/>
                  </a:lnTo>
                  <a:lnTo>
                    <a:pt x="953" y="502"/>
                  </a:lnTo>
                  <a:lnTo>
                    <a:pt x="960" y="505"/>
                  </a:lnTo>
                  <a:lnTo>
                    <a:pt x="964" y="505"/>
                  </a:lnTo>
                  <a:lnTo>
                    <a:pt x="952" y="512"/>
                  </a:lnTo>
                  <a:lnTo>
                    <a:pt x="924" y="522"/>
                  </a:lnTo>
                  <a:lnTo>
                    <a:pt x="882" y="534"/>
                  </a:lnTo>
                  <a:lnTo>
                    <a:pt x="866" y="486"/>
                  </a:lnTo>
                  <a:close/>
                  <a:moveTo>
                    <a:pt x="937" y="328"/>
                  </a:moveTo>
                  <a:lnTo>
                    <a:pt x="965" y="348"/>
                  </a:lnTo>
                  <a:lnTo>
                    <a:pt x="957" y="346"/>
                  </a:lnTo>
                  <a:lnTo>
                    <a:pt x="940" y="332"/>
                  </a:lnTo>
                  <a:lnTo>
                    <a:pt x="937" y="328"/>
                  </a:lnTo>
                  <a:close/>
                  <a:moveTo>
                    <a:pt x="1021" y="478"/>
                  </a:moveTo>
                  <a:lnTo>
                    <a:pt x="1056" y="453"/>
                  </a:lnTo>
                  <a:lnTo>
                    <a:pt x="1076" y="432"/>
                  </a:lnTo>
                  <a:lnTo>
                    <a:pt x="1113" y="464"/>
                  </a:lnTo>
                  <a:lnTo>
                    <a:pt x="1164" y="512"/>
                  </a:lnTo>
                  <a:lnTo>
                    <a:pt x="1194" y="546"/>
                  </a:lnTo>
                  <a:lnTo>
                    <a:pt x="1224" y="581"/>
                  </a:lnTo>
                  <a:lnTo>
                    <a:pt x="1245" y="614"/>
                  </a:lnTo>
                  <a:lnTo>
                    <a:pt x="1230" y="633"/>
                  </a:lnTo>
                  <a:lnTo>
                    <a:pt x="1205" y="657"/>
                  </a:lnTo>
                  <a:lnTo>
                    <a:pt x="1168" y="686"/>
                  </a:lnTo>
                  <a:lnTo>
                    <a:pt x="1134" y="705"/>
                  </a:lnTo>
                  <a:lnTo>
                    <a:pt x="1121" y="716"/>
                  </a:lnTo>
                  <a:lnTo>
                    <a:pt x="1117" y="702"/>
                  </a:lnTo>
                  <a:lnTo>
                    <a:pt x="1085" y="644"/>
                  </a:lnTo>
                  <a:lnTo>
                    <a:pt x="1054" y="578"/>
                  </a:lnTo>
                  <a:lnTo>
                    <a:pt x="1022" y="530"/>
                  </a:lnTo>
                  <a:lnTo>
                    <a:pt x="1006" y="504"/>
                  </a:lnTo>
                  <a:lnTo>
                    <a:pt x="998" y="494"/>
                  </a:lnTo>
                  <a:lnTo>
                    <a:pt x="1021" y="478"/>
                  </a:lnTo>
                  <a:close/>
                  <a:moveTo>
                    <a:pt x="840" y="781"/>
                  </a:moveTo>
                  <a:lnTo>
                    <a:pt x="834" y="770"/>
                  </a:lnTo>
                  <a:lnTo>
                    <a:pt x="848" y="748"/>
                  </a:lnTo>
                  <a:lnTo>
                    <a:pt x="878" y="725"/>
                  </a:lnTo>
                  <a:lnTo>
                    <a:pt x="882" y="733"/>
                  </a:lnTo>
                  <a:lnTo>
                    <a:pt x="876" y="742"/>
                  </a:lnTo>
                  <a:lnTo>
                    <a:pt x="878" y="750"/>
                  </a:lnTo>
                  <a:lnTo>
                    <a:pt x="924" y="710"/>
                  </a:lnTo>
                  <a:lnTo>
                    <a:pt x="932" y="744"/>
                  </a:lnTo>
                  <a:lnTo>
                    <a:pt x="938" y="778"/>
                  </a:lnTo>
                  <a:lnTo>
                    <a:pt x="886" y="790"/>
                  </a:lnTo>
                  <a:lnTo>
                    <a:pt x="842" y="798"/>
                  </a:lnTo>
                  <a:lnTo>
                    <a:pt x="812" y="800"/>
                  </a:lnTo>
                  <a:lnTo>
                    <a:pt x="840" y="781"/>
                  </a:lnTo>
                  <a:close/>
                  <a:moveTo>
                    <a:pt x="937" y="742"/>
                  </a:moveTo>
                  <a:lnTo>
                    <a:pt x="929" y="708"/>
                  </a:lnTo>
                  <a:lnTo>
                    <a:pt x="926" y="708"/>
                  </a:lnTo>
                  <a:lnTo>
                    <a:pt x="925" y="701"/>
                  </a:lnTo>
                  <a:lnTo>
                    <a:pt x="926" y="701"/>
                  </a:lnTo>
                  <a:lnTo>
                    <a:pt x="914" y="656"/>
                  </a:lnTo>
                  <a:lnTo>
                    <a:pt x="914" y="656"/>
                  </a:lnTo>
                  <a:lnTo>
                    <a:pt x="937" y="634"/>
                  </a:lnTo>
                  <a:lnTo>
                    <a:pt x="900" y="594"/>
                  </a:lnTo>
                  <a:lnTo>
                    <a:pt x="900" y="594"/>
                  </a:lnTo>
                  <a:lnTo>
                    <a:pt x="902" y="593"/>
                  </a:lnTo>
                  <a:lnTo>
                    <a:pt x="896" y="574"/>
                  </a:lnTo>
                  <a:lnTo>
                    <a:pt x="884" y="540"/>
                  </a:lnTo>
                  <a:lnTo>
                    <a:pt x="884" y="540"/>
                  </a:lnTo>
                  <a:lnTo>
                    <a:pt x="884" y="540"/>
                  </a:lnTo>
                  <a:lnTo>
                    <a:pt x="925" y="528"/>
                  </a:lnTo>
                  <a:lnTo>
                    <a:pt x="954" y="516"/>
                  </a:lnTo>
                  <a:lnTo>
                    <a:pt x="973" y="506"/>
                  </a:lnTo>
                  <a:lnTo>
                    <a:pt x="972" y="504"/>
                  </a:lnTo>
                  <a:lnTo>
                    <a:pt x="973" y="506"/>
                  </a:lnTo>
                  <a:lnTo>
                    <a:pt x="992" y="497"/>
                  </a:lnTo>
                  <a:lnTo>
                    <a:pt x="1002" y="508"/>
                  </a:lnTo>
                  <a:lnTo>
                    <a:pt x="1017" y="534"/>
                  </a:lnTo>
                  <a:lnTo>
                    <a:pt x="1049" y="581"/>
                  </a:lnTo>
                  <a:lnTo>
                    <a:pt x="1081" y="646"/>
                  </a:lnTo>
                  <a:lnTo>
                    <a:pt x="1112" y="705"/>
                  </a:lnTo>
                  <a:lnTo>
                    <a:pt x="1116" y="718"/>
                  </a:lnTo>
                  <a:lnTo>
                    <a:pt x="1081" y="736"/>
                  </a:lnTo>
                  <a:lnTo>
                    <a:pt x="1032" y="753"/>
                  </a:lnTo>
                  <a:lnTo>
                    <a:pt x="996" y="765"/>
                  </a:lnTo>
                  <a:lnTo>
                    <a:pt x="944" y="777"/>
                  </a:lnTo>
                  <a:lnTo>
                    <a:pt x="937" y="742"/>
                  </a:lnTo>
                  <a:close/>
                  <a:moveTo>
                    <a:pt x="1188" y="864"/>
                  </a:moveTo>
                  <a:lnTo>
                    <a:pt x="1157" y="790"/>
                  </a:lnTo>
                  <a:lnTo>
                    <a:pt x="1136" y="744"/>
                  </a:lnTo>
                  <a:lnTo>
                    <a:pt x="1126" y="718"/>
                  </a:lnTo>
                  <a:lnTo>
                    <a:pt x="1137" y="710"/>
                  </a:lnTo>
                  <a:lnTo>
                    <a:pt x="1172" y="692"/>
                  </a:lnTo>
                  <a:lnTo>
                    <a:pt x="1208" y="661"/>
                  </a:lnTo>
                  <a:lnTo>
                    <a:pt x="1234" y="637"/>
                  </a:lnTo>
                  <a:lnTo>
                    <a:pt x="1249" y="620"/>
                  </a:lnTo>
                  <a:lnTo>
                    <a:pt x="1249" y="620"/>
                  </a:lnTo>
                  <a:lnTo>
                    <a:pt x="1249" y="620"/>
                  </a:lnTo>
                  <a:lnTo>
                    <a:pt x="1262" y="638"/>
                  </a:lnTo>
                  <a:lnTo>
                    <a:pt x="1294" y="684"/>
                  </a:lnTo>
                  <a:lnTo>
                    <a:pt x="1317" y="728"/>
                  </a:lnTo>
                  <a:lnTo>
                    <a:pt x="1332" y="758"/>
                  </a:lnTo>
                  <a:lnTo>
                    <a:pt x="1354" y="816"/>
                  </a:lnTo>
                  <a:lnTo>
                    <a:pt x="1337" y="840"/>
                  </a:lnTo>
                  <a:lnTo>
                    <a:pt x="1292" y="885"/>
                  </a:lnTo>
                  <a:lnTo>
                    <a:pt x="1266" y="906"/>
                  </a:lnTo>
                  <a:lnTo>
                    <a:pt x="1234" y="925"/>
                  </a:lnTo>
                  <a:lnTo>
                    <a:pt x="1210" y="938"/>
                  </a:lnTo>
                  <a:lnTo>
                    <a:pt x="1208" y="930"/>
                  </a:lnTo>
                  <a:lnTo>
                    <a:pt x="1188" y="864"/>
                  </a:lnTo>
                  <a:close/>
                  <a:moveTo>
                    <a:pt x="1212" y="944"/>
                  </a:moveTo>
                  <a:lnTo>
                    <a:pt x="1237" y="930"/>
                  </a:lnTo>
                  <a:lnTo>
                    <a:pt x="1269" y="912"/>
                  </a:lnTo>
                  <a:lnTo>
                    <a:pt x="1296" y="889"/>
                  </a:lnTo>
                  <a:lnTo>
                    <a:pt x="1341" y="842"/>
                  </a:lnTo>
                  <a:lnTo>
                    <a:pt x="1357" y="821"/>
                  </a:lnTo>
                  <a:lnTo>
                    <a:pt x="1360" y="833"/>
                  </a:lnTo>
                  <a:lnTo>
                    <a:pt x="1376" y="888"/>
                  </a:lnTo>
                  <a:lnTo>
                    <a:pt x="1389" y="929"/>
                  </a:lnTo>
                  <a:lnTo>
                    <a:pt x="1394" y="968"/>
                  </a:lnTo>
                  <a:lnTo>
                    <a:pt x="1397" y="992"/>
                  </a:lnTo>
                  <a:lnTo>
                    <a:pt x="1400" y="1010"/>
                  </a:lnTo>
                  <a:lnTo>
                    <a:pt x="1369" y="1041"/>
                  </a:lnTo>
                  <a:lnTo>
                    <a:pt x="1333" y="1076"/>
                  </a:lnTo>
                  <a:lnTo>
                    <a:pt x="1292" y="1108"/>
                  </a:lnTo>
                  <a:lnTo>
                    <a:pt x="1260" y="1128"/>
                  </a:lnTo>
                  <a:lnTo>
                    <a:pt x="1238" y="1144"/>
                  </a:lnTo>
                  <a:lnTo>
                    <a:pt x="1233" y="1074"/>
                  </a:lnTo>
                  <a:lnTo>
                    <a:pt x="1228" y="1034"/>
                  </a:lnTo>
                  <a:lnTo>
                    <a:pt x="1220" y="990"/>
                  </a:lnTo>
                  <a:lnTo>
                    <a:pt x="1212" y="949"/>
                  </a:lnTo>
                  <a:lnTo>
                    <a:pt x="1210" y="946"/>
                  </a:lnTo>
                  <a:lnTo>
                    <a:pt x="1213" y="945"/>
                  </a:lnTo>
                  <a:lnTo>
                    <a:pt x="1212" y="944"/>
                  </a:lnTo>
                  <a:close/>
                  <a:moveTo>
                    <a:pt x="1358" y="809"/>
                  </a:moveTo>
                  <a:lnTo>
                    <a:pt x="1337" y="756"/>
                  </a:lnTo>
                  <a:lnTo>
                    <a:pt x="1322" y="726"/>
                  </a:lnTo>
                  <a:lnTo>
                    <a:pt x="1298" y="681"/>
                  </a:lnTo>
                  <a:lnTo>
                    <a:pt x="1268" y="636"/>
                  </a:lnTo>
                  <a:lnTo>
                    <a:pt x="1252" y="614"/>
                  </a:lnTo>
                  <a:lnTo>
                    <a:pt x="1274" y="585"/>
                  </a:lnTo>
                  <a:lnTo>
                    <a:pt x="1273" y="584"/>
                  </a:lnTo>
                  <a:lnTo>
                    <a:pt x="1274" y="585"/>
                  </a:lnTo>
                  <a:lnTo>
                    <a:pt x="1298" y="546"/>
                  </a:lnTo>
                  <a:lnTo>
                    <a:pt x="1316" y="566"/>
                  </a:lnTo>
                  <a:lnTo>
                    <a:pt x="1332" y="560"/>
                  </a:lnTo>
                  <a:lnTo>
                    <a:pt x="1332" y="545"/>
                  </a:lnTo>
                  <a:lnTo>
                    <a:pt x="1336" y="533"/>
                  </a:lnTo>
                  <a:lnTo>
                    <a:pt x="1332" y="516"/>
                  </a:lnTo>
                  <a:lnTo>
                    <a:pt x="1333" y="506"/>
                  </a:lnTo>
                  <a:lnTo>
                    <a:pt x="1349" y="529"/>
                  </a:lnTo>
                  <a:lnTo>
                    <a:pt x="1354" y="526"/>
                  </a:lnTo>
                  <a:lnTo>
                    <a:pt x="1350" y="556"/>
                  </a:lnTo>
                  <a:lnTo>
                    <a:pt x="1340" y="564"/>
                  </a:lnTo>
                  <a:lnTo>
                    <a:pt x="1336" y="569"/>
                  </a:lnTo>
                  <a:lnTo>
                    <a:pt x="1344" y="584"/>
                  </a:lnTo>
                  <a:lnTo>
                    <a:pt x="1344" y="614"/>
                  </a:lnTo>
                  <a:lnTo>
                    <a:pt x="1350" y="628"/>
                  </a:lnTo>
                  <a:lnTo>
                    <a:pt x="1368" y="648"/>
                  </a:lnTo>
                  <a:lnTo>
                    <a:pt x="1362" y="709"/>
                  </a:lnTo>
                  <a:lnTo>
                    <a:pt x="1370" y="782"/>
                  </a:lnTo>
                  <a:lnTo>
                    <a:pt x="1373" y="792"/>
                  </a:lnTo>
                  <a:lnTo>
                    <a:pt x="1372" y="790"/>
                  </a:lnTo>
                  <a:lnTo>
                    <a:pt x="1372" y="790"/>
                  </a:lnTo>
                  <a:lnTo>
                    <a:pt x="1358" y="809"/>
                  </a:lnTo>
                  <a:close/>
                  <a:moveTo>
                    <a:pt x="1300" y="409"/>
                  </a:moveTo>
                  <a:lnTo>
                    <a:pt x="1300" y="397"/>
                  </a:lnTo>
                  <a:lnTo>
                    <a:pt x="1324" y="390"/>
                  </a:lnTo>
                  <a:lnTo>
                    <a:pt x="1325" y="390"/>
                  </a:lnTo>
                  <a:lnTo>
                    <a:pt x="1325" y="449"/>
                  </a:lnTo>
                  <a:lnTo>
                    <a:pt x="1322" y="473"/>
                  </a:lnTo>
                  <a:lnTo>
                    <a:pt x="1321" y="486"/>
                  </a:lnTo>
                  <a:lnTo>
                    <a:pt x="1316" y="480"/>
                  </a:lnTo>
                  <a:lnTo>
                    <a:pt x="1312" y="460"/>
                  </a:lnTo>
                  <a:lnTo>
                    <a:pt x="1301" y="449"/>
                  </a:lnTo>
                  <a:lnTo>
                    <a:pt x="1309" y="426"/>
                  </a:lnTo>
                  <a:lnTo>
                    <a:pt x="1300" y="409"/>
                  </a:lnTo>
                  <a:close/>
                  <a:moveTo>
                    <a:pt x="1244" y="450"/>
                  </a:moveTo>
                  <a:lnTo>
                    <a:pt x="1252" y="445"/>
                  </a:lnTo>
                  <a:lnTo>
                    <a:pt x="1285" y="460"/>
                  </a:lnTo>
                  <a:lnTo>
                    <a:pt x="1292" y="482"/>
                  </a:lnTo>
                  <a:lnTo>
                    <a:pt x="1273" y="509"/>
                  </a:lnTo>
                  <a:lnTo>
                    <a:pt x="1273" y="517"/>
                  </a:lnTo>
                  <a:lnTo>
                    <a:pt x="1289" y="528"/>
                  </a:lnTo>
                  <a:lnTo>
                    <a:pt x="1297" y="544"/>
                  </a:lnTo>
                  <a:lnTo>
                    <a:pt x="1297" y="544"/>
                  </a:lnTo>
                  <a:lnTo>
                    <a:pt x="1294" y="542"/>
                  </a:lnTo>
                  <a:lnTo>
                    <a:pt x="1270" y="581"/>
                  </a:lnTo>
                  <a:lnTo>
                    <a:pt x="1249" y="610"/>
                  </a:lnTo>
                  <a:lnTo>
                    <a:pt x="1228" y="578"/>
                  </a:lnTo>
                  <a:lnTo>
                    <a:pt x="1198" y="544"/>
                  </a:lnTo>
                  <a:lnTo>
                    <a:pt x="1168" y="509"/>
                  </a:lnTo>
                  <a:lnTo>
                    <a:pt x="1117" y="460"/>
                  </a:lnTo>
                  <a:lnTo>
                    <a:pt x="1078" y="428"/>
                  </a:lnTo>
                  <a:lnTo>
                    <a:pt x="1093" y="410"/>
                  </a:lnTo>
                  <a:lnTo>
                    <a:pt x="1104" y="390"/>
                  </a:lnTo>
                  <a:lnTo>
                    <a:pt x="1114" y="362"/>
                  </a:lnTo>
                  <a:lnTo>
                    <a:pt x="1121" y="345"/>
                  </a:lnTo>
                  <a:lnTo>
                    <a:pt x="1156" y="366"/>
                  </a:lnTo>
                  <a:lnTo>
                    <a:pt x="1182" y="382"/>
                  </a:lnTo>
                  <a:lnTo>
                    <a:pt x="1174" y="380"/>
                  </a:lnTo>
                  <a:lnTo>
                    <a:pt x="1166" y="381"/>
                  </a:lnTo>
                  <a:lnTo>
                    <a:pt x="1162" y="377"/>
                  </a:lnTo>
                  <a:lnTo>
                    <a:pt x="1158" y="373"/>
                  </a:lnTo>
                  <a:lnTo>
                    <a:pt x="1154" y="373"/>
                  </a:lnTo>
                  <a:lnTo>
                    <a:pt x="1149" y="377"/>
                  </a:lnTo>
                  <a:lnTo>
                    <a:pt x="1146" y="369"/>
                  </a:lnTo>
                  <a:lnTo>
                    <a:pt x="1141" y="364"/>
                  </a:lnTo>
                  <a:lnTo>
                    <a:pt x="1130" y="362"/>
                  </a:lnTo>
                  <a:lnTo>
                    <a:pt x="1133" y="365"/>
                  </a:lnTo>
                  <a:lnTo>
                    <a:pt x="1138" y="381"/>
                  </a:lnTo>
                  <a:lnTo>
                    <a:pt x="1144" y="385"/>
                  </a:lnTo>
                  <a:lnTo>
                    <a:pt x="1158" y="393"/>
                  </a:lnTo>
                  <a:lnTo>
                    <a:pt x="1166" y="398"/>
                  </a:lnTo>
                  <a:lnTo>
                    <a:pt x="1170" y="393"/>
                  </a:lnTo>
                  <a:lnTo>
                    <a:pt x="1178" y="393"/>
                  </a:lnTo>
                  <a:lnTo>
                    <a:pt x="1190" y="401"/>
                  </a:lnTo>
                  <a:lnTo>
                    <a:pt x="1193" y="409"/>
                  </a:lnTo>
                  <a:lnTo>
                    <a:pt x="1206" y="420"/>
                  </a:lnTo>
                  <a:lnTo>
                    <a:pt x="1213" y="420"/>
                  </a:lnTo>
                  <a:lnTo>
                    <a:pt x="1213" y="432"/>
                  </a:lnTo>
                  <a:lnTo>
                    <a:pt x="1217" y="440"/>
                  </a:lnTo>
                  <a:lnTo>
                    <a:pt x="1221" y="442"/>
                  </a:lnTo>
                  <a:lnTo>
                    <a:pt x="1221" y="408"/>
                  </a:lnTo>
                  <a:lnTo>
                    <a:pt x="1236" y="421"/>
                  </a:lnTo>
                  <a:lnTo>
                    <a:pt x="1238" y="418"/>
                  </a:lnTo>
                  <a:lnTo>
                    <a:pt x="1238" y="422"/>
                  </a:lnTo>
                  <a:lnTo>
                    <a:pt x="1244" y="432"/>
                  </a:lnTo>
                  <a:lnTo>
                    <a:pt x="1238" y="440"/>
                  </a:lnTo>
                  <a:lnTo>
                    <a:pt x="1238" y="448"/>
                  </a:lnTo>
                  <a:lnTo>
                    <a:pt x="1244" y="450"/>
                  </a:lnTo>
                  <a:close/>
                  <a:moveTo>
                    <a:pt x="1181" y="277"/>
                  </a:moveTo>
                  <a:lnTo>
                    <a:pt x="1182" y="277"/>
                  </a:lnTo>
                  <a:lnTo>
                    <a:pt x="1186" y="282"/>
                  </a:lnTo>
                  <a:lnTo>
                    <a:pt x="1186" y="290"/>
                  </a:lnTo>
                  <a:lnTo>
                    <a:pt x="1197" y="322"/>
                  </a:lnTo>
                  <a:lnTo>
                    <a:pt x="1193" y="325"/>
                  </a:lnTo>
                  <a:lnTo>
                    <a:pt x="1186" y="325"/>
                  </a:lnTo>
                  <a:lnTo>
                    <a:pt x="1165" y="316"/>
                  </a:lnTo>
                  <a:lnTo>
                    <a:pt x="1165" y="324"/>
                  </a:lnTo>
                  <a:lnTo>
                    <a:pt x="1181" y="334"/>
                  </a:lnTo>
                  <a:lnTo>
                    <a:pt x="1205" y="338"/>
                  </a:lnTo>
                  <a:lnTo>
                    <a:pt x="1205" y="362"/>
                  </a:lnTo>
                  <a:lnTo>
                    <a:pt x="1222" y="372"/>
                  </a:lnTo>
                  <a:lnTo>
                    <a:pt x="1222" y="388"/>
                  </a:lnTo>
                  <a:lnTo>
                    <a:pt x="1238" y="401"/>
                  </a:lnTo>
                  <a:lnTo>
                    <a:pt x="1238" y="416"/>
                  </a:lnTo>
                  <a:lnTo>
                    <a:pt x="1222" y="402"/>
                  </a:lnTo>
                  <a:lnTo>
                    <a:pt x="1221" y="405"/>
                  </a:lnTo>
                  <a:lnTo>
                    <a:pt x="1221" y="397"/>
                  </a:lnTo>
                  <a:lnTo>
                    <a:pt x="1213" y="393"/>
                  </a:lnTo>
                  <a:lnTo>
                    <a:pt x="1206" y="385"/>
                  </a:lnTo>
                  <a:lnTo>
                    <a:pt x="1193" y="385"/>
                  </a:lnTo>
                  <a:lnTo>
                    <a:pt x="1188" y="384"/>
                  </a:lnTo>
                  <a:lnTo>
                    <a:pt x="1190" y="380"/>
                  </a:lnTo>
                  <a:lnTo>
                    <a:pt x="1190" y="380"/>
                  </a:lnTo>
                  <a:lnTo>
                    <a:pt x="1158" y="361"/>
                  </a:lnTo>
                  <a:lnTo>
                    <a:pt x="1122" y="340"/>
                  </a:lnTo>
                  <a:lnTo>
                    <a:pt x="1125" y="318"/>
                  </a:lnTo>
                  <a:lnTo>
                    <a:pt x="1120" y="317"/>
                  </a:lnTo>
                  <a:lnTo>
                    <a:pt x="1117" y="337"/>
                  </a:lnTo>
                  <a:lnTo>
                    <a:pt x="1104" y="329"/>
                  </a:lnTo>
                  <a:lnTo>
                    <a:pt x="1037" y="296"/>
                  </a:lnTo>
                  <a:lnTo>
                    <a:pt x="953" y="268"/>
                  </a:lnTo>
                  <a:lnTo>
                    <a:pt x="882" y="245"/>
                  </a:lnTo>
                  <a:lnTo>
                    <a:pt x="885" y="240"/>
                  </a:lnTo>
                  <a:lnTo>
                    <a:pt x="885" y="238"/>
                  </a:lnTo>
                  <a:lnTo>
                    <a:pt x="885" y="224"/>
                  </a:lnTo>
                  <a:lnTo>
                    <a:pt x="884" y="220"/>
                  </a:lnTo>
                  <a:lnTo>
                    <a:pt x="936" y="222"/>
                  </a:lnTo>
                  <a:lnTo>
                    <a:pt x="980" y="226"/>
                  </a:lnTo>
                  <a:lnTo>
                    <a:pt x="1016" y="233"/>
                  </a:lnTo>
                  <a:lnTo>
                    <a:pt x="1017" y="230"/>
                  </a:lnTo>
                  <a:lnTo>
                    <a:pt x="1080" y="270"/>
                  </a:lnTo>
                  <a:lnTo>
                    <a:pt x="1106" y="312"/>
                  </a:lnTo>
                  <a:lnTo>
                    <a:pt x="1146" y="324"/>
                  </a:lnTo>
                  <a:lnTo>
                    <a:pt x="1141" y="298"/>
                  </a:lnTo>
                  <a:lnTo>
                    <a:pt x="1178" y="306"/>
                  </a:lnTo>
                  <a:lnTo>
                    <a:pt x="1181" y="301"/>
                  </a:lnTo>
                  <a:lnTo>
                    <a:pt x="1130" y="270"/>
                  </a:lnTo>
                  <a:lnTo>
                    <a:pt x="1121" y="268"/>
                  </a:lnTo>
                  <a:lnTo>
                    <a:pt x="1125" y="266"/>
                  </a:lnTo>
                  <a:lnTo>
                    <a:pt x="1125" y="266"/>
                  </a:lnTo>
                  <a:lnTo>
                    <a:pt x="1124" y="261"/>
                  </a:lnTo>
                  <a:lnTo>
                    <a:pt x="1137" y="265"/>
                  </a:lnTo>
                  <a:lnTo>
                    <a:pt x="1158" y="273"/>
                  </a:lnTo>
                  <a:lnTo>
                    <a:pt x="1180" y="278"/>
                  </a:lnTo>
                  <a:lnTo>
                    <a:pt x="1181" y="277"/>
                  </a:lnTo>
                  <a:close/>
                  <a:moveTo>
                    <a:pt x="1093" y="252"/>
                  </a:moveTo>
                  <a:lnTo>
                    <a:pt x="1109" y="257"/>
                  </a:lnTo>
                  <a:lnTo>
                    <a:pt x="1118" y="260"/>
                  </a:lnTo>
                  <a:lnTo>
                    <a:pt x="1120" y="266"/>
                  </a:lnTo>
                  <a:lnTo>
                    <a:pt x="1120" y="266"/>
                  </a:lnTo>
                  <a:lnTo>
                    <a:pt x="1114" y="266"/>
                  </a:lnTo>
                  <a:lnTo>
                    <a:pt x="1093" y="252"/>
                  </a:lnTo>
                  <a:close/>
                  <a:moveTo>
                    <a:pt x="1106" y="220"/>
                  </a:moveTo>
                  <a:lnTo>
                    <a:pt x="1114" y="216"/>
                  </a:lnTo>
                  <a:lnTo>
                    <a:pt x="1125" y="220"/>
                  </a:lnTo>
                  <a:lnTo>
                    <a:pt x="1128" y="236"/>
                  </a:lnTo>
                  <a:lnTo>
                    <a:pt x="1138" y="240"/>
                  </a:lnTo>
                  <a:lnTo>
                    <a:pt x="1154" y="240"/>
                  </a:lnTo>
                  <a:lnTo>
                    <a:pt x="1162" y="246"/>
                  </a:lnTo>
                  <a:lnTo>
                    <a:pt x="1157" y="252"/>
                  </a:lnTo>
                  <a:lnTo>
                    <a:pt x="1174" y="272"/>
                  </a:lnTo>
                  <a:lnTo>
                    <a:pt x="1160" y="268"/>
                  </a:lnTo>
                  <a:lnTo>
                    <a:pt x="1140" y="260"/>
                  </a:lnTo>
                  <a:lnTo>
                    <a:pt x="1122" y="254"/>
                  </a:lnTo>
                  <a:lnTo>
                    <a:pt x="1122" y="253"/>
                  </a:lnTo>
                  <a:lnTo>
                    <a:pt x="1117" y="242"/>
                  </a:lnTo>
                  <a:lnTo>
                    <a:pt x="1114" y="244"/>
                  </a:lnTo>
                  <a:lnTo>
                    <a:pt x="1114" y="232"/>
                  </a:lnTo>
                  <a:lnTo>
                    <a:pt x="1106" y="228"/>
                  </a:lnTo>
                  <a:lnTo>
                    <a:pt x="1106" y="220"/>
                  </a:lnTo>
                  <a:close/>
                  <a:moveTo>
                    <a:pt x="1060" y="224"/>
                  </a:moveTo>
                  <a:lnTo>
                    <a:pt x="1064" y="220"/>
                  </a:lnTo>
                  <a:lnTo>
                    <a:pt x="1072" y="220"/>
                  </a:lnTo>
                  <a:lnTo>
                    <a:pt x="1082" y="228"/>
                  </a:lnTo>
                  <a:lnTo>
                    <a:pt x="1090" y="238"/>
                  </a:lnTo>
                  <a:lnTo>
                    <a:pt x="1104" y="244"/>
                  </a:lnTo>
                  <a:lnTo>
                    <a:pt x="1114" y="244"/>
                  </a:lnTo>
                  <a:lnTo>
                    <a:pt x="1112" y="244"/>
                  </a:lnTo>
                  <a:lnTo>
                    <a:pt x="1116" y="253"/>
                  </a:lnTo>
                  <a:lnTo>
                    <a:pt x="1110" y="252"/>
                  </a:lnTo>
                  <a:lnTo>
                    <a:pt x="1086" y="244"/>
                  </a:lnTo>
                  <a:lnTo>
                    <a:pt x="1086" y="246"/>
                  </a:lnTo>
                  <a:lnTo>
                    <a:pt x="1060" y="232"/>
                  </a:lnTo>
                  <a:lnTo>
                    <a:pt x="1060" y="224"/>
                  </a:lnTo>
                  <a:close/>
                  <a:moveTo>
                    <a:pt x="934" y="116"/>
                  </a:moveTo>
                  <a:lnTo>
                    <a:pt x="961" y="136"/>
                  </a:lnTo>
                  <a:lnTo>
                    <a:pt x="985" y="144"/>
                  </a:lnTo>
                  <a:lnTo>
                    <a:pt x="985" y="152"/>
                  </a:lnTo>
                  <a:lnTo>
                    <a:pt x="988" y="153"/>
                  </a:lnTo>
                  <a:lnTo>
                    <a:pt x="1004" y="153"/>
                  </a:lnTo>
                  <a:lnTo>
                    <a:pt x="1012" y="156"/>
                  </a:lnTo>
                  <a:lnTo>
                    <a:pt x="1020" y="156"/>
                  </a:lnTo>
                  <a:lnTo>
                    <a:pt x="1025" y="164"/>
                  </a:lnTo>
                  <a:lnTo>
                    <a:pt x="1038" y="164"/>
                  </a:lnTo>
                  <a:lnTo>
                    <a:pt x="1044" y="176"/>
                  </a:lnTo>
                  <a:lnTo>
                    <a:pt x="1052" y="172"/>
                  </a:lnTo>
                  <a:lnTo>
                    <a:pt x="1056" y="184"/>
                  </a:lnTo>
                  <a:lnTo>
                    <a:pt x="1052" y="188"/>
                  </a:lnTo>
                  <a:lnTo>
                    <a:pt x="1028" y="198"/>
                  </a:lnTo>
                  <a:lnTo>
                    <a:pt x="1022" y="196"/>
                  </a:lnTo>
                  <a:lnTo>
                    <a:pt x="1020" y="172"/>
                  </a:lnTo>
                  <a:lnTo>
                    <a:pt x="1004" y="164"/>
                  </a:lnTo>
                  <a:lnTo>
                    <a:pt x="1001" y="166"/>
                  </a:lnTo>
                  <a:lnTo>
                    <a:pt x="1001" y="166"/>
                  </a:lnTo>
                  <a:lnTo>
                    <a:pt x="1001" y="166"/>
                  </a:lnTo>
                  <a:lnTo>
                    <a:pt x="934" y="174"/>
                  </a:lnTo>
                  <a:lnTo>
                    <a:pt x="870" y="185"/>
                  </a:lnTo>
                  <a:lnTo>
                    <a:pt x="858" y="173"/>
                  </a:lnTo>
                  <a:lnTo>
                    <a:pt x="841" y="158"/>
                  </a:lnTo>
                  <a:lnTo>
                    <a:pt x="840" y="158"/>
                  </a:lnTo>
                  <a:lnTo>
                    <a:pt x="900" y="130"/>
                  </a:lnTo>
                  <a:lnTo>
                    <a:pt x="926" y="116"/>
                  </a:lnTo>
                  <a:lnTo>
                    <a:pt x="925" y="114"/>
                  </a:lnTo>
                  <a:lnTo>
                    <a:pt x="934" y="116"/>
                  </a:lnTo>
                  <a:close/>
                  <a:moveTo>
                    <a:pt x="792" y="109"/>
                  </a:moveTo>
                  <a:lnTo>
                    <a:pt x="808" y="101"/>
                  </a:lnTo>
                  <a:lnTo>
                    <a:pt x="829" y="101"/>
                  </a:lnTo>
                  <a:lnTo>
                    <a:pt x="848" y="104"/>
                  </a:lnTo>
                  <a:lnTo>
                    <a:pt x="868" y="116"/>
                  </a:lnTo>
                  <a:lnTo>
                    <a:pt x="890" y="108"/>
                  </a:lnTo>
                  <a:lnTo>
                    <a:pt x="894" y="100"/>
                  </a:lnTo>
                  <a:lnTo>
                    <a:pt x="906" y="93"/>
                  </a:lnTo>
                  <a:lnTo>
                    <a:pt x="912" y="108"/>
                  </a:lnTo>
                  <a:lnTo>
                    <a:pt x="921" y="113"/>
                  </a:lnTo>
                  <a:lnTo>
                    <a:pt x="897" y="125"/>
                  </a:lnTo>
                  <a:lnTo>
                    <a:pt x="836" y="154"/>
                  </a:lnTo>
                  <a:lnTo>
                    <a:pt x="837" y="157"/>
                  </a:lnTo>
                  <a:lnTo>
                    <a:pt x="820" y="149"/>
                  </a:lnTo>
                  <a:lnTo>
                    <a:pt x="805" y="144"/>
                  </a:lnTo>
                  <a:lnTo>
                    <a:pt x="813" y="129"/>
                  </a:lnTo>
                  <a:lnTo>
                    <a:pt x="821" y="117"/>
                  </a:lnTo>
                  <a:lnTo>
                    <a:pt x="832" y="106"/>
                  </a:lnTo>
                  <a:lnTo>
                    <a:pt x="828" y="102"/>
                  </a:lnTo>
                  <a:lnTo>
                    <a:pt x="828" y="102"/>
                  </a:lnTo>
                  <a:lnTo>
                    <a:pt x="817" y="113"/>
                  </a:lnTo>
                  <a:lnTo>
                    <a:pt x="809" y="126"/>
                  </a:lnTo>
                  <a:lnTo>
                    <a:pt x="800" y="141"/>
                  </a:lnTo>
                  <a:lnTo>
                    <a:pt x="797" y="141"/>
                  </a:lnTo>
                  <a:lnTo>
                    <a:pt x="772" y="136"/>
                  </a:lnTo>
                  <a:lnTo>
                    <a:pt x="758" y="136"/>
                  </a:lnTo>
                  <a:lnTo>
                    <a:pt x="756" y="112"/>
                  </a:lnTo>
                  <a:lnTo>
                    <a:pt x="792" y="109"/>
                  </a:lnTo>
                  <a:close/>
                  <a:moveTo>
                    <a:pt x="680" y="93"/>
                  </a:moveTo>
                  <a:lnTo>
                    <a:pt x="728" y="93"/>
                  </a:lnTo>
                  <a:lnTo>
                    <a:pt x="716" y="109"/>
                  </a:lnTo>
                  <a:lnTo>
                    <a:pt x="720" y="117"/>
                  </a:lnTo>
                  <a:lnTo>
                    <a:pt x="730" y="116"/>
                  </a:lnTo>
                  <a:lnTo>
                    <a:pt x="746" y="116"/>
                  </a:lnTo>
                  <a:lnTo>
                    <a:pt x="750" y="113"/>
                  </a:lnTo>
                  <a:lnTo>
                    <a:pt x="753" y="134"/>
                  </a:lnTo>
                  <a:lnTo>
                    <a:pt x="752" y="134"/>
                  </a:lnTo>
                  <a:lnTo>
                    <a:pt x="725" y="136"/>
                  </a:lnTo>
                  <a:lnTo>
                    <a:pt x="714" y="138"/>
                  </a:lnTo>
                  <a:lnTo>
                    <a:pt x="700" y="122"/>
                  </a:lnTo>
                  <a:lnTo>
                    <a:pt x="680" y="105"/>
                  </a:lnTo>
                  <a:lnTo>
                    <a:pt x="670" y="98"/>
                  </a:lnTo>
                  <a:lnTo>
                    <a:pt x="680" y="93"/>
                  </a:lnTo>
                  <a:close/>
                  <a:moveTo>
                    <a:pt x="614" y="101"/>
                  </a:moveTo>
                  <a:lnTo>
                    <a:pt x="656" y="101"/>
                  </a:lnTo>
                  <a:lnTo>
                    <a:pt x="668" y="100"/>
                  </a:lnTo>
                  <a:lnTo>
                    <a:pt x="665" y="101"/>
                  </a:lnTo>
                  <a:lnTo>
                    <a:pt x="677" y="109"/>
                  </a:lnTo>
                  <a:lnTo>
                    <a:pt x="696" y="126"/>
                  </a:lnTo>
                  <a:lnTo>
                    <a:pt x="708" y="140"/>
                  </a:lnTo>
                  <a:lnTo>
                    <a:pt x="701" y="141"/>
                  </a:lnTo>
                  <a:lnTo>
                    <a:pt x="678" y="150"/>
                  </a:lnTo>
                  <a:lnTo>
                    <a:pt x="670" y="154"/>
                  </a:lnTo>
                  <a:lnTo>
                    <a:pt x="672" y="154"/>
                  </a:lnTo>
                  <a:lnTo>
                    <a:pt x="641" y="137"/>
                  </a:lnTo>
                  <a:lnTo>
                    <a:pt x="617" y="121"/>
                  </a:lnTo>
                  <a:lnTo>
                    <a:pt x="614" y="122"/>
                  </a:lnTo>
                  <a:lnTo>
                    <a:pt x="610" y="108"/>
                  </a:lnTo>
                  <a:lnTo>
                    <a:pt x="614" y="101"/>
                  </a:lnTo>
                  <a:close/>
                  <a:moveTo>
                    <a:pt x="568" y="136"/>
                  </a:moveTo>
                  <a:lnTo>
                    <a:pt x="614" y="122"/>
                  </a:lnTo>
                  <a:lnTo>
                    <a:pt x="613" y="125"/>
                  </a:lnTo>
                  <a:lnTo>
                    <a:pt x="638" y="141"/>
                  </a:lnTo>
                  <a:lnTo>
                    <a:pt x="666" y="157"/>
                  </a:lnTo>
                  <a:lnTo>
                    <a:pt x="660" y="162"/>
                  </a:lnTo>
                  <a:lnTo>
                    <a:pt x="644" y="174"/>
                  </a:lnTo>
                  <a:lnTo>
                    <a:pt x="641" y="178"/>
                  </a:lnTo>
                  <a:lnTo>
                    <a:pt x="641" y="177"/>
                  </a:lnTo>
                  <a:lnTo>
                    <a:pt x="641" y="177"/>
                  </a:lnTo>
                  <a:lnTo>
                    <a:pt x="585" y="166"/>
                  </a:lnTo>
                  <a:lnTo>
                    <a:pt x="545" y="157"/>
                  </a:lnTo>
                  <a:lnTo>
                    <a:pt x="568" y="136"/>
                  </a:lnTo>
                  <a:close/>
                  <a:moveTo>
                    <a:pt x="525" y="160"/>
                  </a:moveTo>
                  <a:lnTo>
                    <a:pt x="541" y="160"/>
                  </a:lnTo>
                  <a:lnTo>
                    <a:pt x="540" y="162"/>
                  </a:lnTo>
                  <a:lnTo>
                    <a:pt x="584" y="172"/>
                  </a:lnTo>
                  <a:lnTo>
                    <a:pt x="637" y="182"/>
                  </a:lnTo>
                  <a:lnTo>
                    <a:pt x="637" y="182"/>
                  </a:lnTo>
                  <a:lnTo>
                    <a:pt x="625" y="200"/>
                  </a:lnTo>
                  <a:lnTo>
                    <a:pt x="624" y="206"/>
                  </a:lnTo>
                  <a:lnTo>
                    <a:pt x="552" y="209"/>
                  </a:lnTo>
                  <a:lnTo>
                    <a:pt x="481" y="217"/>
                  </a:lnTo>
                  <a:lnTo>
                    <a:pt x="504" y="190"/>
                  </a:lnTo>
                  <a:lnTo>
                    <a:pt x="508" y="177"/>
                  </a:lnTo>
                  <a:lnTo>
                    <a:pt x="525" y="160"/>
                  </a:lnTo>
                  <a:close/>
                  <a:moveTo>
                    <a:pt x="504" y="57"/>
                  </a:moveTo>
                  <a:lnTo>
                    <a:pt x="505" y="66"/>
                  </a:lnTo>
                  <a:lnTo>
                    <a:pt x="488" y="66"/>
                  </a:lnTo>
                  <a:lnTo>
                    <a:pt x="504" y="57"/>
                  </a:lnTo>
                  <a:close/>
                  <a:moveTo>
                    <a:pt x="474" y="61"/>
                  </a:moveTo>
                  <a:lnTo>
                    <a:pt x="481" y="66"/>
                  </a:lnTo>
                  <a:lnTo>
                    <a:pt x="473" y="66"/>
                  </a:lnTo>
                  <a:lnTo>
                    <a:pt x="458" y="68"/>
                  </a:lnTo>
                  <a:lnTo>
                    <a:pt x="474" y="61"/>
                  </a:lnTo>
                  <a:close/>
                  <a:moveTo>
                    <a:pt x="448" y="68"/>
                  </a:moveTo>
                  <a:lnTo>
                    <a:pt x="457" y="68"/>
                  </a:lnTo>
                  <a:lnTo>
                    <a:pt x="445" y="69"/>
                  </a:lnTo>
                  <a:lnTo>
                    <a:pt x="448" y="68"/>
                  </a:lnTo>
                  <a:close/>
                  <a:moveTo>
                    <a:pt x="282" y="169"/>
                  </a:moveTo>
                  <a:lnTo>
                    <a:pt x="289" y="164"/>
                  </a:lnTo>
                  <a:lnTo>
                    <a:pt x="333" y="130"/>
                  </a:lnTo>
                  <a:lnTo>
                    <a:pt x="376" y="106"/>
                  </a:lnTo>
                  <a:lnTo>
                    <a:pt x="416" y="82"/>
                  </a:lnTo>
                  <a:lnTo>
                    <a:pt x="432" y="74"/>
                  </a:lnTo>
                  <a:lnTo>
                    <a:pt x="473" y="72"/>
                  </a:lnTo>
                  <a:lnTo>
                    <a:pt x="505" y="72"/>
                  </a:lnTo>
                  <a:lnTo>
                    <a:pt x="506" y="74"/>
                  </a:lnTo>
                  <a:lnTo>
                    <a:pt x="498" y="77"/>
                  </a:lnTo>
                  <a:lnTo>
                    <a:pt x="489" y="96"/>
                  </a:lnTo>
                  <a:lnTo>
                    <a:pt x="446" y="122"/>
                  </a:lnTo>
                  <a:lnTo>
                    <a:pt x="457" y="141"/>
                  </a:lnTo>
                  <a:lnTo>
                    <a:pt x="453" y="148"/>
                  </a:lnTo>
                  <a:lnTo>
                    <a:pt x="440" y="148"/>
                  </a:lnTo>
                  <a:lnTo>
                    <a:pt x="434" y="153"/>
                  </a:lnTo>
                  <a:lnTo>
                    <a:pt x="434" y="149"/>
                  </a:lnTo>
                  <a:lnTo>
                    <a:pt x="417" y="150"/>
                  </a:lnTo>
                  <a:lnTo>
                    <a:pt x="417" y="156"/>
                  </a:lnTo>
                  <a:lnTo>
                    <a:pt x="434" y="154"/>
                  </a:lnTo>
                  <a:lnTo>
                    <a:pt x="434" y="153"/>
                  </a:lnTo>
                  <a:lnTo>
                    <a:pt x="444" y="169"/>
                  </a:lnTo>
                  <a:lnTo>
                    <a:pt x="433" y="169"/>
                  </a:lnTo>
                  <a:lnTo>
                    <a:pt x="417" y="160"/>
                  </a:lnTo>
                  <a:lnTo>
                    <a:pt x="414" y="148"/>
                  </a:lnTo>
                  <a:lnTo>
                    <a:pt x="401" y="144"/>
                  </a:lnTo>
                  <a:lnTo>
                    <a:pt x="393" y="148"/>
                  </a:lnTo>
                  <a:lnTo>
                    <a:pt x="354" y="148"/>
                  </a:lnTo>
                  <a:lnTo>
                    <a:pt x="372" y="157"/>
                  </a:lnTo>
                  <a:lnTo>
                    <a:pt x="334" y="166"/>
                  </a:lnTo>
                  <a:lnTo>
                    <a:pt x="294" y="182"/>
                  </a:lnTo>
                  <a:lnTo>
                    <a:pt x="260" y="197"/>
                  </a:lnTo>
                  <a:lnTo>
                    <a:pt x="282" y="169"/>
                  </a:lnTo>
                  <a:close/>
                  <a:moveTo>
                    <a:pt x="250" y="194"/>
                  </a:moveTo>
                  <a:lnTo>
                    <a:pt x="264" y="184"/>
                  </a:lnTo>
                  <a:lnTo>
                    <a:pt x="249" y="201"/>
                  </a:lnTo>
                  <a:lnTo>
                    <a:pt x="237" y="209"/>
                  </a:lnTo>
                  <a:lnTo>
                    <a:pt x="250" y="194"/>
                  </a:lnTo>
                  <a:close/>
                  <a:moveTo>
                    <a:pt x="80" y="418"/>
                  </a:moveTo>
                  <a:lnTo>
                    <a:pt x="78" y="417"/>
                  </a:lnTo>
                  <a:lnTo>
                    <a:pt x="80" y="416"/>
                  </a:lnTo>
                  <a:lnTo>
                    <a:pt x="96" y="386"/>
                  </a:lnTo>
                  <a:lnTo>
                    <a:pt x="112" y="358"/>
                  </a:lnTo>
                  <a:lnTo>
                    <a:pt x="133" y="329"/>
                  </a:lnTo>
                  <a:lnTo>
                    <a:pt x="150" y="304"/>
                  </a:lnTo>
                  <a:lnTo>
                    <a:pt x="177" y="272"/>
                  </a:lnTo>
                  <a:lnTo>
                    <a:pt x="202" y="242"/>
                  </a:lnTo>
                  <a:lnTo>
                    <a:pt x="221" y="225"/>
                  </a:lnTo>
                  <a:lnTo>
                    <a:pt x="238" y="214"/>
                  </a:lnTo>
                  <a:lnTo>
                    <a:pt x="233" y="221"/>
                  </a:lnTo>
                  <a:lnTo>
                    <a:pt x="217" y="250"/>
                  </a:lnTo>
                  <a:lnTo>
                    <a:pt x="198" y="285"/>
                  </a:lnTo>
                  <a:lnTo>
                    <a:pt x="193" y="306"/>
                  </a:lnTo>
                  <a:lnTo>
                    <a:pt x="188" y="329"/>
                  </a:lnTo>
                  <a:lnTo>
                    <a:pt x="176" y="336"/>
                  </a:lnTo>
                  <a:lnTo>
                    <a:pt x="142" y="362"/>
                  </a:lnTo>
                  <a:lnTo>
                    <a:pt x="121" y="384"/>
                  </a:lnTo>
                  <a:lnTo>
                    <a:pt x="97" y="410"/>
                  </a:lnTo>
                  <a:lnTo>
                    <a:pt x="74" y="438"/>
                  </a:lnTo>
                  <a:lnTo>
                    <a:pt x="80" y="418"/>
                  </a:lnTo>
                  <a:close/>
                  <a:moveTo>
                    <a:pt x="65" y="449"/>
                  </a:moveTo>
                  <a:lnTo>
                    <a:pt x="66" y="446"/>
                  </a:lnTo>
                  <a:lnTo>
                    <a:pt x="64" y="454"/>
                  </a:lnTo>
                  <a:lnTo>
                    <a:pt x="62" y="457"/>
                  </a:lnTo>
                  <a:lnTo>
                    <a:pt x="65" y="449"/>
                  </a:lnTo>
                  <a:close/>
                  <a:moveTo>
                    <a:pt x="68" y="460"/>
                  </a:moveTo>
                  <a:lnTo>
                    <a:pt x="69" y="457"/>
                  </a:lnTo>
                  <a:lnTo>
                    <a:pt x="74" y="445"/>
                  </a:lnTo>
                  <a:lnTo>
                    <a:pt x="101" y="414"/>
                  </a:lnTo>
                  <a:lnTo>
                    <a:pt x="125" y="388"/>
                  </a:lnTo>
                  <a:lnTo>
                    <a:pt x="146" y="366"/>
                  </a:lnTo>
                  <a:lnTo>
                    <a:pt x="178" y="340"/>
                  </a:lnTo>
                  <a:lnTo>
                    <a:pt x="188" y="336"/>
                  </a:lnTo>
                  <a:lnTo>
                    <a:pt x="185" y="349"/>
                  </a:lnTo>
                  <a:lnTo>
                    <a:pt x="182" y="377"/>
                  </a:lnTo>
                  <a:lnTo>
                    <a:pt x="182" y="442"/>
                  </a:lnTo>
                  <a:lnTo>
                    <a:pt x="188" y="464"/>
                  </a:lnTo>
                  <a:lnTo>
                    <a:pt x="162" y="485"/>
                  </a:lnTo>
                  <a:lnTo>
                    <a:pt x="141" y="510"/>
                  </a:lnTo>
                  <a:lnTo>
                    <a:pt x="120" y="534"/>
                  </a:lnTo>
                  <a:lnTo>
                    <a:pt x="102" y="554"/>
                  </a:lnTo>
                  <a:lnTo>
                    <a:pt x="76" y="594"/>
                  </a:lnTo>
                  <a:lnTo>
                    <a:pt x="61" y="617"/>
                  </a:lnTo>
                  <a:lnTo>
                    <a:pt x="60" y="596"/>
                  </a:lnTo>
                  <a:lnTo>
                    <a:pt x="57" y="554"/>
                  </a:lnTo>
                  <a:lnTo>
                    <a:pt x="61" y="508"/>
                  </a:lnTo>
                  <a:lnTo>
                    <a:pt x="68" y="460"/>
                  </a:lnTo>
                  <a:close/>
                  <a:moveTo>
                    <a:pt x="8" y="766"/>
                  </a:moveTo>
                  <a:lnTo>
                    <a:pt x="6" y="729"/>
                  </a:lnTo>
                  <a:lnTo>
                    <a:pt x="8" y="692"/>
                  </a:lnTo>
                  <a:lnTo>
                    <a:pt x="14" y="628"/>
                  </a:lnTo>
                  <a:lnTo>
                    <a:pt x="22" y="585"/>
                  </a:lnTo>
                  <a:lnTo>
                    <a:pt x="33" y="545"/>
                  </a:lnTo>
                  <a:lnTo>
                    <a:pt x="41" y="517"/>
                  </a:lnTo>
                  <a:lnTo>
                    <a:pt x="54" y="481"/>
                  </a:lnTo>
                  <a:lnTo>
                    <a:pt x="61" y="470"/>
                  </a:lnTo>
                  <a:lnTo>
                    <a:pt x="56" y="506"/>
                  </a:lnTo>
                  <a:lnTo>
                    <a:pt x="50" y="554"/>
                  </a:lnTo>
                  <a:lnTo>
                    <a:pt x="54" y="596"/>
                  </a:lnTo>
                  <a:lnTo>
                    <a:pt x="57" y="625"/>
                  </a:lnTo>
                  <a:lnTo>
                    <a:pt x="52" y="634"/>
                  </a:lnTo>
                  <a:lnTo>
                    <a:pt x="32" y="686"/>
                  </a:lnTo>
                  <a:lnTo>
                    <a:pt x="22" y="725"/>
                  </a:lnTo>
                  <a:lnTo>
                    <a:pt x="14" y="774"/>
                  </a:lnTo>
                  <a:lnTo>
                    <a:pt x="12" y="808"/>
                  </a:lnTo>
                  <a:lnTo>
                    <a:pt x="8" y="766"/>
                  </a:lnTo>
                  <a:close/>
                  <a:moveTo>
                    <a:pt x="80" y="1050"/>
                  </a:moveTo>
                  <a:lnTo>
                    <a:pt x="60" y="1002"/>
                  </a:lnTo>
                  <a:lnTo>
                    <a:pt x="41" y="956"/>
                  </a:lnTo>
                  <a:lnTo>
                    <a:pt x="32" y="920"/>
                  </a:lnTo>
                  <a:lnTo>
                    <a:pt x="20" y="878"/>
                  </a:lnTo>
                  <a:lnTo>
                    <a:pt x="16" y="849"/>
                  </a:lnTo>
                  <a:lnTo>
                    <a:pt x="20" y="858"/>
                  </a:lnTo>
                  <a:lnTo>
                    <a:pt x="32" y="885"/>
                  </a:lnTo>
                  <a:lnTo>
                    <a:pt x="44" y="910"/>
                  </a:lnTo>
                  <a:lnTo>
                    <a:pt x="60" y="933"/>
                  </a:lnTo>
                  <a:lnTo>
                    <a:pt x="74" y="958"/>
                  </a:lnTo>
                  <a:lnTo>
                    <a:pt x="89" y="977"/>
                  </a:lnTo>
                  <a:lnTo>
                    <a:pt x="97" y="989"/>
                  </a:lnTo>
                  <a:lnTo>
                    <a:pt x="97" y="1044"/>
                  </a:lnTo>
                  <a:lnTo>
                    <a:pt x="98" y="1085"/>
                  </a:lnTo>
                  <a:lnTo>
                    <a:pt x="80" y="1050"/>
                  </a:lnTo>
                  <a:close/>
                  <a:moveTo>
                    <a:pt x="98" y="956"/>
                  </a:moveTo>
                  <a:lnTo>
                    <a:pt x="97" y="978"/>
                  </a:lnTo>
                  <a:lnTo>
                    <a:pt x="94" y="974"/>
                  </a:lnTo>
                  <a:lnTo>
                    <a:pt x="80" y="954"/>
                  </a:lnTo>
                  <a:lnTo>
                    <a:pt x="64" y="929"/>
                  </a:lnTo>
                  <a:lnTo>
                    <a:pt x="48" y="908"/>
                  </a:lnTo>
                  <a:lnTo>
                    <a:pt x="37" y="882"/>
                  </a:lnTo>
                  <a:lnTo>
                    <a:pt x="25" y="856"/>
                  </a:lnTo>
                  <a:lnTo>
                    <a:pt x="14" y="833"/>
                  </a:lnTo>
                  <a:lnTo>
                    <a:pt x="20" y="774"/>
                  </a:lnTo>
                  <a:lnTo>
                    <a:pt x="28" y="726"/>
                  </a:lnTo>
                  <a:lnTo>
                    <a:pt x="37" y="688"/>
                  </a:lnTo>
                  <a:lnTo>
                    <a:pt x="56" y="636"/>
                  </a:lnTo>
                  <a:lnTo>
                    <a:pt x="58" y="633"/>
                  </a:lnTo>
                  <a:lnTo>
                    <a:pt x="58" y="644"/>
                  </a:lnTo>
                  <a:lnTo>
                    <a:pt x="60" y="644"/>
                  </a:lnTo>
                  <a:lnTo>
                    <a:pt x="73" y="684"/>
                  </a:lnTo>
                  <a:lnTo>
                    <a:pt x="89" y="720"/>
                  </a:lnTo>
                  <a:lnTo>
                    <a:pt x="106" y="756"/>
                  </a:lnTo>
                  <a:lnTo>
                    <a:pt x="122" y="777"/>
                  </a:lnTo>
                  <a:lnTo>
                    <a:pt x="134" y="794"/>
                  </a:lnTo>
                  <a:lnTo>
                    <a:pt x="121" y="832"/>
                  </a:lnTo>
                  <a:lnTo>
                    <a:pt x="109" y="872"/>
                  </a:lnTo>
                  <a:lnTo>
                    <a:pt x="101" y="918"/>
                  </a:lnTo>
                  <a:lnTo>
                    <a:pt x="98" y="956"/>
                  </a:lnTo>
                  <a:close/>
                  <a:moveTo>
                    <a:pt x="214" y="1238"/>
                  </a:moveTo>
                  <a:lnTo>
                    <a:pt x="210" y="1234"/>
                  </a:lnTo>
                  <a:lnTo>
                    <a:pt x="182" y="1204"/>
                  </a:lnTo>
                  <a:lnTo>
                    <a:pt x="142" y="1156"/>
                  </a:lnTo>
                  <a:lnTo>
                    <a:pt x="130" y="1133"/>
                  </a:lnTo>
                  <a:lnTo>
                    <a:pt x="104" y="1094"/>
                  </a:lnTo>
                  <a:lnTo>
                    <a:pt x="104" y="1094"/>
                  </a:lnTo>
                  <a:lnTo>
                    <a:pt x="102" y="1044"/>
                  </a:lnTo>
                  <a:lnTo>
                    <a:pt x="102" y="994"/>
                  </a:lnTo>
                  <a:lnTo>
                    <a:pt x="137" y="1037"/>
                  </a:lnTo>
                  <a:lnTo>
                    <a:pt x="181" y="1077"/>
                  </a:lnTo>
                  <a:lnTo>
                    <a:pt x="218" y="1104"/>
                  </a:lnTo>
                  <a:lnTo>
                    <a:pt x="264" y="1134"/>
                  </a:lnTo>
                  <a:lnTo>
                    <a:pt x="264" y="1170"/>
                  </a:lnTo>
                  <a:lnTo>
                    <a:pt x="268" y="1206"/>
                  </a:lnTo>
                  <a:lnTo>
                    <a:pt x="277" y="1253"/>
                  </a:lnTo>
                  <a:lnTo>
                    <a:pt x="290" y="1288"/>
                  </a:lnTo>
                  <a:lnTo>
                    <a:pt x="261" y="1270"/>
                  </a:lnTo>
                  <a:lnTo>
                    <a:pt x="214" y="1238"/>
                  </a:lnTo>
                  <a:close/>
                  <a:moveTo>
                    <a:pt x="302" y="1316"/>
                  </a:moveTo>
                  <a:lnTo>
                    <a:pt x="272" y="1289"/>
                  </a:lnTo>
                  <a:lnTo>
                    <a:pt x="237" y="1261"/>
                  </a:lnTo>
                  <a:lnTo>
                    <a:pt x="237" y="1260"/>
                  </a:lnTo>
                  <a:lnTo>
                    <a:pt x="257" y="1274"/>
                  </a:lnTo>
                  <a:lnTo>
                    <a:pt x="293" y="1297"/>
                  </a:lnTo>
                  <a:lnTo>
                    <a:pt x="293" y="1297"/>
                  </a:lnTo>
                  <a:lnTo>
                    <a:pt x="293" y="1297"/>
                  </a:lnTo>
                  <a:lnTo>
                    <a:pt x="305" y="1317"/>
                  </a:lnTo>
                  <a:lnTo>
                    <a:pt x="302" y="1316"/>
                  </a:lnTo>
                  <a:close/>
                  <a:moveTo>
                    <a:pt x="497" y="1418"/>
                  </a:moveTo>
                  <a:lnTo>
                    <a:pt x="450" y="1400"/>
                  </a:lnTo>
                  <a:lnTo>
                    <a:pt x="406" y="1378"/>
                  </a:lnTo>
                  <a:lnTo>
                    <a:pt x="364" y="1357"/>
                  </a:lnTo>
                  <a:lnTo>
                    <a:pt x="332" y="1337"/>
                  </a:lnTo>
                  <a:lnTo>
                    <a:pt x="313" y="1324"/>
                  </a:lnTo>
                  <a:lnTo>
                    <a:pt x="314" y="1324"/>
                  </a:lnTo>
                  <a:lnTo>
                    <a:pt x="302" y="1301"/>
                  </a:lnTo>
                  <a:lnTo>
                    <a:pt x="310" y="1305"/>
                  </a:lnTo>
                  <a:lnTo>
                    <a:pt x="341" y="1325"/>
                  </a:lnTo>
                  <a:lnTo>
                    <a:pt x="402" y="1349"/>
                  </a:lnTo>
                  <a:lnTo>
                    <a:pt x="457" y="1369"/>
                  </a:lnTo>
                  <a:lnTo>
                    <a:pt x="506" y="1381"/>
                  </a:lnTo>
                  <a:lnTo>
                    <a:pt x="513" y="1398"/>
                  </a:lnTo>
                  <a:lnTo>
                    <a:pt x="521" y="1418"/>
                  </a:lnTo>
                  <a:lnTo>
                    <a:pt x="526" y="1429"/>
                  </a:lnTo>
                  <a:lnTo>
                    <a:pt x="497" y="1418"/>
                  </a:lnTo>
                  <a:close/>
                  <a:moveTo>
                    <a:pt x="725" y="1462"/>
                  </a:moveTo>
                  <a:lnTo>
                    <a:pt x="700" y="1462"/>
                  </a:lnTo>
                  <a:lnTo>
                    <a:pt x="673" y="1458"/>
                  </a:lnTo>
                  <a:lnTo>
                    <a:pt x="624" y="1454"/>
                  </a:lnTo>
                  <a:lnTo>
                    <a:pt x="573" y="1442"/>
                  </a:lnTo>
                  <a:lnTo>
                    <a:pt x="534" y="1432"/>
                  </a:lnTo>
                  <a:lnTo>
                    <a:pt x="525" y="1417"/>
                  </a:lnTo>
                  <a:lnTo>
                    <a:pt x="518" y="1397"/>
                  </a:lnTo>
                  <a:lnTo>
                    <a:pt x="513" y="1382"/>
                  </a:lnTo>
                  <a:lnTo>
                    <a:pt x="574" y="1397"/>
                  </a:lnTo>
                  <a:lnTo>
                    <a:pt x="637" y="1405"/>
                  </a:lnTo>
                  <a:lnTo>
                    <a:pt x="692" y="1409"/>
                  </a:lnTo>
                  <a:lnTo>
                    <a:pt x="725" y="1413"/>
                  </a:lnTo>
                  <a:lnTo>
                    <a:pt x="725" y="1462"/>
                  </a:lnTo>
                  <a:close/>
                  <a:moveTo>
                    <a:pt x="725" y="1318"/>
                  </a:moveTo>
                  <a:lnTo>
                    <a:pt x="725" y="1406"/>
                  </a:lnTo>
                  <a:lnTo>
                    <a:pt x="693" y="1404"/>
                  </a:lnTo>
                  <a:lnTo>
                    <a:pt x="637" y="1400"/>
                  </a:lnTo>
                  <a:lnTo>
                    <a:pt x="576" y="1392"/>
                  </a:lnTo>
                  <a:lnTo>
                    <a:pt x="512" y="1376"/>
                  </a:lnTo>
                  <a:lnTo>
                    <a:pt x="501" y="1333"/>
                  </a:lnTo>
                  <a:lnTo>
                    <a:pt x="494" y="1278"/>
                  </a:lnTo>
                  <a:lnTo>
                    <a:pt x="493" y="1233"/>
                  </a:lnTo>
                  <a:lnTo>
                    <a:pt x="532" y="1242"/>
                  </a:lnTo>
                  <a:lnTo>
                    <a:pt x="606" y="1256"/>
                  </a:lnTo>
                  <a:lnTo>
                    <a:pt x="674" y="1264"/>
                  </a:lnTo>
                  <a:lnTo>
                    <a:pt x="726" y="1268"/>
                  </a:lnTo>
                  <a:lnTo>
                    <a:pt x="725" y="1301"/>
                  </a:lnTo>
                  <a:lnTo>
                    <a:pt x="728" y="1301"/>
                  </a:lnTo>
                  <a:lnTo>
                    <a:pt x="725" y="1302"/>
                  </a:lnTo>
                  <a:lnTo>
                    <a:pt x="725" y="1316"/>
                  </a:lnTo>
                  <a:lnTo>
                    <a:pt x="786" y="1354"/>
                  </a:lnTo>
                  <a:lnTo>
                    <a:pt x="806" y="1384"/>
                  </a:lnTo>
                  <a:lnTo>
                    <a:pt x="854" y="1402"/>
                  </a:lnTo>
                  <a:lnTo>
                    <a:pt x="854" y="1404"/>
                  </a:lnTo>
                  <a:lnTo>
                    <a:pt x="790" y="1408"/>
                  </a:lnTo>
                  <a:lnTo>
                    <a:pt x="730" y="1408"/>
                  </a:lnTo>
                  <a:lnTo>
                    <a:pt x="730" y="1318"/>
                  </a:lnTo>
                  <a:lnTo>
                    <a:pt x="725" y="1318"/>
                  </a:lnTo>
                  <a:close/>
                  <a:moveTo>
                    <a:pt x="838" y="1458"/>
                  </a:moveTo>
                  <a:lnTo>
                    <a:pt x="818" y="1460"/>
                  </a:lnTo>
                  <a:lnTo>
                    <a:pt x="790" y="1462"/>
                  </a:lnTo>
                  <a:lnTo>
                    <a:pt x="730" y="1462"/>
                  </a:lnTo>
                  <a:lnTo>
                    <a:pt x="730" y="1413"/>
                  </a:lnTo>
                  <a:lnTo>
                    <a:pt x="790" y="1413"/>
                  </a:lnTo>
                  <a:lnTo>
                    <a:pt x="854" y="1409"/>
                  </a:lnTo>
                  <a:lnTo>
                    <a:pt x="856" y="1413"/>
                  </a:lnTo>
                  <a:lnTo>
                    <a:pt x="838" y="1458"/>
                  </a:lnTo>
                  <a:close/>
                  <a:moveTo>
                    <a:pt x="1166" y="1205"/>
                  </a:moveTo>
                  <a:lnTo>
                    <a:pt x="1122" y="1209"/>
                  </a:lnTo>
                  <a:lnTo>
                    <a:pt x="1120" y="1197"/>
                  </a:lnTo>
                  <a:lnTo>
                    <a:pt x="1082" y="1170"/>
                  </a:lnTo>
                  <a:lnTo>
                    <a:pt x="1052" y="1173"/>
                  </a:lnTo>
                  <a:lnTo>
                    <a:pt x="972" y="1149"/>
                  </a:lnTo>
                  <a:lnTo>
                    <a:pt x="972" y="1142"/>
                  </a:lnTo>
                  <a:lnTo>
                    <a:pt x="953" y="1142"/>
                  </a:lnTo>
                  <a:lnTo>
                    <a:pt x="942" y="1150"/>
                  </a:lnTo>
                  <a:lnTo>
                    <a:pt x="898" y="1154"/>
                  </a:lnTo>
                  <a:lnTo>
                    <a:pt x="886" y="1146"/>
                  </a:lnTo>
                  <a:lnTo>
                    <a:pt x="861" y="1158"/>
                  </a:lnTo>
                  <a:lnTo>
                    <a:pt x="861" y="1174"/>
                  </a:lnTo>
                  <a:lnTo>
                    <a:pt x="854" y="1177"/>
                  </a:lnTo>
                  <a:lnTo>
                    <a:pt x="848" y="1142"/>
                  </a:lnTo>
                  <a:lnTo>
                    <a:pt x="818" y="1162"/>
                  </a:lnTo>
                  <a:lnTo>
                    <a:pt x="809" y="1162"/>
                  </a:lnTo>
                  <a:lnTo>
                    <a:pt x="782" y="1197"/>
                  </a:lnTo>
                  <a:lnTo>
                    <a:pt x="754" y="1177"/>
                  </a:lnTo>
                  <a:lnTo>
                    <a:pt x="734" y="1181"/>
                  </a:lnTo>
                  <a:lnTo>
                    <a:pt x="734" y="1054"/>
                  </a:lnTo>
                  <a:lnTo>
                    <a:pt x="772" y="1054"/>
                  </a:lnTo>
                  <a:lnTo>
                    <a:pt x="772" y="1054"/>
                  </a:lnTo>
                  <a:lnTo>
                    <a:pt x="786" y="1054"/>
                  </a:lnTo>
                  <a:lnTo>
                    <a:pt x="810" y="1052"/>
                  </a:lnTo>
                  <a:lnTo>
                    <a:pt x="810" y="1054"/>
                  </a:lnTo>
                  <a:lnTo>
                    <a:pt x="824" y="1054"/>
                  </a:lnTo>
                  <a:lnTo>
                    <a:pt x="824" y="1052"/>
                  </a:lnTo>
                  <a:lnTo>
                    <a:pt x="824" y="1049"/>
                  </a:lnTo>
                  <a:lnTo>
                    <a:pt x="810" y="1049"/>
                  </a:lnTo>
                  <a:lnTo>
                    <a:pt x="810" y="1046"/>
                  </a:lnTo>
                  <a:lnTo>
                    <a:pt x="804" y="1044"/>
                  </a:lnTo>
                  <a:lnTo>
                    <a:pt x="790" y="1036"/>
                  </a:lnTo>
                  <a:lnTo>
                    <a:pt x="778" y="1036"/>
                  </a:lnTo>
                  <a:lnTo>
                    <a:pt x="756" y="1028"/>
                  </a:lnTo>
                  <a:lnTo>
                    <a:pt x="746" y="1022"/>
                  </a:lnTo>
                  <a:lnTo>
                    <a:pt x="736" y="1020"/>
                  </a:lnTo>
                  <a:lnTo>
                    <a:pt x="716" y="1014"/>
                  </a:lnTo>
                  <a:lnTo>
                    <a:pt x="705" y="1020"/>
                  </a:lnTo>
                  <a:lnTo>
                    <a:pt x="702" y="1020"/>
                  </a:lnTo>
                  <a:lnTo>
                    <a:pt x="688" y="1028"/>
                  </a:lnTo>
                  <a:lnTo>
                    <a:pt x="688" y="1030"/>
                  </a:lnTo>
                  <a:lnTo>
                    <a:pt x="693" y="1030"/>
                  </a:lnTo>
                  <a:lnTo>
                    <a:pt x="705" y="1028"/>
                  </a:lnTo>
                  <a:lnTo>
                    <a:pt x="725" y="1028"/>
                  </a:lnTo>
                  <a:lnTo>
                    <a:pt x="733" y="1030"/>
                  </a:lnTo>
                  <a:lnTo>
                    <a:pt x="729" y="1030"/>
                  </a:lnTo>
                  <a:lnTo>
                    <a:pt x="729" y="1048"/>
                  </a:lnTo>
                  <a:lnTo>
                    <a:pt x="706" y="1048"/>
                  </a:lnTo>
                  <a:lnTo>
                    <a:pt x="678" y="1044"/>
                  </a:lnTo>
                  <a:lnTo>
                    <a:pt x="652" y="1041"/>
                  </a:lnTo>
                  <a:lnTo>
                    <a:pt x="650" y="1046"/>
                  </a:lnTo>
                  <a:lnTo>
                    <a:pt x="650" y="1046"/>
                  </a:lnTo>
                  <a:lnTo>
                    <a:pt x="678" y="1049"/>
                  </a:lnTo>
                  <a:lnTo>
                    <a:pt x="706" y="1054"/>
                  </a:lnTo>
                  <a:lnTo>
                    <a:pt x="729" y="1054"/>
                  </a:lnTo>
                  <a:lnTo>
                    <a:pt x="729" y="1181"/>
                  </a:lnTo>
                  <a:lnTo>
                    <a:pt x="732" y="1181"/>
                  </a:lnTo>
                  <a:lnTo>
                    <a:pt x="732" y="1181"/>
                  </a:lnTo>
                  <a:lnTo>
                    <a:pt x="722" y="1181"/>
                  </a:lnTo>
                  <a:lnTo>
                    <a:pt x="696" y="1162"/>
                  </a:lnTo>
                  <a:lnTo>
                    <a:pt x="690" y="1142"/>
                  </a:lnTo>
                  <a:lnTo>
                    <a:pt x="698" y="1117"/>
                  </a:lnTo>
                  <a:lnTo>
                    <a:pt x="688" y="1104"/>
                  </a:lnTo>
                  <a:lnTo>
                    <a:pt x="625" y="1090"/>
                  </a:lnTo>
                  <a:lnTo>
                    <a:pt x="650" y="1044"/>
                  </a:lnTo>
                  <a:lnTo>
                    <a:pt x="650" y="1036"/>
                  </a:lnTo>
                  <a:lnTo>
                    <a:pt x="625" y="1036"/>
                  </a:lnTo>
                  <a:lnTo>
                    <a:pt x="620" y="1044"/>
                  </a:lnTo>
                  <a:lnTo>
                    <a:pt x="618" y="1052"/>
                  </a:lnTo>
                  <a:lnTo>
                    <a:pt x="596" y="1062"/>
                  </a:lnTo>
                  <a:lnTo>
                    <a:pt x="549" y="1044"/>
                  </a:lnTo>
                  <a:lnTo>
                    <a:pt x="546" y="1030"/>
                  </a:lnTo>
                  <a:lnTo>
                    <a:pt x="590" y="1038"/>
                  </a:lnTo>
                  <a:lnTo>
                    <a:pt x="618" y="1046"/>
                  </a:lnTo>
                  <a:lnTo>
                    <a:pt x="621" y="1041"/>
                  </a:lnTo>
                  <a:lnTo>
                    <a:pt x="592" y="1033"/>
                  </a:lnTo>
                  <a:lnTo>
                    <a:pt x="546" y="1025"/>
                  </a:lnTo>
                  <a:lnTo>
                    <a:pt x="545" y="1028"/>
                  </a:lnTo>
                  <a:lnTo>
                    <a:pt x="545" y="1028"/>
                  </a:lnTo>
                  <a:lnTo>
                    <a:pt x="532" y="1012"/>
                  </a:lnTo>
                  <a:lnTo>
                    <a:pt x="546" y="934"/>
                  </a:lnTo>
                  <a:lnTo>
                    <a:pt x="614" y="926"/>
                  </a:lnTo>
                  <a:lnTo>
                    <a:pt x="636" y="936"/>
                  </a:lnTo>
                  <a:lnTo>
                    <a:pt x="640" y="936"/>
                  </a:lnTo>
                  <a:lnTo>
                    <a:pt x="640" y="920"/>
                  </a:lnTo>
                  <a:lnTo>
                    <a:pt x="680" y="925"/>
                  </a:lnTo>
                  <a:lnTo>
                    <a:pt x="685" y="930"/>
                  </a:lnTo>
                  <a:lnTo>
                    <a:pt x="708" y="930"/>
                  </a:lnTo>
                  <a:lnTo>
                    <a:pt x="732" y="988"/>
                  </a:lnTo>
                  <a:lnTo>
                    <a:pt x="729" y="988"/>
                  </a:lnTo>
                  <a:lnTo>
                    <a:pt x="730" y="1014"/>
                  </a:lnTo>
                  <a:lnTo>
                    <a:pt x="736" y="1014"/>
                  </a:lnTo>
                  <a:lnTo>
                    <a:pt x="734" y="988"/>
                  </a:lnTo>
                  <a:lnTo>
                    <a:pt x="732" y="988"/>
                  </a:lnTo>
                  <a:lnTo>
                    <a:pt x="741" y="984"/>
                  </a:lnTo>
                  <a:lnTo>
                    <a:pt x="742" y="972"/>
                  </a:lnTo>
                  <a:lnTo>
                    <a:pt x="733" y="952"/>
                  </a:lnTo>
                  <a:lnTo>
                    <a:pt x="738" y="952"/>
                  </a:lnTo>
                  <a:lnTo>
                    <a:pt x="738" y="909"/>
                  </a:lnTo>
                  <a:lnTo>
                    <a:pt x="737" y="909"/>
                  </a:lnTo>
                  <a:lnTo>
                    <a:pt x="738" y="902"/>
                  </a:lnTo>
                  <a:lnTo>
                    <a:pt x="789" y="865"/>
                  </a:lnTo>
                  <a:lnTo>
                    <a:pt x="792" y="832"/>
                  </a:lnTo>
                  <a:lnTo>
                    <a:pt x="804" y="817"/>
                  </a:lnTo>
                  <a:lnTo>
                    <a:pt x="808" y="802"/>
                  </a:lnTo>
                  <a:lnTo>
                    <a:pt x="809" y="802"/>
                  </a:lnTo>
                  <a:lnTo>
                    <a:pt x="809" y="805"/>
                  </a:lnTo>
                  <a:lnTo>
                    <a:pt x="842" y="804"/>
                  </a:lnTo>
                  <a:lnTo>
                    <a:pt x="888" y="796"/>
                  </a:lnTo>
                  <a:lnTo>
                    <a:pt x="940" y="784"/>
                  </a:lnTo>
                  <a:lnTo>
                    <a:pt x="966" y="897"/>
                  </a:lnTo>
                  <a:lnTo>
                    <a:pt x="985" y="1025"/>
                  </a:lnTo>
                  <a:lnTo>
                    <a:pt x="949" y="1033"/>
                  </a:lnTo>
                  <a:lnTo>
                    <a:pt x="902" y="1041"/>
                  </a:lnTo>
                  <a:lnTo>
                    <a:pt x="849" y="1048"/>
                  </a:lnTo>
                  <a:lnTo>
                    <a:pt x="842" y="1046"/>
                  </a:lnTo>
                  <a:lnTo>
                    <a:pt x="840" y="1052"/>
                  </a:lnTo>
                  <a:lnTo>
                    <a:pt x="824" y="1052"/>
                  </a:lnTo>
                  <a:lnTo>
                    <a:pt x="825" y="1054"/>
                  </a:lnTo>
                  <a:lnTo>
                    <a:pt x="834" y="1060"/>
                  </a:lnTo>
                  <a:lnTo>
                    <a:pt x="834" y="1066"/>
                  </a:lnTo>
                  <a:lnTo>
                    <a:pt x="846" y="1066"/>
                  </a:lnTo>
                  <a:lnTo>
                    <a:pt x="856" y="1074"/>
                  </a:lnTo>
                  <a:lnTo>
                    <a:pt x="866" y="1066"/>
                  </a:lnTo>
                  <a:lnTo>
                    <a:pt x="882" y="1066"/>
                  </a:lnTo>
                  <a:lnTo>
                    <a:pt x="866" y="1060"/>
                  </a:lnTo>
                  <a:lnTo>
                    <a:pt x="860" y="1052"/>
                  </a:lnTo>
                  <a:lnTo>
                    <a:pt x="904" y="1046"/>
                  </a:lnTo>
                  <a:lnTo>
                    <a:pt x="950" y="1038"/>
                  </a:lnTo>
                  <a:lnTo>
                    <a:pt x="986" y="1030"/>
                  </a:lnTo>
                  <a:lnTo>
                    <a:pt x="993" y="1084"/>
                  </a:lnTo>
                  <a:lnTo>
                    <a:pt x="1001" y="1138"/>
                  </a:lnTo>
                  <a:lnTo>
                    <a:pt x="1001" y="1157"/>
                  </a:lnTo>
                  <a:lnTo>
                    <a:pt x="1006" y="1157"/>
                  </a:lnTo>
                  <a:lnTo>
                    <a:pt x="1006" y="1138"/>
                  </a:lnTo>
                  <a:lnTo>
                    <a:pt x="998" y="1082"/>
                  </a:lnTo>
                  <a:lnTo>
                    <a:pt x="992" y="1029"/>
                  </a:lnTo>
                  <a:lnTo>
                    <a:pt x="1028" y="1022"/>
                  </a:lnTo>
                  <a:lnTo>
                    <a:pt x="1088" y="998"/>
                  </a:lnTo>
                  <a:lnTo>
                    <a:pt x="1148" y="974"/>
                  </a:lnTo>
                  <a:lnTo>
                    <a:pt x="1186" y="958"/>
                  </a:lnTo>
                  <a:lnTo>
                    <a:pt x="1206" y="949"/>
                  </a:lnTo>
                  <a:lnTo>
                    <a:pt x="1206" y="952"/>
                  </a:lnTo>
                  <a:lnTo>
                    <a:pt x="1214" y="992"/>
                  </a:lnTo>
                  <a:lnTo>
                    <a:pt x="1222" y="1036"/>
                  </a:lnTo>
                  <a:lnTo>
                    <a:pt x="1228" y="1076"/>
                  </a:lnTo>
                  <a:lnTo>
                    <a:pt x="1233" y="1148"/>
                  </a:lnTo>
                  <a:lnTo>
                    <a:pt x="1224" y="1154"/>
                  </a:lnTo>
                  <a:lnTo>
                    <a:pt x="1185" y="1176"/>
                  </a:lnTo>
                  <a:lnTo>
                    <a:pt x="1145" y="1190"/>
                  </a:lnTo>
                  <a:lnTo>
                    <a:pt x="1121" y="1202"/>
                  </a:lnTo>
                  <a:lnTo>
                    <a:pt x="1124" y="1206"/>
                  </a:lnTo>
                  <a:lnTo>
                    <a:pt x="1148" y="1196"/>
                  </a:lnTo>
                  <a:lnTo>
                    <a:pt x="1186" y="1180"/>
                  </a:lnTo>
                  <a:lnTo>
                    <a:pt x="1226" y="1160"/>
                  </a:lnTo>
                  <a:lnTo>
                    <a:pt x="1233" y="1154"/>
                  </a:lnTo>
                  <a:lnTo>
                    <a:pt x="1233" y="1189"/>
                  </a:lnTo>
                  <a:lnTo>
                    <a:pt x="1236" y="1189"/>
                  </a:lnTo>
                  <a:lnTo>
                    <a:pt x="1166" y="1205"/>
                  </a:lnTo>
                  <a:close/>
                  <a:moveTo>
                    <a:pt x="734" y="1049"/>
                  </a:moveTo>
                  <a:lnTo>
                    <a:pt x="734" y="1032"/>
                  </a:lnTo>
                  <a:lnTo>
                    <a:pt x="742" y="1036"/>
                  </a:lnTo>
                  <a:lnTo>
                    <a:pt x="773" y="1044"/>
                  </a:lnTo>
                  <a:lnTo>
                    <a:pt x="776" y="1052"/>
                  </a:lnTo>
                  <a:lnTo>
                    <a:pt x="774" y="1052"/>
                  </a:lnTo>
                  <a:lnTo>
                    <a:pt x="774" y="1049"/>
                  </a:lnTo>
                  <a:lnTo>
                    <a:pt x="734" y="1049"/>
                  </a:lnTo>
                  <a:close/>
                  <a:moveTo>
                    <a:pt x="1392" y="1074"/>
                  </a:moveTo>
                  <a:lnTo>
                    <a:pt x="1389" y="1100"/>
                  </a:lnTo>
                  <a:lnTo>
                    <a:pt x="1365" y="1137"/>
                  </a:lnTo>
                  <a:lnTo>
                    <a:pt x="1337" y="1176"/>
                  </a:lnTo>
                  <a:lnTo>
                    <a:pt x="1318" y="1200"/>
                  </a:lnTo>
                  <a:lnTo>
                    <a:pt x="1297" y="1224"/>
                  </a:lnTo>
                  <a:lnTo>
                    <a:pt x="1242" y="1276"/>
                  </a:lnTo>
                  <a:lnTo>
                    <a:pt x="1224" y="1293"/>
                  </a:lnTo>
                  <a:lnTo>
                    <a:pt x="1200" y="1313"/>
                  </a:lnTo>
                  <a:lnTo>
                    <a:pt x="1181" y="1325"/>
                  </a:lnTo>
                  <a:lnTo>
                    <a:pt x="1186" y="1317"/>
                  </a:lnTo>
                  <a:lnTo>
                    <a:pt x="1205" y="1304"/>
                  </a:lnTo>
                  <a:lnTo>
                    <a:pt x="1209" y="1292"/>
                  </a:lnTo>
                  <a:lnTo>
                    <a:pt x="1254" y="1217"/>
                  </a:lnTo>
                  <a:lnTo>
                    <a:pt x="1268" y="1205"/>
                  </a:lnTo>
                  <a:lnTo>
                    <a:pt x="1265" y="1189"/>
                  </a:lnTo>
                  <a:lnTo>
                    <a:pt x="1240" y="1189"/>
                  </a:lnTo>
                  <a:lnTo>
                    <a:pt x="1240" y="1150"/>
                  </a:lnTo>
                  <a:lnTo>
                    <a:pt x="1264" y="1133"/>
                  </a:lnTo>
                  <a:lnTo>
                    <a:pt x="1294" y="1112"/>
                  </a:lnTo>
                  <a:lnTo>
                    <a:pt x="1336" y="1080"/>
                  </a:lnTo>
                  <a:lnTo>
                    <a:pt x="1373" y="1045"/>
                  </a:lnTo>
                  <a:lnTo>
                    <a:pt x="1398" y="1018"/>
                  </a:lnTo>
                  <a:lnTo>
                    <a:pt x="1397" y="1042"/>
                  </a:lnTo>
                  <a:lnTo>
                    <a:pt x="1392" y="1074"/>
                  </a:lnTo>
                  <a:close/>
                  <a:moveTo>
                    <a:pt x="1484" y="844"/>
                  </a:moveTo>
                  <a:lnTo>
                    <a:pt x="1476" y="880"/>
                  </a:lnTo>
                  <a:lnTo>
                    <a:pt x="1468" y="914"/>
                  </a:lnTo>
                  <a:lnTo>
                    <a:pt x="1460" y="941"/>
                  </a:lnTo>
                  <a:lnTo>
                    <a:pt x="1452" y="964"/>
                  </a:lnTo>
                  <a:lnTo>
                    <a:pt x="1440" y="994"/>
                  </a:lnTo>
                  <a:lnTo>
                    <a:pt x="1432" y="1022"/>
                  </a:lnTo>
                  <a:lnTo>
                    <a:pt x="1420" y="1042"/>
                  </a:lnTo>
                  <a:lnTo>
                    <a:pt x="1408" y="1065"/>
                  </a:lnTo>
                  <a:lnTo>
                    <a:pt x="1400" y="1081"/>
                  </a:lnTo>
                  <a:lnTo>
                    <a:pt x="1396" y="1089"/>
                  </a:lnTo>
                  <a:lnTo>
                    <a:pt x="1397" y="1076"/>
                  </a:lnTo>
                  <a:lnTo>
                    <a:pt x="1402" y="1044"/>
                  </a:lnTo>
                  <a:lnTo>
                    <a:pt x="1405" y="1013"/>
                  </a:lnTo>
                  <a:lnTo>
                    <a:pt x="1424" y="977"/>
                  </a:lnTo>
                  <a:lnTo>
                    <a:pt x="1444" y="944"/>
                  </a:lnTo>
                  <a:lnTo>
                    <a:pt x="1460" y="905"/>
                  </a:lnTo>
                  <a:lnTo>
                    <a:pt x="1476" y="862"/>
                  </a:lnTo>
                  <a:lnTo>
                    <a:pt x="1485" y="824"/>
                  </a:lnTo>
                  <a:lnTo>
                    <a:pt x="1484" y="844"/>
                  </a:lnTo>
                  <a:close/>
                  <a:moveTo>
                    <a:pt x="1488" y="790"/>
                  </a:moveTo>
                  <a:lnTo>
                    <a:pt x="1486" y="789"/>
                  </a:lnTo>
                  <a:lnTo>
                    <a:pt x="1486" y="789"/>
                  </a:lnTo>
                  <a:lnTo>
                    <a:pt x="1470" y="861"/>
                  </a:lnTo>
                  <a:lnTo>
                    <a:pt x="1456" y="904"/>
                  </a:lnTo>
                  <a:lnTo>
                    <a:pt x="1440" y="941"/>
                  </a:lnTo>
                  <a:lnTo>
                    <a:pt x="1418" y="974"/>
                  </a:lnTo>
                  <a:lnTo>
                    <a:pt x="1404" y="1002"/>
                  </a:lnTo>
                  <a:lnTo>
                    <a:pt x="1402" y="990"/>
                  </a:lnTo>
                  <a:lnTo>
                    <a:pt x="1400" y="968"/>
                  </a:lnTo>
                  <a:lnTo>
                    <a:pt x="1394" y="928"/>
                  </a:lnTo>
                  <a:lnTo>
                    <a:pt x="1381" y="886"/>
                  </a:lnTo>
                  <a:lnTo>
                    <a:pt x="1365" y="832"/>
                  </a:lnTo>
                  <a:lnTo>
                    <a:pt x="1361" y="816"/>
                  </a:lnTo>
                  <a:lnTo>
                    <a:pt x="1376" y="794"/>
                  </a:lnTo>
                  <a:lnTo>
                    <a:pt x="1386" y="802"/>
                  </a:lnTo>
                  <a:lnTo>
                    <a:pt x="1392" y="810"/>
                  </a:lnTo>
                  <a:lnTo>
                    <a:pt x="1394" y="856"/>
                  </a:lnTo>
                  <a:lnTo>
                    <a:pt x="1410" y="869"/>
                  </a:lnTo>
                  <a:lnTo>
                    <a:pt x="1421" y="873"/>
                  </a:lnTo>
                  <a:lnTo>
                    <a:pt x="1430" y="878"/>
                  </a:lnTo>
                  <a:lnTo>
                    <a:pt x="1454" y="877"/>
                  </a:lnTo>
                  <a:lnTo>
                    <a:pt x="1454" y="857"/>
                  </a:lnTo>
                  <a:lnTo>
                    <a:pt x="1473" y="814"/>
                  </a:lnTo>
                  <a:lnTo>
                    <a:pt x="1490" y="770"/>
                  </a:lnTo>
                  <a:lnTo>
                    <a:pt x="1488" y="790"/>
                  </a:lnTo>
                  <a:close/>
                  <a:moveTo>
                    <a:pt x="404" y="577"/>
                  </a:moveTo>
                  <a:lnTo>
                    <a:pt x="401" y="566"/>
                  </a:lnTo>
                  <a:lnTo>
                    <a:pt x="400" y="562"/>
                  </a:lnTo>
                  <a:lnTo>
                    <a:pt x="398" y="562"/>
                  </a:lnTo>
                  <a:lnTo>
                    <a:pt x="397" y="565"/>
                  </a:lnTo>
                  <a:lnTo>
                    <a:pt x="402" y="582"/>
                  </a:lnTo>
                  <a:lnTo>
                    <a:pt x="404" y="577"/>
                  </a:lnTo>
                  <a:close/>
                  <a:moveTo>
                    <a:pt x="1369" y="398"/>
                  </a:moveTo>
                  <a:lnTo>
                    <a:pt x="1373" y="394"/>
                  </a:lnTo>
                  <a:lnTo>
                    <a:pt x="1357" y="378"/>
                  </a:lnTo>
                  <a:lnTo>
                    <a:pt x="1336" y="357"/>
                  </a:lnTo>
                  <a:lnTo>
                    <a:pt x="1332" y="361"/>
                  </a:lnTo>
                  <a:lnTo>
                    <a:pt x="1332" y="361"/>
                  </a:lnTo>
                  <a:lnTo>
                    <a:pt x="1353" y="382"/>
                  </a:lnTo>
                  <a:lnTo>
                    <a:pt x="1369" y="398"/>
                  </a:lnTo>
                  <a:close/>
                  <a:moveTo>
                    <a:pt x="786" y="325"/>
                  </a:moveTo>
                  <a:lnTo>
                    <a:pt x="786" y="322"/>
                  </a:lnTo>
                  <a:lnTo>
                    <a:pt x="786" y="320"/>
                  </a:lnTo>
                  <a:lnTo>
                    <a:pt x="772" y="320"/>
                  </a:lnTo>
                  <a:lnTo>
                    <a:pt x="772" y="322"/>
                  </a:lnTo>
                  <a:lnTo>
                    <a:pt x="772" y="325"/>
                  </a:lnTo>
                  <a:lnTo>
                    <a:pt x="786" y="325"/>
                  </a:lnTo>
                  <a:close/>
                  <a:moveTo>
                    <a:pt x="1124" y="1206"/>
                  </a:moveTo>
                  <a:lnTo>
                    <a:pt x="1124" y="1206"/>
                  </a:lnTo>
                  <a:lnTo>
                    <a:pt x="1124" y="1206"/>
                  </a:lnTo>
                  <a:lnTo>
                    <a:pt x="1124" y="1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Прямоугольник 13"/>
          <p:cNvSpPr/>
          <p:nvPr/>
        </p:nvSpPr>
        <p:spPr>
          <a:xfrm>
            <a:off x="611560" y="629275"/>
            <a:ext cx="8208912" cy="646331"/>
          </a:xfrm>
          <a:prstGeom prst="rect">
            <a:avLst/>
          </a:prstGeom>
        </p:spPr>
        <p:txBody>
          <a:bodyPr wrap="square">
            <a:spAutoFit/>
          </a:bodyPr>
          <a:lstStyle/>
          <a:p>
            <a:pPr algn="just"/>
            <a:r>
              <a:rPr lang="en-US" sz="1200" dirty="0" smtClean="0">
                <a:latin typeface="EuropeC"/>
                <a:cs typeface="EuropeC"/>
              </a:rPr>
              <a:t>Personal accounts of companies-users are interconnected within one tourism market platform. So that employees of a travel company have at hand all information necessary for their work in one place: photos, video files, text documents, contacts, news.</a:t>
            </a:r>
            <a:endParaRPr lang="ru-RU" sz="1200" dirty="0">
              <a:latin typeface="EuropeC"/>
              <a:cs typeface="EuropeC"/>
            </a:endParaRPr>
          </a:p>
        </p:txBody>
      </p:sp>
      <p:sp>
        <p:nvSpPr>
          <p:cNvPr id="15" name="Прямоугольник 14"/>
          <p:cNvSpPr/>
          <p:nvPr/>
        </p:nvSpPr>
        <p:spPr>
          <a:xfrm>
            <a:off x="0" y="4715114"/>
            <a:ext cx="9468544" cy="4283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5" name="Прямоугольник 74"/>
          <p:cNvSpPr/>
          <p:nvPr/>
        </p:nvSpPr>
        <p:spPr>
          <a:xfrm>
            <a:off x="0" y="4714890"/>
            <a:ext cx="9144000" cy="338554"/>
          </a:xfrm>
          <a:prstGeom prst="rect">
            <a:avLst/>
          </a:prstGeom>
        </p:spPr>
        <p:txBody>
          <a:bodyPr wrap="square">
            <a:spAutoFit/>
          </a:bodyPr>
          <a:lstStyle/>
          <a:p>
            <a:pPr algn="ctr"/>
            <a:r>
              <a:rPr lang="en-US" sz="1600" b="1" dirty="0" smtClean="0">
                <a:solidFill>
                  <a:schemeClr val="accent5"/>
                </a:solidFill>
                <a:latin typeface="EuropeC"/>
                <a:cs typeface="EuropeC"/>
              </a:rPr>
              <a:t>The large tourism market guide where you are the co-author!</a:t>
            </a:r>
            <a:endParaRPr lang="ru-RU" sz="1600" b="1" dirty="0">
              <a:solidFill>
                <a:schemeClr val="accent5"/>
              </a:solidFill>
              <a:latin typeface="EuropeC"/>
              <a:cs typeface="EuropeC"/>
            </a:endParaRPr>
          </a:p>
        </p:txBody>
      </p:sp>
      <p:sp>
        <p:nvSpPr>
          <p:cNvPr id="76" name="Rectangle 2"/>
          <p:cNvSpPr/>
          <p:nvPr/>
        </p:nvSpPr>
        <p:spPr>
          <a:xfrm>
            <a:off x="323528" y="123478"/>
            <a:ext cx="216024" cy="432048"/>
          </a:xfrm>
          <a:prstGeom prst="rect">
            <a:avLst/>
          </a:prstGeom>
          <a:solidFill>
            <a:srgbClr val="25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Прямоугольник 76"/>
          <p:cNvSpPr/>
          <p:nvPr/>
        </p:nvSpPr>
        <p:spPr>
          <a:xfrm>
            <a:off x="611560" y="104314"/>
            <a:ext cx="6120680" cy="523220"/>
          </a:xfrm>
          <a:prstGeom prst="rect">
            <a:avLst/>
          </a:prstGeom>
        </p:spPr>
        <p:txBody>
          <a:bodyPr wrap="square">
            <a:spAutoFit/>
          </a:bodyPr>
          <a:lstStyle/>
          <a:p>
            <a:r>
              <a:rPr lang="en-US" sz="1400" cap="all" dirty="0" smtClean="0">
                <a:solidFill>
                  <a:srgbClr val="E11E4F"/>
                </a:solidFill>
                <a:latin typeface="EuropeC"/>
                <a:cs typeface="EuropeC"/>
              </a:rPr>
              <a:t>The first professional social tourist B2B network service for all players of the travel market.</a:t>
            </a:r>
            <a:r>
              <a:rPr lang="ru-RU" sz="1400" cap="all" dirty="0" smtClean="0">
                <a:solidFill>
                  <a:srgbClr val="E11E4F"/>
                </a:solidFill>
                <a:latin typeface="EuropeC"/>
                <a:cs typeface="EuropeC"/>
              </a:rPr>
              <a:t> </a:t>
            </a:r>
          </a:p>
        </p:txBody>
      </p:sp>
      <p:grpSp>
        <p:nvGrpSpPr>
          <p:cNvPr id="5" name="Группа 15"/>
          <p:cNvGrpSpPr>
            <a:grpSpLocks noChangeAspect="1"/>
          </p:cNvGrpSpPr>
          <p:nvPr/>
        </p:nvGrpSpPr>
        <p:grpSpPr>
          <a:xfrm>
            <a:off x="2987824" y="3651870"/>
            <a:ext cx="215227" cy="287996"/>
            <a:chOff x="783641" y="2859782"/>
            <a:chExt cx="437861" cy="585906"/>
          </a:xfrm>
        </p:grpSpPr>
        <p:sp>
          <p:nvSpPr>
            <p:cNvPr id="78" name="Freeform 105"/>
            <p:cNvSpPr/>
            <p:nvPr/>
          </p:nvSpPr>
          <p:spPr>
            <a:xfrm flipV="1">
              <a:off x="783641" y="2859782"/>
              <a:ext cx="437861" cy="585906"/>
            </a:xfrm>
            <a:custGeom>
              <a:avLst/>
              <a:gdLst>
                <a:gd name="connsiteX0" fmla="*/ 228449 w 456898"/>
                <a:gd name="connsiteY0" fmla="*/ 611379 h 611379"/>
                <a:gd name="connsiteX1" fmla="*/ 456898 w 456898"/>
                <a:gd name="connsiteY1" fmla="*/ 382930 h 611379"/>
                <a:gd name="connsiteX2" fmla="*/ 317372 w 456898"/>
                <a:gd name="connsiteY2" fmla="*/ 172434 h 611379"/>
                <a:gd name="connsiteX3" fmla="*/ 299993 w 456898"/>
                <a:gd name="connsiteY3" fmla="*/ 168925 h 611379"/>
                <a:gd name="connsiteX4" fmla="*/ 228448 w 456898"/>
                <a:gd name="connsiteY4" fmla="*/ 0 h 611379"/>
                <a:gd name="connsiteX5" fmla="*/ 156903 w 456898"/>
                <a:gd name="connsiteY5" fmla="*/ 168926 h 611379"/>
                <a:gd name="connsiteX6" fmla="*/ 139526 w 456898"/>
                <a:gd name="connsiteY6" fmla="*/ 172434 h 611379"/>
                <a:gd name="connsiteX7" fmla="*/ 0 w 456898"/>
                <a:gd name="connsiteY7" fmla="*/ 382930 h 611379"/>
                <a:gd name="connsiteX8" fmla="*/ 228449 w 456898"/>
                <a:gd name="connsiteY8" fmla="*/ 611379 h 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98" h="611379">
                  <a:moveTo>
                    <a:pt x="228449" y="611379"/>
                  </a:moveTo>
                  <a:cubicBezTo>
                    <a:pt x="354618" y="611379"/>
                    <a:pt x="456898" y="509099"/>
                    <a:pt x="456898" y="382930"/>
                  </a:cubicBezTo>
                  <a:cubicBezTo>
                    <a:pt x="456898" y="288303"/>
                    <a:pt x="399366" y="207114"/>
                    <a:pt x="317372" y="172434"/>
                  </a:cubicBezTo>
                  <a:lnTo>
                    <a:pt x="299993" y="168925"/>
                  </a:lnTo>
                  <a:lnTo>
                    <a:pt x="228448" y="0"/>
                  </a:lnTo>
                  <a:lnTo>
                    <a:pt x="156903" y="168926"/>
                  </a:lnTo>
                  <a:lnTo>
                    <a:pt x="139526" y="172434"/>
                  </a:lnTo>
                  <a:cubicBezTo>
                    <a:pt x="57532" y="207114"/>
                    <a:pt x="0" y="288303"/>
                    <a:pt x="0" y="382930"/>
                  </a:cubicBezTo>
                  <a:cubicBezTo>
                    <a:pt x="0" y="509099"/>
                    <a:pt x="102280" y="611379"/>
                    <a:pt x="228449" y="611379"/>
                  </a:cubicBezTo>
                  <a:close/>
                </a:path>
              </a:pathLst>
            </a:custGeom>
            <a:solidFill>
              <a:srgbClr val="E1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9" name="Овал 78"/>
            <p:cNvSpPr>
              <a:spLocks noChangeAspect="1"/>
            </p:cNvSpPr>
            <p:nvPr/>
          </p:nvSpPr>
          <p:spPr>
            <a:xfrm>
              <a:off x="863769" y="2931790"/>
              <a:ext cx="251847" cy="25199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grpSp>
        <p:nvGrpSpPr>
          <p:cNvPr id="10" name="Группа 79"/>
          <p:cNvGrpSpPr>
            <a:grpSpLocks noChangeAspect="1"/>
          </p:cNvGrpSpPr>
          <p:nvPr/>
        </p:nvGrpSpPr>
        <p:grpSpPr>
          <a:xfrm>
            <a:off x="4427984" y="4198151"/>
            <a:ext cx="215227" cy="287996"/>
            <a:chOff x="783641" y="2859782"/>
            <a:chExt cx="437861" cy="585906"/>
          </a:xfrm>
        </p:grpSpPr>
        <p:sp>
          <p:nvSpPr>
            <p:cNvPr id="82" name="Freeform 105"/>
            <p:cNvSpPr/>
            <p:nvPr/>
          </p:nvSpPr>
          <p:spPr>
            <a:xfrm flipV="1">
              <a:off x="783641" y="2859782"/>
              <a:ext cx="437861" cy="585906"/>
            </a:xfrm>
            <a:custGeom>
              <a:avLst/>
              <a:gdLst>
                <a:gd name="connsiteX0" fmla="*/ 228449 w 456898"/>
                <a:gd name="connsiteY0" fmla="*/ 611379 h 611379"/>
                <a:gd name="connsiteX1" fmla="*/ 456898 w 456898"/>
                <a:gd name="connsiteY1" fmla="*/ 382930 h 611379"/>
                <a:gd name="connsiteX2" fmla="*/ 317372 w 456898"/>
                <a:gd name="connsiteY2" fmla="*/ 172434 h 611379"/>
                <a:gd name="connsiteX3" fmla="*/ 299993 w 456898"/>
                <a:gd name="connsiteY3" fmla="*/ 168925 h 611379"/>
                <a:gd name="connsiteX4" fmla="*/ 228448 w 456898"/>
                <a:gd name="connsiteY4" fmla="*/ 0 h 611379"/>
                <a:gd name="connsiteX5" fmla="*/ 156903 w 456898"/>
                <a:gd name="connsiteY5" fmla="*/ 168926 h 611379"/>
                <a:gd name="connsiteX6" fmla="*/ 139526 w 456898"/>
                <a:gd name="connsiteY6" fmla="*/ 172434 h 611379"/>
                <a:gd name="connsiteX7" fmla="*/ 0 w 456898"/>
                <a:gd name="connsiteY7" fmla="*/ 382930 h 611379"/>
                <a:gd name="connsiteX8" fmla="*/ 228449 w 456898"/>
                <a:gd name="connsiteY8" fmla="*/ 611379 h 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98" h="611379">
                  <a:moveTo>
                    <a:pt x="228449" y="611379"/>
                  </a:moveTo>
                  <a:cubicBezTo>
                    <a:pt x="354618" y="611379"/>
                    <a:pt x="456898" y="509099"/>
                    <a:pt x="456898" y="382930"/>
                  </a:cubicBezTo>
                  <a:cubicBezTo>
                    <a:pt x="456898" y="288303"/>
                    <a:pt x="399366" y="207114"/>
                    <a:pt x="317372" y="172434"/>
                  </a:cubicBezTo>
                  <a:lnTo>
                    <a:pt x="299993" y="168925"/>
                  </a:lnTo>
                  <a:lnTo>
                    <a:pt x="228448" y="0"/>
                  </a:lnTo>
                  <a:lnTo>
                    <a:pt x="156903" y="168926"/>
                  </a:lnTo>
                  <a:lnTo>
                    <a:pt x="139526" y="172434"/>
                  </a:lnTo>
                  <a:cubicBezTo>
                    <a:pt x="57532" y="207114"/>
                    <a:pt x="0" y="288303"/>
                    <a:pt x="0" y="382930"/>
                  </a:cubicBezTo>
                  <a:cubicBezTo>
                    <a:pt x="0" y="509099"/>
                    <a:pt x="102280" y="611379"/>
                    <a:pt x="228449" y="611379"/>
                  </a:cubicBezTo>
                  <a:close/>
                </a:path>
              </a:pathLst>
            </a:custGeom>
            <a:solidFill>
              <a:srgbClr val="E1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3" name="Овал 82"/>
            <p:cNvSpPr>
              <a:spLocks noChangeAspect="1"/>
            </p:cNvSpPr>
            <p:nvPr/>
          </p:nvSpPr>
          <p:spPr>
            <a:xfrm>
              <a:off x="863769" y="2931790"/>
              <a:ext cx="251847" cy="25199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grpSp>
        <p:nvGrpSpPr>
          <p:cNvPr id="11" name="Группа 83"/>
          <p:cNvGrpSpPr>
            <a:grpSpLocks noChangeAspect="1"/>
          </p:cNvGrpSpPr>
          <p:nvPr/>
        </p:nvGrpSpPr>
        <p:grpSpPr>
          <a:xfrm>
            <a:off x="5076056" y="3723878"/>
            <a:ext cx="215227" cy="287996"/>
            <a:chOff x="783641" y="2859782"/>
            <a:chExt cx="437861" cy="585906"/>
          </a:xfrm>
        </p:grpSpPr>
        <p:sp>
          <p:nvSpPr>
            <p:cNvPr id="85" name="Freeform 105"/>
            <p:cNvSpPr/>
            <p:nvPr/>
          </p:nvSpPr>
          <p:spPr>
            <a:xfrm flipV="1">
              <a:off x="783641" y="2859782"/>
              <a:ext cx="437861" cy="585906"/>
            </a:xfrm>
            <a:custGeom>
              <a:avLst/>
              <a:gdLst>
                <a:gd name="connsiteX0" fmla="*/ 228449 w 456898"/>
                <a:gd name="connsiteY0" fmla="*/ 611379 h 611379"/>
                <a:gd name="connsiteX1" fmla="*/ 456898 w 456898"/>
                <a:gd name="connsiteY1" fmla="*/ 382930 h 611379"/>
                <a:gd name="connsiteX2" fmla="*/ 317372 w 456898"/>
                <a:gd name="connsiteY2" fmla="*/ 172434 h 611379"/>
                <a:gd name="connsiteX3" fmla="*/ 299993 w 456898"/>
                <a:gd name="connsiteY3" fmla="*/ 168925 h 611379"/>
                <a:gd name="connsiteX4" fmla="*/ 228448 w 456898"/>
                <a:gd name="connsiteY4" fmla="*/ 0 h 611379"/>
                <a:gd name="connsiteX5" fmla="*/ 156903 w 456898"/>
                <a:gd name="connsiteY5" fmla="*/ 168926 h 611379"/>
                <a:gd name="connsiteX6" fmla="*/ 139526 w 456898"/>
                <a:gd name="connsiteY6" fmla="*/ 172434 h 611379"/>
                <a:gd name="connsiteX7" fmla="*/ 0 w 456898"/>
                <a:gd name="connsiteY7" fmla="*/ 382930 h 611379"/>
                <a:gd name="connsiteX8" fmla="*/ 228449 w 456898"/>
                <a:gd name="connsiteY8" fmla="*/ 611379 h 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98" h="611379">
                  <a:moveTo>
                    <a:pt x="228449" y="611379"/>
                  </a:moveTo>
                  <a:cubicBezTo>
                    <a:pt x="354618" y="611379"/>
                    <a:pt x="456898" y="509099"/>
                    <a:pt x="456898" y="382930"/>
                  </a:cubicBezTo>
                  <a:cubicBezTo>
                    <a:pt x="456898" y="288303"/>
                    <a:pt x="399366" y="207114"/>
                    <a:pt x="317372" y="172434"/>
                  </a:cubicBezTo>
                  <a:lnTo>
                    <a:pt x="299993" y="168925"/>
                  </a:lnTo>
                  <a:lnTo>
                    <a:pt x="228448" y="0"/>
                  </a:lnTo>
                  <a:lnTo>
                    <a:pt x="156903" y="168926"/>
                  </a:lnTo>
                  <a:lnTo>
                    <a:pt x="139526" y="172434"/>
                  </a:lnTo>
                  <a:cubicBezTo>
                    <a:pt x="57532" y="207114"/>
                    <a:pt x="0" y="288303"/>
                    <a:pt x="0" y="382930"/>
                  </a:cubicBezTo>
                  <a:cubicBezTo>
                    <a:pt x="0" y="509099"/>
                    <a:pt x="102280" y="611379"/>
                    <a:pt x="228449" y="611379"/>
                  </a:cubicBezTo>
                  <a:close/>
                </a:path>
              </a:pathLst>
            </a:custGeom>
            <a:solidFill>
              <a:srgbClr val="E1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6" name="Овал 85"/>
            <p:cNvSpPr>
              <a:spLocks noChangeAspect="1"/>
            </p:cNvSpPr>
            <p:nvPr/>
          </p:nvSpPr>
          <p:spPr>
            <a:xfrm>
              <a:off x="863769" y="2931790"/>
              <a:ext cx="251847" cy="25199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grpSp>
        <p:nvGrpSpPr>
          <p:cNvPr id="12" name="Группа 86"/>
          <p:cNvGrpSpPr>
            <a:grpSpLocks noChangeAspect="1"/>
          </p:cNvGrpSpPr>
          <p:nvPr/>
        </p:nvGrpSpPr>
        <p:grpSpPr>
          <a:xfrm>
            <a:off x="5220072" y="4515545"/>
            <a:ext cx="215227" cy="287996"/>
            <a:chOff x="783641" y="2859782"/>
            <a:chExt cx="437861" cy="585906"/>
          </a:xfrm>
        </p:grpSpPr>
        <p:sp>
          <p:nvSpPr>
            <p:cNvPr id="88" name="Freeform 105"/>
            <p:cNvSpPr/>
            <p:nvPr/>
          </p:nvSpPr>
          <p:spPr>
            <a:xfrm flipV="1">
              <a:off x="783641" y="2859782"/>
              <a:ext cx="437861" cy="585906"/>
            </a:xfrm>
            <a:custGeom>
              <a:avLst/>
              <a:gdLst>
                <a:gd name="connsiteX0" fmla="*/ 228449 w 456898"/>
                <a:gd name="connsiteY0" fmla="*/ 611379 h 611379"/>
                <a:gd name="connsiteX1" fmla="*/ 456898 w 456898"/>
                <a:gd name="connsiteY1" fmla="*/ 382930 h 611379"/>
                <a:gd name="connsiteX2" fmla="*/ 317372 w 456898"/>
                <a:gd name="connsiteY2" fmla="*/ 172434 h 611379"/>
                <a:gd name="connsiteX3" fmla="*/ 299993 w 456898"/>
                <a:gd name="connsiteY3" fmla="*/ 168925 h 611379"/>
                <a:gd name="connsiteX4" fmla="*/ 228448 w 456898"/>
                <a:gd name="connsiteY4" fmla="*/ 0 h 611379"/>
                <a:gd name="connsiteX5" fmla="*/ 156903 w 456898"/>
                <a:gd name="connsiteY5" fmla="*/ 168926 h 611379"/>
                <a:gd name="connsiteX6" fmla="*/ 139526 w 456898"/>
                <a:gd name="connsiteY6" fmla="*/ 172434 h 611379"/>
                <a:gd name="connsiteX7" fmla="*/ 0 w 456898"/>
                <a:gd name="connsiteY7" fmla="*/ 382930 h 611379"/>
                <a:gd name="connsiteX8" fmla="*/ 228449 w 456898"/>
                <a:gd name="connsiteY8" fmla="*/ 611379 h 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98" h="611379">
                  <a:moveTo>
                    <a:pt x="228449" y="611379"/>
                  </a:moveTo>
                  <a:cubicBezTo>
                    <a:pt x="354618" y="611379"/>
                    <a:pt x="456898" y="509099"/>
                    <a:pt x="456898" y="382930"/>
                  </a:cubicBezTo>
                  <a:cubicBezTo>
                    <a:pt x="456898" y="288303"/>
                    <a:pt x="399366" y="207114"/>
                    <a:pt x="317372" y="172434"/>
                  </a:cubicBezTo>
                  <a:lnTo>
                    <a:pt x="299993" y="168925"/>
                  </a:lnTo>
                  <a:lnTo>
                    <a:pt x="228448" y="0"/>
                  </a:lnTo>
                  <a:lnTo>
                    <a:pt x="156903" y="168926"/>
                  </a:lnTo>
                  <a:lnTo>
                    <a:pt x="139526" y="172434"/>
                  </a:lnTo>
                  <a:cubicBezTo>
                    <a:pt x="57532" y="207114"/>
                    <a:pt x="0" y="288303"/>
                    <a:pt x="0" y="382930"/>
                  </a:cubicBezTo>
                  <a:cubicBezTo>
                    <a:pt x="0" y="509099"/>
                    <a:pt x="102280" y="611379"/>
                    <a:pt x="228449" y="611379"/>
                  </a:cubicBezTo>
                  <a:close/>
                </a:path>
              </a:pathLst>
            </a:custGeom>
            <a:solidFill>
              <a:srgbClr val="E1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9" name="Овал 88"/>
            <p:cNvSpPr>
              <a:spLocks noChangeAspect="1"/>
            </p:cNvSpPr>
            <p:nvPr/>
          </p:nvSpPr>
          <p:spPr>
            <a:xfrm>
              <a:off x="863769" y="2931790"/>
              <a:ext cx="251847" cy="25199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grpSp>
        <p:nvGrpSpPr>
          <p:cNvPr id="16" name="Группа 9"/>
          <p:cNvGrpSpPr/>
          <p:nvPr/>
        </p:nvGrpSpPr>
        <p:grpSpPr>
          <a:xfrm>
            <a:off x="1187624" y="4047513"/>
            <a:ext cx="601447" cy="611889"/>
            <a:chOff x="1187624" y="4047513"/>
            <a:chExt cx="601447" cy="611889"/>
          </a:xfrm>
        </p:grpSpPr>
        <p:pic>
          <p:nvPicPr>
            <p:cNvPr id="8" name="Изображение 7" desc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4047513"/>
              <a:ext cx="360000" cy="360000"/>
            </a:xfrm>
            <a:prstGeom prst="rect">
              <a:avLst/>
            </a:prstGeom>
            <a:effectLst>
              <a:outerShdw blurRad="50800" dist="38100" dir="5400000" algn="t" rotWithShape="0">
                <a:prstClr val="black">
                  <a:alpha val="40000"/>
                </a:prstClr>
              </a:outerShdw>
            </a:effectLst>
          </p:spPr>
        </p:pic>
        <p:sp>
          <p:nvSpPr>
            <p:cNvPr id="9" name="TextBox 8"/>
            <p:cNvSpPr txBox="1"/>
            <p:nvPr/>
          </p:nvSpPr>
          <p:spPr>
            <a:xfrm>
              <a:off x="1187624" y="4443958"/>
              <a:ext cx="601447" cy="215444"/>
            </a:xfrm>
            <a:prstGeom prst="rect">
              <a:avLst/>
            </a:prstGeom>
            <a:noFill/>
          </p:spPr>
          <p:txBody>
            <a:bodyPr wrap="none" rtlCol="0">
              <a:spAutoFit/>
            </a:bodyPr>
            <a:lstStyle/>
            <a:p>
              <a:r>
                <a:rPr lang="en-US" sz="800" b="1" dirty="0" smtClean="0">
                  <a:solidFill>
                    <a:schemeClr val="accent5"/>
                  </a:solidFill>
                  <a:latin typeface="EuropeC"/>
                  <a:cs typeface="EuropeC"/>
                </a:rPr>
                <a:t>HOTELS</a:t>
              </a:r>
              <a:endParaRPr lang="ru-RU" sz="800" b="1" dirty="0">
                <a:solidFill>
                  <a:schemeClr val="accent5"/>
                </a:solidFill>
                <a:latin typeface="EuropeC"/>
                <a:cs typeface="EuropeC"/>
              </a:endParaRPr>
            </a:p>
          </p:txBody>
        </p:sp>
      </p:grpSp>
      <p:grpSp>
        <p:nvGrpSpPr>
          <p:cNvPr id="17" name="Группа 10"/>
          <p:cNvGrpSpPr/>
          <p:nvPr/>
        </p:nvGrpSpPr>
        <p:grpSpPr>
          <a:xfrm>
            <a:off x="1089280" y="2859782"/>
            <a:ext cx="982961" cy="575484"/>
            <a:chOff x="1089280" y="2859782"/>
            <a:chExt cx="982961" cy="575484"/>
          </a:xfrm>
        </p:grpSpPr>
        <p:pic>
          <p:nvPicPr>
            <p:cNvPr id="7" name="Изображение 6" descr="1.png"/>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1691680" y="2859782"/>
              <a:ext cx="360000" cy="360000"/>
            </a:xfrm>
            <a:prstGeom prst="rect">
              <a:avLst/>
            </a:prstGeom>
            <a:effectLst>
              <a:outerShdw blurRad="50800" dist="38100" dir="5400000" algn="t" rotWithShape="0">
                <a:prstClr val="black">
                  <a:alpha val="40000"/>
                </a:prstClr>
              </a:outerShdw>
            </a:effectLst>
          </p:spPr>
        </p:pic>
        <p:sp>
          <p:nvSpPr>
            <p:cNvPr id="36" name="TextBox 35"/>
            <p:cNvSpPr txBox="1"/>
            <p:nvPr/>
          </p:nvSpPr>
          <p:spPr>
            <a:xfrm>
              <a:off x="1089280" y="3219822"/>
              <a:ext cx="982961" cy="215444"/>
            </a:xfrm>
            <a:prstGeom prst="rect">
              <a:avLst/>
            </a:prstGeom>
            <a:noFill/>
          </p:spPr>
          <p:txBody>
            <a:bodyPr wrap="none" rtlCol="0">
              <a:spAutoFit/>
            </a:bodyPr>
            <a:lstStyle/>
            <a:p>
              <a:pPr algn="r"/>
              <a:r>
                <a:rPr lang="en-US" sz="800" b="1" dirty="0" smtClean="0">
                  <a:solidFill>
                    <a:schemeClr val="accent5"/>
                  </a:solidFill>
                  <a:latin typeface="EuropeC"/>
                  <a:cs typeface="EuropeC"/>
                </a:rPr>
                <a:t>AIRCOMPANIES</a:t>
              </a:r>
              <a:endParaRPr lang="ru-RU" sz="800" b="1" dirty="0">
                <a:solidFill>
                  <a:schemeClr val="accent5"/>
                </a:solidFill>
                <a:latin typeface="EuropeC"/>
                <a:cs typeface="EuropeC"/>
              </a:endParaRPr>
            </a:p>
          </p:txBody>
        </p:sp>
      </p:grpSp>
      <p:grpSp>
        <p:nvGrpSpPr>
          <p:cNvPr id="18" name="Группа 17"/>
          <p:cNvGrpSpPr/>
          <p:nvPr/>
        </p:nvGrpSpPr>
        <p:grpSpPr>
          <a:xfrm>
            <a:off x="1785918" y="1785932"/>
            <a:ext cx="1224136" cy="575444"/>
            <a:chOff x="1763688" y="1779702"/>
            <a:chExt cx="1224136" cy="575444"/>
          </a:xfrm>
        </p:grpSpPr>
        <p:pic>
          <p:nvPicPr>
            <p:cNvPr id="6" name="Изображение 5" descr="1.png"/>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2692824" y="1779702"/>
              <a:ext cx="295000" cy="360000"/>
            </a:xfrm>
            <a:prstGeom prst="rect">
              <a:avLst/>
            </a:prstGeom>
            <a:effectLst>
              <a:outerShdw blurRad="50800" dist="38100" dir="5400000" algn="t" rotWithShape="0">
                <a:prstClr val="black">
                  <a:alpha val="40000"/>
                </a:prstClr>
              </a:outerShdw>
            </a:effectLst>
          </p:spPr>
        </p:pic>
        <p:sp>
          <p:nvSpPr>
            <p:cNvPr id="37" name="TextBox 36"/>
            <p:cNvSpPr txBox="1"/>
            <p:nvPr/>
          </p:nvSpPr>
          <p:spPr>
            <a:xfrm>
              <a:off x="1763688" y="2139702"/>
              <a:ext cx="1130438" cy="215444"/>
            </a:xfrm>
            <a:prstGeom prst="rect">
              <a:avLst/>
            </a:prstGeom>
            <a:noFill/>
          </p:spPr>
          <p:txBody>
            <a:bodyPr wrap="none" rtlCol="0">
              <a:spAutoFit/>
            </a:bodyPr>
            <a:lstStyle/>
            <a:p>
              <a:r>
                <a:rPr lang="en-US" sz="800" b="1" dirty="0" smtClean="0">
                  <a:solidFill>
                    <a:schemeClr val="accent5"/>
                  </a:solidFill>
                  <a:latin typeface="EuropeC"/>
                  <a:cs typeface="EuropeC"/>
                </a:rPr>
                <a:t>TOURISM BOARDS</a:t>
              </a:r>
              <a:endParaRPr lang="ru-RU" sz="800" b="1" dirty="0">
                <a:solidFill>
                  <a:schemeClr val="accent5"/>
                </a:solidFill>
                <a:latin typeface="EuropeC"/>
                <a:cs typeface="EuropeC"/>
              </a:endParaRPr>
            </a:p>
          </p:txBody>
        </p:sp>
      </p:grpSp>
      <p:grpSp>
        <p:nvGrpSpPr>
          <p:cNvPr id="25" name="Группа 24"/>
          <p:cNvGrpSpPr/>
          <p:nvPr/>
        </p:nvGrpSpPr>
        <p:grpSpPr>
          <a:xfrm>
            <a:off x="6156176" y="1779702"/>
            <a:ext cx="1152880" cy="575444"/>
            <a:chOff x="6156176" y="1779702"/>
            <a:chExt cx="1152880" cy="575444"/>
          </a:xfrm>
        </p:grpSpPr>
        <p:pic>
          <p:nvPicPr>
            <p:cNvPr id="4" name="Изображение 3" descr="1.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28184" y="1779702"/>
              <a:ext cx="392977" cy="360000"/>
            </a:xfrm>
            <a:prstGeom prst="rect">
              <a:avLst/>
            </a:prstGeom>
            <a:effectLst>
              <a:outerShdw blurRad="50800" dist="38100" dir="5400000" algn="t" rotWithShape="0">
                <a:prstClr val="black">
                  <a:alpha val="40000"/>
                </a:prstClr>
              </a:outerShdw>
            </a:effectLst>
          </p:spPr>
        </p:pic>
        <p:sp>
          <p:nvSpPr>
            <p:cNvPr id="39" name="TextBox 38"/>
            <p:cNvSpPr txBox="1"/>
            <p:nvPr/>
          </p:nvSpPr>
          <p:spPr>
            <a:xfrm>
              <a:off x="6156176" y="2139702"/>
              <a:ext cx="1152880" cy="215444"/>
            </a:xfrm>
            <a:prstGeom prst="rect">
              <a:avLst/>
            </a:prstGeom>
            <a:noFill/>
          </p:spPr>
          <p:txBody>
            <a:bodyPr wrap="none" rtlCol="0">
              <a:spAutoFit/>
            </a:bodyPr>
            <a:lstStyle/>
            <a:p>
              <a:r>
                <a:rPr lang="en-US" sz="800" b="1" dirty="0" smtClean="0">
                  <a:solidFill>
                    <a:schemeClr val="accent5"/>
                  </a:solidFill>
                  <a:latin typeface="EuropeC"/>
                  <a:cs typeface="EuropeC"/>
                </a:rPr>
                <a:t>MEDICAL TOURISM</a:t>
              </a:r>
              <a:endParaRPr lang="ru-RU" sz="800" b="1" dirty="0">
                <a:solidFill>
                  <a:schemeClr val="accent5"/>
                </a:solidFill>
                <a:latin typeface="EuropeC"/>
                <a:cs typeface="EuropeC"/>
              </a:endParaRPr>
            </a:p>
          </p:txBody>
        </p:sp>
      </p:grpSp>
      <p:grpSp>
        <p:nvGrpSpPr>
          <p:cNvPr id="26" name="Группа 11"/>
          <p:cNvGrpSpPr/>
          <p:nvPr/>
        </p:nvGrpSpPr>
        <p:grpSpPr>
          <a:xfrm>
            <a:off x="6948264" y="2859782"/>
            <a:ext cx="1329210" cy="720080"/>
            <a:chOff x="6948264" y="2859782"/>
            <a:chExt cx="1329210" cy="720080"/>
          </a:xfrm>
        </p:grpSpPr>
        <p:pic>
          <p:nvPicPr>
            <p:cNvPr id="3" name="Изображение 2" descr="1.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20272" y="2859782"/>
              <a:ext cx="480224" cy="360000"/>
            </a:xfrm>
            <a:prstGeom prst="rect">
              <a:avLst/>
            </a:prstGeom>
            <a:effectLst>
              <a:outerShdw blurRad="50800" dist="38100" dir="5400000" algn="t" rotWithShape="0">
                <a:prstClr val="black">
                  <a:alpha val="40000"/>
                </a:prstClr>
              </a:outerShdw>
            </a:effectLst>
          </p:spPr>
        </p:pic>
        <p:sp>
          <p:nvSpPr>
            <p:cNvPr id="40" name="TextBox 39"/>
            <p:cNvSpPr txBox="1"/>
            <p:nvPr/>
          </p:nvSpPr>
          <p:spPr>
            <a:xfrm>
              <a:off x="6948264" y="3241308"/>
              <a:ext cx="1329210" cy="338554"/>
            </a:xfrm>
            <a:prstGeom prst="rect">
              <a:avLst/>
            </a:prstGeom>
            <a:noFill/>
          </p:spPr>
          <p:txBody>
            <a:bodyPr wrap="none" rtlCol="0">
              <a:spAutoFit/>
            </a:bodyPr>
            <a:lstStyle/>
            <a:p>
              <a:r>
                <a:rPr lang="en-US" sz="800" b="1" dirty="0" smtClean="0">
                  <a:solidFill>
                    <a:schemeClr val="accent5"/>
                  </a:solidFill>
                  <a:latin typeface="EuropeC"/>
                  <a:cs typeface="EuropeC"/>
                </a:rPr>
                <a:t>CULTURAL FACILITIES</a:t>
              </a:r>
            </a:p>
            <a:p>
              <a:endParaRPr lang="ru-RU" sz="800" b="1" dirty="0">
                <a:solidFill>
                  <a:schemeClr val="accent5"/>
                </a:solidFill>
                <a:latin typeface="EuropeC"/>
                <a:cs typeface="EuropeC"/>
              </a:endParaRPr>
            </a:p>
          </p:txBody>
        </p:sp>
      </p:grpSp>
      <p:pic>
        <p:nvPicPr>
          <p:cNvPr id="49" name="Изображение 48" descr="ut_logo_hor.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68343" y="123478"/>
            <a:ext cx="1334468" cy="396000"/>
          </a:xfrm>
          <a:prstGeom prst="rect">
            <a:avLst/>
          </a:prstGeom>
        </p:spPr>
      </p:pic>
      <p:grpSp>
        <p:nvGrpSpPr>
          <p:cNvPr id="27" name="Группа 28"/>
          <p:cNvGrpSpPr/>
          <p:nvPr/>
        </p:nvGrpSpPr>
        <p:grpSpPr>
          <a:xfrm>
            <a:off x="7128378" y="3951940"/>
            <a:ext cx="827998" cy="707462"/>
            <a:chOff x="7128378" y="3951940"/>
            <a:chExt cx="827998" cy="707462"/>
          </a:xfrm>
        </p:grpSpPr>
        <p:sp>
          <p:nvSpPr>
            <p:cNvPr id="41" name="TextBox 40"/>
            <p:cNvSpPr txBox="1"/>
            <p:nvPr/>
          </p:nvSpPr>
          <p:spPr>
            <a:xfrm>
              <a:off x="7158022" y="4443958"/>
              <a:ext cx="705642" cy="215444"/>
            </a:xfrm>
            <a:prstGeom prst="rect">
              <a:avLst/>
            </a:prstGeom>
            <a:noFill/>
          </p:spPr>
          <p:txBody>
            <a:bodyPr wrap="none" rtlCol="0">
              <a:spAutoFit/>
            </a:bodyPr>
            <a:lstStyle/>
            <a:p>
              <a:r>
                <a:rPr lang="en-US" sz="800" b="1" dirty="0" smtClean="0">
                  <a:solidFill>
                    <a:schemeClr val="accent5"/>
                  </a:solidFill>
                  <a:latin typeface="EuropeC"/>
                  <a:cs typeface="EuropeC"/>
                </a:rPr>
                <a:t>SERVICES</a:t>
              </a:r>
              <a:endParaRPr lang="ru-RU" sz="800" b="1" dirty="0">
                <a:solidFill>
                  <a:schemeClr val="accent5"/>
                </a:solidFill>
                <a:latin typeface="EuropeC"/>
                <a:cs typeface="EuropeC"/>
              </a:endParaRPr>
            </a:p>
          </p:txBody>
        </p:sp>
        <p:pic>
          <p:nvPicPr>
            <p:cNvPr id="28" name="Изображение 27" descr="Vector-Smart-Object.png"/>
            <p:cNvPicPr>
              <a:picLocks noChangeAspect="1"/>
            </p:cNvPicPr>
            <p:nvPr/>
          </p:nvPicPr>
          <p:blipFill rotWithShape="1">
            <a:blip r:embed="rId9">
              <a:extLst>
                <a:ext uri="{28A0092B-C50C-407E-A947-70E740481C1C}">
                  <a14:useLocalDpi xmlns:a14="http://schemas.microsoft.com/office/drawing/2010/main" xmlns="" val="0"/>
                </a:ext>
              </a:extLst>
            </a:blip>
            <a:srcRect t="18847" b="20702"/>
            <a:stretch/>
          </p:blipFill>
          <p:spPr>
            <a:xfrm>
              <a:off x="7128378" y="3951940"/>
              <a:ext cx="827998" cy="500531"/>
            </a:xfrm>
            <a:prstGeom prst="rect">
              <a:avLst/>
            </a:prstGeom>
            <a:effectLst>
              <a:outerShdw blurRad="50800" dist="38100" dir="5400000" algn="t" rotWithShape="0">
                <a:prstClr val="black">
                  <a:alpha val="40000"/>
                </a:prstClr>
              </a:outerShdw>
            </a:effectLst>
          </p:spPr>
        </p:pic>
      </p:grpSp>
      <p:grpSp>
        <p:nvGrpSpPr>
          <p:cNvPr id="29" name="Группа 30"/>
          <p:cNvGrpSpPr/>
          <p:nvPr/>
        </p:nvGrpSpPr>
        <p:grpSpPr>
          <a:xfrm>
            <a:off x="3500430" y="1311656"/>
            <a:ext cx="2159566" cy="618282"/>
            <a:chOff x="3500430" y="1311656"/>
            <a:chExt cx="2159566" cy="618282"/>
          </a:xfrm>
        </p:grpSpPr>
        <p:sp>
          <p:nvSpPr>
            <p:cNvPr id="38" name="TextBox 37"/>
            <p:cNvSpPr txBox="1"/>
            <p:nvPr/>
          </p:nvSpPr>
          <p:spPr>
            <a:xfrm>
              <a:off x="3500430" y="1714494"/>
              <a:ext cx="2159566" cy="215444"/>
            </a:xfrm>
            <a:prstGeom prst="rect">
              <a:avLst/>
            </a:prstGeom>
            <a:noFill/>
          </p:spPr>
          <p:txBody>
            <a:bodyPr wrap="none" rtlCol="0">
              <a:spAutoFit/>
            </a:bodyPr>
            <a:lstStyle/>
            <a:p>
              <a:r>
                <a:rPr lang="en-US" sz="800" b="1" dirty="0" smtClean="0">
                  <a:solidFill>
                    <a:schemeClr val="accent5"/>
                  </a:solidFill>
                  <a:latin typeface="EuropeC"/>
                  <a:cs typeface="EuropeC"/>
                </a:rPr>
                <a:t>TOURIST AGENCIES AND OPERATORS </a:t>
              </a:r>
              <a:endParaRPr lang="ru-RU" sz="800" b="1" dirty="0">
                <a:solidFill>
                  <a:schemeClr val="accent5"/>
                </a:solidFill>
                <a:latin typeface="EuropeC"/>
                <a:cs typeface="EuropeC"/>
              </a:endParaRPr>
            </a:p>
          </p:txBody>
        </p:sp>
        <p:pic>
          <p:nvPicPr>
            <p:cNvPr id="30" name="Изображение 29" descr="Vector-Smart-Object.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320018" y="1311656"/>
              <a:ext cx="395998" cy="39599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xmlns="" val="1103605665"/>
      </p:ext>
    </p:extLst>
  </p:cSld>
  <p:clrMapOvr>
    <a:masterClrMapping/>
  </p:clrMapOvr>
  <mc:AlternateContent xmlns:mc="http://schemas.openxmlformats.org/markup-compatibility/2006">
    <mc:Choice xmlns:p14="http://schemas.microsoft.com/office/powerpoint/2010/main" xmlns=""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2000"/>
                                        <p:tgtEl>
                                          <p:spTgt spid="77"/>
                                        </p:tgtEl>
                                      </p:cBhvr>
                                    </p:animEffect>
                                  </p:childTnLst>
                                </p:cTn>
                              </p:par>
                            </p:childTnLst>
                          </p:cTn>
                        </p:par>
                        <p:par>
                          <p:cTn id="12" fill="hold">
                            <p:stCondLst>
                              <p:cond delay="25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13100"/>
                            </p:stCondLst>
                            <p:childTnLst>
                              <p:par>
                                <p:cTn id="17" presetID="21"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151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56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61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166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7100"/>
                            </p:stCondLst>
                            <p:childTnLst>
                              <p:par>
                                <p:cTn id="45" presetID="53" presetClass="entr" presetSubtype="16"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17600"/>
                            </p:stCondLst>
                            <p:childTnLst>
                              <p:par>
                                <p:cTn id="51" presetID="22" presetClass="entr" presetSubtype="4"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par>
                          <p:cTn id="54" fill="hold">
                            <p:stCondLst>
                              <p:cond delay="181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186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1910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1960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par>
                          <p:cTn id="74" fill="hold">
                            <p:stCondLst>
                              <p:cond delay="20100"/>
                            </p:stCondLst>
                            <p:childTnLst>
                              <p:par>
                                <p:cTn id="75" presetID="53" presetClass="entr" presetSubtype="16"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childTnLst>
                          </p:cTn>
                        </p:par>
                        <p:par>
                          <p:cTn id="80" fill="hold">
                            <p:stCondLst>
                              <p:cond delay="20600"/>
                            </p:stCondLst>
                            <p:childTnLst>
                              <p:par>
                                <p:cTn id="81" presetID="22" presetClass="entr" presetSubtype="8"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211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par>
                          <p:cTn id="90" fill="hold">
                            <p:stCondLst>
                              <p:cond delay="216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2100"/>
                            </p:stCondLst>
                            <p:childTnLst>
                              <p:par>
                                <p:cTn id="95" presetID="53" presetClass="entr" presetSubtype="16" fill="hold"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childTnLst>
                          </p:cTn>
                        </p:par>
                        <p:par>
                          <p:cTn id="100" fill="hold">
                            <p:stCondLst>
                              <p:cond delay="22600"/>
                            </p:stCondLst>
                            <p:childTnLst>
                              <p:par>
                                <p:cTn id="101" presetID="22" presetClass="entr" presetSubtype="1"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up)">
                                      <p:cBhvr>
                                        <p:cTn id="103" dur="500"/>
                                        <p:tgtEl>
                                          <p:spTgt spid="19"/>
                                        </p:tgtEl>
                                      </p:cBhvr>
                                    </p:animEffect>
                                  </p:childTnLst>
                                </p:cTn>
                              </p:par>
                            </p:childTnLst>
                          </p:cTn>
                        </p:par>
                        <p:par>
                          <p:cTn id="104" fill="hold">
                            <p:stCondLst>
                              <p:cond delay="23100"/>
                            </p:stCondLst>
                            <p:childTnLst>
                              <p:par>
                                <p:cTn id="105" presetID="53" presetClass="entr" presetSubtype="16"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childTnLst>
                          </p:cTn>
                        </p:par>
                        <p:par>
                          <p:cTn id="110" fill="hold">
                            <p:stCondLst>
                              <p:cond delay="23600"/>
                            </p:stCondLst>
                            <p:childTnLst>
                              <p:par>
                                <p:cTn id="111" presetID="22" presetClass="entr" presetSubtype="1"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up)">
                                      <p:cBhvr>
                                        <p:cTn id="113" dur="3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14" grpId="0"/>
      <p:bldP spid="75" grpId="0"/>
      <p:bldP spid="76" grpId="0" animBg="1"/>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descr="Kremerata Baltica with Martha Argerich &amp; Kermer 02.jpg"/>
          <p:cNvPicPr>
            <a:picLocks noGrp="1" noChangeAspect="1"/>
          </p:cNvPicPr>
          <p:nvPr>
            <p:ph type="pic" sz="quarter" idx="4294967295"/>
          </p:nvPr>
        </p:nvPicPr>
        <p:blipFill rotWithShape="1">
          <a:blip r:embed="rId3" cstate="print">
            <a:extLst>
              <a:ext uri="{28A0092B-C50C-407E-A947-70E740481C1C}">
                <a14:useLocalDpi xmlns="" xmlns:a14="http://schemas.microsoft.com/office/drawing/2010/main" val="0"/>
              </a:ext>
            </a:extLst>
          </a:blip>
          <a:srcRect l="28413" r="31917"/>
          <a:stretch/>
        </p:blipFill>
        <p:spPr>
          <a:xfrm>
            <a:off x="-71438" y="0"/>
            <a:ext cx="3059113" cy="5143500"/>
          </a:xfrm>
          <a:prstGeom prst="rect">
            <a:avLst/>
          </a:prstGeom>
        </p:spPr>
      </p:pic>
      <p:pic>
        <p:nvPicPr>
          <p:cNvPr id="34" name="Рисунок 33" descr="israel-express-medical-12.jpg"/>
          <p:cNvPicPr>
            <a:picLocks noGrp="1"/>
          </p:cNvPicPr>
          <p:nvPr>
            <p:ph type="pic" sz="quarter" idx="4294967295"/>
          </p:nvPr>
        </p:nvPicPr>
        <p:blipFill rotWithShape="1">
          <a:blip r:embed="rId4">
            <a:extLst>
              <a:ext uri="{28A0092B-C50C-407E-A947-70E740481C1C}">
                <a14:useLocalDpi xmlns="" xmlns:a14="http://schemas.microsoft.com/office/drawing/2010/main" val="0"/>
              </a:ext>
            </a:extLst>
          </a:blip>
          <a:srcRect l="18312" r="42088"/>
          <a:stretch/>
        </p:blipFill>
        <p:spPr>
          <a:xfrm>
            <a:off x="2987824" y="0"/>
            <a:ext cx="3168352" cy="5143500"/>
          </a:xfrm>
          <a:prstGeom prst="rect">
            <a:avLst/>
          </a:prstGeom>
        </p:spPr>
      </p:pic>
      <p:pic>
        <p:nvPicPr>
          <p:cNvPr id="35" name="Рисунок 34" descr="Cruises.jpg"/>
          <p:cNvPicPr>
            <a:picLocks noGrp="1" noChangeAspect="1"/>
          </p:cNvPicPr>
          <p:nvPr>
            <p:ph type="pic" sz="quarter" idx="4294967295"/>
          </p:nvPr>
        </p:nvPicPr>
        <p:blipFill rotWithShape="1">
          <a:blip r:embed="rId5">
            <a:extLst>
              <a:ext uri="{28A0092B-C50C-407E-A947-70E740481C1C}">
                <a14:useLocalDpi xmlns="" xmlns:a14="http://schemas.microsoft.com/office/drawing/2010/main" val="0"/>
              </a:ext>
            </a:extLst>
          </a:blip>
          <a:srcRect l="48075" r="13033"/>
          <a:stretch/>
        </p:blipFill>
        <p:spPr>
          <a:xfrm>
            <a:off x="6121400" y="0"/>
            <a:ext cx="3059113" cy="5143500"/>
          </a:xfrm>
          <a:prstGeom prst="rect">
            <a:avLst/>
          </a:prstGeom>
        </p:spPr>
      </p:pic>
      <p:sp>
        <p:nvSpPr>
          <p:cNvPr id="4" name="Прямоугольник 3"/>
          <p:cNvSpPr/>
          <p:nvPr/>
        </p:nvSpPr>
        <p:spPr>
          <a:xfrm>
            <a:off x="-142908" y="0"/>
            <a:ext cx="9429816" cy="1923678"/>
          </a:xfrm>
          <a:prstGeom prst="rect">
            <a:avLst/>
          </a:prstGeom>
          <a:solidFill>
            <a:schemeClr val="accent5">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3" name="Rectangle 2"/>
          <p:cNvSpPr/>
          <p:nvPr/>
        </p:nvSpPr>
        <p:spPr>
          <a:xfrm>
            <a:off x="323528" y="123478"/>
            <a:ext cx="2160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Прямоугольник 23"/>
          <p:cNvSpPr/>
          <p:nvPr/>
        </p:nvSpPr>
        <p:spPr>
          <a:xfrm>
            <a:off x="683568" y="186194"/>
            <a:ext cx="4572000" cy="646331"/>
          </a:xfrm>
          <a:prstGeom prst="rect">
            <a:avLst/>
          </a:prstGeom>
        </p:spPr>
        <p:txBody>
          <a:bodyPr>
            <a:spAutoFit/>
          </a:bodyPr>
          <a:lstStyle/>
          <a:p>
            <a:r>
              <a:rPr lang="en-US" dirty="0" smtClean="0">
                <a:solidFill>
                  <a:schemeClr val="bg1"/>
                </a:solidFill>
                <a:latin typeface="EuropeC"/>
                <a:cs typeface="EuropeC"/>
              </a:rPr>
              <a:t>If you are: </a:t>
            </a:r>
            <a:endParaRPr lang="ru-RU" dirty="0" smtClean="0">
              <a:solidFill>
                <a:schemeClr val="bg1"/>
              </a:solidFill>
              <a:latin typeface="EuropeC"/>
              <a:cs typeface="EuropeC"/>
            </a:endParaRPr>
          </a:p>
          <a:p>
            <a:endParaRPr lang="ru-RU" dirty="0">
              <a:solidFill>
                <a:schemeClr val="bg1"/>
              </a:solidFill>
              <a:latin typeface="EuropeC"/>
              <a:cs typeface="EuropeC"/>
            </a:endParaRPr>
          </a:p>
        </p:txBody>
      </p:sp>
      <p:sp>
        <p:nvSpPr>
          <p:cNvPr id="13" name="Прямоугольник 12"/>
          <p:cNvSpPr/>
          <p:nvPr/>
        </p:nvSpPr>
        <p:spPr>
          <a:xfrm>
            <a:off x="-180528" y="4181661"/>
            <a:ext cx="9433047" cy="961839"/>
          </a:xfrm>
          <a:prstGeom prst="rect">
            <a:avLst/>
          </a:prstGeom>
          <a:solidFill>
            <a:schemeClr val="accent5">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3" name="Прямоугольник 32"/>
          <p:cNvSpPr/>
          <p:nvPr/>
        </p:nvSpPr>
        <p:spPr>
          <a:xfrm>
            <a:off x="5609" y="4371950"/>
            <a:ext cx="9180512" cy="738664"/>
          </a:xfrm>
          <a:prstGeom prst="rect">
            <a:avLst/>
          </a:prstGeom>
        </p:spPr>
        <p:txBody>
          <a:bodyPr wrap="square">
            <a:spAutoFit/>
          </a:bodyPr>
          <a:lstStyle/>
          <a:p>
            <a:pPr algn="ctr"/>
            <a:r>
              <a:rPr lang="ru-RU" sz="1400" b="1" dirty="0" smtClean="0">
                <a:solidFill>
                  <a:srgbClr val="FFFFFF"/>
                </a:solidFill>
                <a:latin typeface="EuropeC"/>
                <a:cs typeface="EuropeC"/>
              </a:rPr>
              <a:t>Т</a:t>
            </a:r>
            <a:r>
              <a:rPr lang="en-US" sz="1400" b="1" dirty="0" smtClean="0">
                <a:solidFill>
                  <a:srgbClr val="FFFFFF"/>
                </a:solidFill>
                <a:latin typeface="EuropeC"/>
                <a:cs typeface="EuropeC"/>
              </a:rPr>
              <a:t>hen you know that your clients are not only independent travelers, but also travel agencies all around the world, which send you their clients from different corners of the globe.</a:t>
            </a:r>
            <a:endParaRPr lang="ru-RU" sz="1400" b="1" dirty="0" smtClean="0">
              <a:solidFill>
                <a:srgbClr val="FFFFFF"/>
              </a:solidFill>
              <a:latin typeface="EuropeC"/>
              <a:cs typeface="EuropeC"/>
            </a:endParaRPr>
          </a:p>
          <a:p>
            <a:pPr algn="ctr"/>
            <a:r>
              <a:rPr lang="en-US" sz="1400" b="1" dirty="0" smtClean="0">
                <a:solidFill>
                  <a:srgbClr val="FFFFFF"/>
                </a:solidFill>
                <a:latin typeface="EuropeC"/>
                <a:cs typeface="EuropeC"/>
              </a:rPr>
              <a:t>Are they aware of your existence?</a:t>
            </a:r>
            <a:endParaRPr lang="ru-RU" sz="1400" b="1" dirty="0">
              <a:solidFill>
                <a:srgbClr val="FFFFFF"/>
              </a:solidFill>
              <a:latin typeface="EuropeC"/>
              <a:cs typeface="EuropeC"/>
            </a:endParaRPr>
          </a:p>
        </p:txBody>
      </p:sp>
      <p:sp>
        <p:nvSpPr>
          <p:cNvPr id="6" name="Прямоугольник 5"/>
          <p:cNvSpPr/>
          <p:nvPr/>
        </p:nvSpPr>
        <p:spPr>
          <a:xfrm>
            <a:off x="142844" y="843558"/>
            <a:ext cx="2714644" cy="892552"/>
          </a:xfrm>
          <a:prstGeom prst="rect">
            <a:avLst/>
          </a:prstGeom>
        </p:spPr>
        <p:txBody>
          <a:bodyPr wrap="square">
            <a:spAutoFit/>
          </a:bodyPr>
          <a:lstStyle/>
          <a:p>
            <a:pPr algn="ctr"/>
            <a:r>
              <a:rPr lang="en-US" sz="1400" b="1" dirty="0" smtClean="0">
                <a:solidFill>
                  <a:schemeClr val="bg1"/>
                </a:solidFill>
                <a:latin typeface="EuropeC"/>
                <a:cs typeface="EuropeC"/>
              </a:rPr>
              <a:t>Cultural Facility</a:t>
            </a:r>
          </a:p>
          <a:p>
            <a:pPr algn="ctr"/>
            <a:r>
              <a:rPr lang="en-US" sz="1400" dirty="0" smtClean="0"/>
              <a:t> </a:t>
            </a:r>
            <a:r>
              <a:rPr lang="en-US" sz="1200" dirty="0" smtClean="0">
                <a:solidFill>
                  <a:schemeClr val="bg1"/>
                </a:solidFill>
                <a:latin typeface="EuropeC"/>
                <a:cs typeface="EuropeC"/>
              </a:rPr>
              <a:t>theatre, exhibition, museum, circus, musical, any other site with cultural orientation</a:t>
            </a:r>
            <a:endParaRPr lang="ru-RU" sz="1200" dirty="0" smtClean="0">
              <a:solidFill>
                <a:schemeClr val="bg1"/>
              </a:solidFill>
              <a:latin typeface="EuropeC"/>
              <a:cs typeface="EuropeC"/>
            </a:endParaRPr>
          </a:p>
        </p:txBody>
      </p:sp>
      <p:sp>
        <p:nvSpPr>
          <p:cNvPr id="31" name="Прямоугольник 30"/>
          <p:cNvSpPr/>
          <p:nvPr/>
        </p:nvSpPr>
        <p:spPr>
          <a:xfrm>
            <a:off x="3059832" y="843558"/>
            <a:ext cx="3024336" cy="1046440"/>
          </a:xfrm>
          <a:prstGeom prst="rect">
            <a:avLst/>
          </a:prstGeom>
        </p:spPr>
        <p:txBody>
          <a:bodyPr wrap="square">
            <a:spAutoFit/>
          </a:bodyPr>
          <a:lstStyle/>
          <a:p>
            <a:pPr algn="ctr"/>
            <a:r>
              <a:rPr lang="en-US" sz="2400" b="1" dirty="0" smtClean="0">
                <a:solidFill>
                  <a:schemeClr val="bg1"/>
                </a:solidFill>
                <a:latin typeface="EuropeC"/>
                <a:cs typeface="EuropeC"/>
              </a:rPr>
              <a:t>Medical Tourism</a:t>
            </a:r>
          </a:p>
          <a:p>
            <a:pPr algn="ctr"/>
            <a:r>
              <a:rPr lang="en-US" sz="2000" dirty="0" smtClean="0"/>
              <a:t> </a:t>
            </a:r>
            <a:r>
              <a:rPr lang="en-US" dirty="0" smtClean="0">
                <a:solidFill>
                  <a:schemeClr val="bg1"/>
                </a:solidFill>
                <a:latin typeface="EuropeC"/>
                <a:cs typeface="EuropeC"/>
              </a:rPr>
              <a:t>clinic, resort, holiday center, SPA</a:t>
            </a:r>
            <a:endParaRPr lang="ru-RU" sz="1200" dirty="0" smtClean="0">
              <a:solidFill>
                <a:schemeClr val="bg1"/>
              </a:solidFill>
              <a:latin typeface="EuropeC"/>
              <a:cs typeface="EuropeC"/>
            </a:endParaRPr>
          </a:p>
        </p:txBody>
      </p:sp>
      <p:sp>
        <p:nvSpPr>
          <p:cNvPr id="32" name="Прямоугольник 31"/>
          <p:cNvSpPr/>
          <p:nvPr/>
        </p:nvSpPr>
        <p:spPr>
          <a:xfrm>
            <a:off x="6228183" y="843558"/>
            <a:ext cx="2914229" cy="861774"/>
          </a:xfrm>
          <a:prstGeom prst="rect">
            <a:avLst/>
          </a:prstGeom>
        </p:spPr>
        <p:txBody>
          <a:bodyPr wrap="square">
            <a:spAutoFit/>
          </a:bodyPr>
          <a:lstStyle/>
          <a:p>
            <a:pPr algn="ctr"/>
            <a:r>
              <a:rPr lang="en-US" sz="1400" b="1" dirty="0" smtClean="0">
                <a:solidFill>
                  <a:schemeClr val="bg1"/>
                </a:solidFill>
                <a:latin typeface="EuropeC"/>
                <a:cs typeface="EuropeC"/>
              </a:rPr>
              <a:t>Traveler Services Company </a:t>
            </a:r>
          </a:p>
          <a:p>
            <a:pPr algn="ctr"/>
            <a:r>
              <a:rPr lang="en-US" sz="1200" dirty="0" smtClean="0">
                <a:solidFill>
                  <a:schemeClr val="bg1"/>
                </a:solidFill>
                <a:latin typeface="EuropeC"/>
                <a:cs typeface="EuropeC"/>
              </a:rPr>
              <a:t>chartering airplanes, helicopters, yachts, air balloons, recreational facilities, theme parks, etc.</a:t>
            </a:r>
            <a:endParaRPr lang="ru-RU" sz="1200" dirty="0" smtClean="0">
              <a:solidFill>
                <a:schemeClr val="bg1"/>
              </a:solidFill>
              <a:latin typeface="EuropeC"/>
              <a:cs typeface="EuropeC"/>
            </a:endParaRPr>
          </a:p>
        </p:txBody>
      </p:sp>
      <p:pic>
        <p:nvPicPr>
          <p:cNvPr id="2" name="Изображение 1" descr="ut_logo_hor.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413964" y="123478"/>
            <a:ext cx="1406508" cy="431999"/>
          </a:xfrm>
          <a:prstGeom prst="rect">
            <a:avLst/>
          </a:prstGeom>
        </p:spPr>
      </p:pic>
    </p:spTree>
    <p:extLst>
      <p:ext uri="{BB962C8B-B14F-4D97-AF65-F5344CB8AC3E}">
        <p14:creationId xmlns="" xmlns:p14="http://schemas.microsoft.com/office/powerpoint/2010/main" val="3215296996"/>
      </p:ext>
    </p:extLst>
  </p:cSld>
  <p:clrMapOvr>
    <a:masterClrMapping/>
  </p:clrMapOvr>
  <mc:AlternateContent xmlns:mc="http://schemas.openxmlformats.org/markup-compatibility/2006">
    <mc:Choice xmlns="" xmlns:p14="http://schemas.microsoft.com/office/powerpoint/2010/main" Requires="p14">
      <p:transition spd="slow" p14:dur="2000" advClick="0" advTm="12000">
        <p14:revea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81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86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31"/>
                                        </p:tgtEl>
                                        <p:attrNameLst>
                                          <p:attrName>style.visibility</p:attrName>
                                        </p:attrNameLst>
                                      </p:cBhvr>
                                      <p:to>
                                        <p:strVal val="visible"/>
                                      </p:to>
                                    </p:set>
                                    <p:animEffect transition="in" filter="fade">
                                      <p:cBhvr>
                                        <p:cTn id="31" dur="2000"/>
                                        <p:tgtEl>
                                          <p:spTgt spid="31"/>
                                        </p:tgtEl>
                                      </p:cBhvr>
                                    </p:animEffect>
                                  </p:childTnLst>
                                </p:cTn>
                              </p:par>
                            </p:childTnLst>
                          </p:cTn>
                        </p:par>
                        <p:par>
                          <p:cTn id="32" fill="hold">
                            <p:stCondLst>
                              <p:cond delay="126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p:stCondLst>
                              <p:cond delay="131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childTnLst>
                          </p:cTn>
                        </p:par>
                        <p:par>
                          <p:cTn id="40" fill="hold">
                            <p:stCondLst>
                              <p:cond delay="191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p:bldP spid="13" grpId="0" animBg="1"/>
      <p:bldP spid="33" grpId="0"/>
      <p:bldP spid="6"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3"/>
          <p:cNvSpPr>
            <a:spLocks/>
          </p:cNvSpPr>
          <p:nvPr/>
        </p:nvSpPr>
        <p:spPr bwMode="auto">
          <a:xfrm>
            <a:off x="1714609" y="3983117"/>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9" name="Freeform 7"/>
          <p:cNvSpPr>
            <a:spLocks/>
          </p:cNvSpPr>
          <p:nvPr/>
        </p:nvSpPr>
        <p:spPr bwMode="auto">
          <a:xfrm>
            <a:off x="1043608" y="3723878"/>
            <a:ext cx="1704246" cy="288153"/>
          </a:xfrm>
          <a:custGeom>
            <a:avLst/>
            <a:gdLst>
              <a:gd name="T0" fmla="*/ 7 w 1727"/>
              <a:gd name="T1" fmla="*/ 28 h 292"/>
              <a:gd name="T2" fmla="*/ 1727 w 1727"/>
              <a:gd name="T3" fmla="*/ 292 h 292"/>
              <a:gd name="T4" fmla="*/ 1720 w 1727"/>
              <a:gd name="T5" fmla="*/ 261 h 292"/>
              <a:gd name="T6" fmla="*/ 0 w 1727"/>
              <a:gd name="T7" fmla="*/ 0 h 292"/>
              <a:gd name="T8" fmla="*/ 7 w 1727"/>
              <a:gd name="T9" fmla="*/ 28 h 292"/>
            </a:gdLst>
            <a:ahLst/>
            <a:cxnLst>
              <a:cxn ang="0">
                <a:pos x="T0" y="T1"/>
              </a:cxn>
              <a:cxn ang="0">
                <a:pos x="T2" y="T3"/>
              </a:cxn>
              <a:cxn ang="0">
                <a:pos x="T4" y="T5"/>
              </a:cxn>
              <a:cxn ang="0">
                <a:pos x="T6" y="T7"/>
              </a:cxn>
              <a:cxn ang="0">
                <a:pos x="T8" y="T9"/>
              </a:cxn>
            </a:cxnLst>
            <a:rect l="0" t="0" r="r" b="b"/>
            <a:pathLst>
              <a:path w="1727" h="292">
                <a:moveTo>
                  <a:pt x="7" y="28"/>
                </a:moveTo>
                <a:lnTo>
                  <a:pt x="1727" y="292"/>
                </a:lnTo>
                <a:lnTo>
                  <a:pt x="1720" y="261"/>
                </a:lnTo>
                <a:lnTo>
                  <a:pt x="0" y="0"/>
                </a:lnTo>
                <a:lnTo>
                  <a:pt x="7" y="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pic>
        <p:nvPicPr>
          <p:cNvPr id="5" name="Изображение 4" descr="Fotolia_71515051_Subscription_Monthly_XXL.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8600" y="411510"/>
            <a:ext cx="6155990" cy="4103993"/>
          </a:xfrm>
          <a:prstGeom prst="rect">
            <a:avLst/>
          </a:prstGeom>
        </p:spPr>
      </p:pic>
      <p:sp>
        <p:nvSpPr>
          <p:cNvPr id="27" name="Freeform 14"/>
          <p:cNvSpPr>
            <a:spLocks/>
          </p:cNvSpPr>
          <p:nvPr/>
        </p:nvSpPr>
        <p:spPr bwMode="auto">
          <a:xfrm>
            <a:off x="31802" y="3075806"/>
            <a:ext cx="1124981" cy="262496"/>
          </a:xfrm>
          <a:custGeom>
            <a:avLst/>
            <a:gdLst>
              <a:gd name="T0" fmla="*/ 14 w 1140"/>
              <a:gd name="T1" fmla="*/ 69 h 266"/>
              <a:gd name="T2" fmla="*/ 1140 w 1140"/>
              <a:gd name="T3" fmla="*/ 266 h 266"/>
              <a:gd name="T4" fmla="*/ 1126 w 1140"/>
              <a:gd name="T5" fmla="*/ 197 h 266"/>
              <a:gd name="T6" fmla="*/ 0 w 1140"/>
              <a:gd name="T7" fmla="*/ 0 h 266"/>
              <a:gd name="T8" fmla="*/ 14 w 1140"/>
              <a:gd name="T9" fmla="*/ 69 h 266"/>
            </a:gdLst>
            <a:ahLst/>
            <a:cxnLst>
              <a:cxn ang="0">
                <a:pos x="T0" y="T1"/>
              </a:cxn>
              <a:cxn ang="0">
                <a:pos x="T2" y="T3"/>
              </a:cxn>
              <a:cxn ang="0">
                <a:pos x="T4" y="T5"/>
              </a:cxn>
              <a:cxn ang="0">
                <a:pos x="T6" y="T7"/>
              </a:cxn>
              <a:cxn ang="0">
                <a:pos x="T8" y="T9"/>
              </a:cxn>
            </a:cxnLst>
            <a:rect l="0" t="0" r="r" b="b"/>
            <a:pathLst>
              <a:path w="1140" h="266">
                <a:moveTo>
                  <a:pt x="14" y="69"/>
                </a:moveTo>
                <a:lnTo>
                  <a:pt x="1140" y="266"/>
                </a:lnTo>
                <a:lnTo>
                  <a:pt x="1126" y="197"/>
                </a:lnTo>
                <a:lnTo>
                  <a:pt x="0" y="0"/>
                </a:lnTo>
                <a:lnTo>
                  <a:pt x="14" y="6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40" name="Group 39"/>
          <p:cNvGrpSpPr/>
          <p:nvPr/>
        </p:nvGrpSpPr>
        <p:grpSpPr>
          <a:xfrm>
            <a:off x="76988" y="4164097"/>
            <a:ext cx="1410593" cy="632190"/>
            <a:chOff x="149621" y="4701381"/>
            <a:chExt cx="2128837" cy="954088"/>
          </a:xfrm>
        </p:grpSpPr>
        <p:sp>
          <p:nvSpPr>
            <p:cNvPr id="8" name="Freeform 6"/>
            <p:cNvSpPr>
              <a:spLocks/>
            </p:cNvSpPr>
            <p:nvPr/>
          </p:nvSpPr>
          <p:spPr bwMode="auto">
            <a:xfrm>
              <a:off x="292496" y="5317331"/>
              <a:ext cx="1985962" cy="338138"/>
            </a:xfrm>
            <a:custGeom>
              <a:avLst/>
              <a:gdLst>
                <a:gd name="T0" fmla="*/ 7 w 1251"/>
                <a:gd name="T1" fmla="*/ 28 h 213"/>
                <a:gd name="T2" fmla="*/ 1251 w 1251"/>
                <a:gd name="T3" fmla="*/ 213 h 213"/>
                <a:gd name="T4" fmla="*/ 1244 w 1251"/>
                <a:gd name="T5" fmla="*/ 185 h 213"/>
                <a:gd name="T6" fmla="*/ 0 w 1251"/>
                <a:gd name="T7" fmla="*/ 0 h 213"/>
                <a:gd name="T8" fmla="*/ 7 w 1251"/>
                <a:gd name="T9" fmla="*/ 28 h 213"/>
              </a:gdLst>
              <a:ahLst/>
              <a:cxnLst>
                <a:cxn ang="0">
                  <a:pos x="T0" y="T1"/>
                </a:cxn>
                <a:cxn ang="0">
                  <a:pos x="T2" y="T3"/>
                </a:cxn>
                <a:cxn ang="0">
                  <a:pos x="T4" y="T5"/>
                </a:cxn>
                <a:cxn ang="0">
                  <a:pos x="T6" y="T7"/>
                </a:cxn>
                <a:cxn ang="0">
                  <a:pos x="T8" y="T9"/>
                </a:cxn>
              </a:cxnLst>
              <a:rect l="0" t="0" r="r" b="b"/>
              <a:pathLst>
                <a:path w="1251" h="213">
                  <a:moveTo>
                    <a:pt x="7" y="28"/>
                  </a:moveTo>
                  <a:lnTo>
                    <a:pt x="1251" y="213"/>
                  </a:lnTo>
                  <a:lnTo>
                    <a:pt x="1244" y="185"/>
                  </a:lnTo>
                  <a:lnTo>
                    <a:pt x="0" y="0"/>
                  </a:lnTo>
                  <a:lnTo>
                    <a:pt x="7" y="2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149621" y="4701381"/>
              <a:ext cx="1793875" cy="747713"/>
            </a:xfrm>
            <a:custGeom>
              <a:avLst/>
              <a:gdLst>
                <a:gd name="T0" fmla="*/ 73 w 1130"/>
                <a:gd name="T1" fmla="*/ 314 h 471"/>
                <a:gd name="T2" fmla="*/ 1130 w 1130"/>
                <a:gd name="T3" fmla="*/ 471 h 471"/>
                <a:gd name="T4" fmla="*/ 1057 w 1130"/>
                <a:gd name="T5" fmla="*/ 157 h 471"/>
                <a:gd name="T6" fmla="*/ 0 w 1130"/>
                <a:gd name="T7" fmla="*/ 0 h 471"/>
                <a:gd name="T8" fmla="*/ 73 w 1130"/>
                <a:gd name="T9" fmla="*/ 314 h 471"/>
              </a:gdLst>
              <a:ahLst/>
              <a:cxnLst>
                <a:cxn ang="0">
                  <a:pos x="T0" y="T1"/>
                </a:cxn>
                <a:cxn ang="0">
                  <a:pos x="T2" y="T3"/>
                </a:cxn>
                <a:cxn ang="0">
                  <a:pos x="T4" y="T5"/>
                </a:cxn>
                <a:cxn ang="0">
                  <a:pos x="T6" y="T7"/>
                </a:cxn>
                <a:cxn ang="0">
                  <a:pos x="T8" y="T9"/>
                </a:cxn>
              </a:cxnLst>
              <a:rect l="0" t="0" r="r" b="b"/>
              <a:pathLst>
                <a:path w="1130" h="471">
                  <a:moveTo>
                    <a:pt x="73" y="314"/>
                  </a:moveTo>
                  <a:lnTo>
                    <a:pt x="1130" y="471"/>
                  </a:lnTo>
                  <a:lnTo>
                    <a:pt x="1057" y="157"/>
                  </a:lnTo>
                  <a:lnTo>
                    <a:pt x="0" y="0"/>
                  </a:lnTo>
                  <a:lnTo>
                    <a:pt x="73" y="3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Freeform 5"/>
          <p:cNvSpPr>
            <a:spLocks/>
          </p:cNvSpPr>
          <p:nvPr/>
        </p:nvSpPr>
        <p:spPr bwMode="auto">
          <a:xfrm>
            <a:off x="0" y="3363838"/>
            <a:ext cx="1324319" cy="246707"/>
          </a:xfrm>
          <a:custGeom>
            <a:avLst/>
            <a:gdLst>
              <a:gd name="T0" fmla="*/ 1342 w 1342"/>
              <a:gd name="T1" fmla="*/ 250 h 250"/>
              <a:gd name="T2" fmla="*/ 1330 w 1342"/>
              <a:gd name="T3" fmla="*/ 202 h 250"/>
              <a:gd name="T4" fmla="*/ 0 w 1342"/>
              <a:gd name="T5" fmla="*/ 0 h 250"/>
              <a:gd name="T6" fmla="*/ 10 w 1342"/>
              <a:gd name="T7" fmla="*/ 48 h 250"/>
              <a:gd name="T8" fmla="*/ 1342 w 1342"/>
              <a:gd name="T9" fmla="*/ 250 h 250"/>
            </a:gdLst>
            <a:ahLst/>
            <a:cxnLst>
              <a:cxn ang="0">
                <a:pos x="T0" y="T1"/>
              </a:cxn>
              <a:cxn ang="0">
                <a:pos x="T2" y="T3"/>
              </a:cxn>
              <a:cxn ang="0">
                <a:pos x="T4" y="T5"/>
              </a:cxn>
              <a:cxn ang="0">
                <a:pos x="T6" y="T7"/>
              </a:cxn>
              <a:cxn ang="0">
                <a:pos x="T8" y="T9"/>
              </a:cxn>
            </a:cxnLst>
            <a:rect l="0" t="0" r="r" b="b"/>
            <a:pathLst>
              <a:path w="1342" h="250">
                <a:moveTo>
                  <a:pt x="1342" y="250"/>
                </a:moveTo>
                <a:lnTo>
                  <a:pt x="1330" y="202"/>
                </a:lnTo>
                <a:lnTo>
                  <a:pt x="0" y="0"/>
                </a:lnTo>
                <a:lnTo>
                  <a:pt x="10" y="48"/>
                </a:lnTo>
                <a:lnTo>
                  <a:pt x="1342" y="250"/>
                </a:lnTo>
                <a:close/>
              </a:path>
            </a:pathLst>
          </a:custGeom>
          <a:solidFill>
            <a:srgbClr val="2D4861"/>
          </a:solidFill>
          <a:ln>
            <a:noFill/>
          </a:ln>
        </p:spPr>
        <p:txBody>
          <a:bodyPr vert="horz" wrap="square" lIns="68580" tIns="34290" rIns="68580" bIns="34290" numCol="1" anchor="t" anchorCtr="0" compatLnSpc="1">
            <a:prstTxWarp prst="textNoShape">
              <a:avLst/>
            </a:prstTxWarp>
          </a:bodyPr>
          <a:lstStyle/>
          <a:p>
            <a:endParaRPr lang="id-ID"/>
          </a:p>
        </p:txBody>
      </p:sp>
      <p:sp>
        <p:nvSpPr>
          <p:cNvPr id="70" name="Freeform 5"/>
          <p:cNvSpPr>
            <a:spLocks/>
          </p:cNvSpPr>
          <p:nvPr/>
        </p:nvSpPr>
        <p:spPr bwMode="auto">
          <a:xfrm>
            <a:off x="-2381" y="3867894"/>
            <a:ext cx="9146381" cy="1656184"/>
          </a:xfrm>
          <a:custGeom>
            <a:avLst/>
            <a:gdLst>
              <a:gd name="T0" fmla="*/ 7682 w 7682"/>
              <a:gd name="T1" fmla="*/ 941 h 1248"/>
              <a:gd name="T2" fmla="*/ 0 w 7682"/>
              <a:gd name="T3" fmla="*/ 0 h 1248"/>
              <a:gd name="T4" fmla="*/ 0 w 7682"/>
              <a:gd name="T5" fmla="*/ 911 h 1248"/>
              <a:gd name="T6" fmla="*/ 0 w 7682"/>
              <a:gd name="T7" fmla="*/ 943 h 1248"/>
              <a:gd name="T8" fmla="*/ 0 w 7682"/>
              <a:gd name="T9" fmla="*/ 1248 h 1248"/>
              <a:gd name="T10" fmla="*/ 7682 w 7682"/>
              <a:gd name="T11" fmla="*/ 1248 h 1248"/>
              <a:gd name="T12" fmla="*/ 7682 w 7682"/>
              <a:gd name="T13" fmla="*/ 943 h 1248"/>
              <a:gd name="T14" fmla="*/ 7682 w 7682"/>
              <a:gd name="T15" fmla="*/ 941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248">
                <a:moveTo>
                  <a:pt x="7682" y="941"/>
                </a:moveTo>
                <a:lnTo>
                  <a:pt x="0" y="0"/>
                </a:lnTo>
                <a:lnTo>
                  <a:pt x="0" y="911"/>
                </a:lnTo>
                <a:lnTo>
                  <a:pt x="0" y="943"/>
                </a:lnTo>
                <a:lnTo>
                  <a:pt x="0" y="1248"/>
                </a:lnTo>
                <a:lnTo>
                  <a:pt x="7682" y="1248"/>
                </a:lnTo>
                <a:lnTo>
                  <a:pt x="7682" y="943"/>
                </a:lnTo>
                <a:lnTo>
                  <a:pt x="7682" y="94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9"/>
          <p:cNvSpPr>
            <a:spLocks/>
          </p:cNvSpPr>
          <p:nvPr/>
        </p:nvSpPr>
        <p:spPr bwMode="auto">
          <a:xfrm>
            <a:off x="1562144" y="3545871"/>
            <a:ext cx="1206887" cy="202300"/>
          </a:xfrm>
          <a:custGeom>
            <a:avLst/>
            <a:gdLst>
              <a:gd name="T0" fmla="*/ 1218 w 1223"/>
              <a:gd name="T1" fmla="*/ 186 h 205"/>
              <a:gd name="T2" fmla="*/ 0 w 1223"/>
              <a:gd name="T3" fmla="*/ 0 h 205"/>
              <a:gd name="T4" fmla="*/ 2 w 1223"/>
              <a:gd name="T5" fmla="*/ 17 h 205"/>
              <a:gd name="T6" fmla="*/ 1223 w 1223"/>
              <a:gd name="T7" fmla="*/ 205 h 205"/>
              <a:gd name="T8" fmla="*/ 1218 w 1223"/>
              <a:gd name="T9" fmla="*/ 186 h 205"/>
            </a:gdLst>
            <a:ahLst/>
            <a:cxnLst>
              <a:cxn ang="0">
                <a:pos x="T0" y="T1"/>
              </a:cxn>
              <a:cxn ang="0">
                <a:pos x="T2" y="T3"/>
              </a:cxn>
              <a:cxn ang="0">
                <a:pos x="T4" y="T5"/>
              </a:cxn>
              <a:cxn ang="0">
                <a:pos x="T6" y="T7"/>
              </a:cxn>
              <a:cxn ang="0">
                <a:pos x="T8" y="T9"/>
              </a:cxn>
            </a:cxnLst>
            <a:rect l="0" t="0" r="r" b="b"/>
            <a:pathLst>
              <a:path w="1223" h="205">
                <a:moveTo>
                  <a:pt x="1218" y="186"/>
                </a:moveTo>
                <a:lnTo>
                  <a:pt x="0" y="0"/>
                </a:lnTo>
                <a:lnTo>
                  <a:pt x="2" y="17"/>
                </a:lnTo>
                <a:lnTo>
                  <a:pt x="1223" y="205"/>
                </a:lnTo>
                <a:lnTo>
                  <a:pt x="1218" y="186"/>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3" name="Freeform 10"/>
          <p:cNvSpPr>
            <a:spLocks/>
          </p:cNvSpPr>
          <p:nvPr/>
        </p:nvSpPr>
        <p:spPr bwMode="auto">
          <a:xfrm>
            <a:off x="1449589" y="4096856"/>
            <a:ext cx="1729904" cy="415454"/>
          </a:xfrm>
          <a:custGeom>
            <a:avLst/>
            <a:gdLst>
              <a:gd name="T0" fmla="*/ 26 w 1753"/>
              <a:gd name="T1" fmla="*/ 119 h 421"/>
              <a:gd name="T2" fmla="*/ 1753 w 1753"/>
              <a:gd name="T3" fmla="*/ 421 h 421"/>
              <a:gd name="T4" fmla="*/ 1727 w 1753"/>
              <a:gd name="T5" fmla="*/ 302 h 421"/>
              <a:gd name="T6" fmla="*/ 0 w 1753"/>
              <a:gd name="T7" fmla="*/ 0 h 421"/>
              <a:gd name="T8" fmla="*/ 26 w 1753"/>
              <a:gd name="T9" fmla="*/ 119 h 421"/>
            </a:gdLst>
            <a:ahLst/>
            <a:cxnLst>
              <a:cxn ang="0">
                <a:pos x="T0" y="T1"/>
              </a:cxn>
              <a:cxn ang="0">
                <a:pos x="T2" y="T3"/>
              </a:cxn>
              <a:cxn ang="0">
                <a:pos x="T4" y="T5"/>
              </a:cxn>
              <a:cxn ang="0">
                <a:pos x="T6" y="T7"/>
              </a:cxn>
              <a:cxn ang="0">
                <a:pos x="T8" y="T9"/>
              </a:cxn>
            </a:cxnLst>
            <a:rect l="0" t="0" r="r" b="b"/>
            <a:pathLst>
              <a:path w="1753" h="421">
                <a:moveTo>
                  <a:pt x="26" y="119"/>
                </a:moveTo>
                <a:lnTo>
                  <a:pt x="1753" y="421"/>
                </a:lnTo>
                <a:lnTo>
                  <a:pt x="1727" y="302"/>
                </a:lnTo>
                <a:lnTo>
                  <a:pt x="0" y="0"/>
                </a:lnTo>
                <a:lnTo>
                  <a:pt x="26" y="11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90" name="Freeform 13"/>
          <p:cNvSpPr>
            <a:spLocks/>
          </p:cNvSpPr>
          <p:nvPr/>
        </p:nvSpPr>
        <p:spPr bwMode="auto">
          <a:xfrm>
            <a:off x="2987824" y="3939902"/>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rgbClr val="2D4861"/>
          </a:solidFill>
          <a:ln>
            <a:noFill/>
          </a:ln>
        </p:spPr>
        <p:txBody>
          <a:bodyPr vert="horz" wrap="square" lIns="68580" tIns="34290" rIns="68580" bIns="34290" numCol="1" anchor="t" anchorCtr="0" compatLnSpc="1">
            <a:prstTxWarp prst="textNoShape">
              <a:avLst/>
            </a:prstTxWarp>
          </a:bodyPr>
          <a:lstStyle/>
          <a:p>
            <a:endParaRPr lang="id-ID"/>
          </a:p>
        </p:txBody>
      </p:sp>
      <p:sp>
        <p:nvSpPr>
          <p:cNvPr id="71" name="TextBox 70"/>
          <p:cNvSpPr txBox="1"/>
          <p:nvPr/>
        </p:nvSpPr>
        <p:spPr>
          <a:xfrm>
            <a:off x="5071328" y="2300154"/>
            <a:ext cx="3389104" cy="284693"/>
          </a:xfrm>
          <a:prstGeom prst="rect">
            <a:avLst/>
          </a:prstGeom>
          <a:noFill/>
        </p:spPr>
        <p:txBody>
          <a:bodyPr wrap="square" lIns="68580" tIns="34290" rIns="68580" bIns="34290" rtlCol="0">
            <a:spAutoFit/>
          </a:bodyPr>
          <a:lstStyle/>
          <a:p>
            <a:r>
              <a:rPr lang="ru-RU" sz="1400" b="1" dirty="0" smtClean="0">
                <a:solidFill>
                  <a:srgbClr val="E11E4F"/>
                </a:solidFill>
                <a:latin typeface="EuropeC"/>
                <a:cs typeface="EuropeC"/>
              </a:rPr>
              <a:t>Events and Business Meetings </a:t>
            </a:r>
            <a:endParaRPr lang="en-US" sz="1400" b="1" dirty="0">
              <a:solidFill>
                <a:srgbClr val="E11E4F"/>
              </a:solidFill>
              <a:latin typeface="EuropeC"/>
              <a:cs typeface="EuropeC"/>
            </a:endParaRPr>
          </a:p>
        </p:txBody>
      </p:sp>
      <p:sp>
        <p:nvSpPr>
          <p:cNvPr id="73" name="TextBox 72"/>
          <p:cNvSpPr txBox="1"/>
          <p:nvPr/>
        </p:nvSpPr>
        <p:spPr>
          <a:xfrm>
            <a:off x="5071328" y="3080626"/>
            <a:ext cx="3389104" cy="284693"/>
          </a:xfrm>
          <a:prstGeom prst="rect">
            <a:avLst/>
          </a:prstGeom>
          <a:noFill/>
        </p:spPr>
        <p:txBody>
          <a:bodyPr wrap="square" lIns="68580" tIns="34290" rIns="68580" bIns="34290" rtlCol="0">
            <a:spAutoFit/>
          </a:bodyPr>
          <a:lstStyle/>
          <a:p>
            <a:r>
              <a:rPr lang="ru-RU" sz="1400" b="1" dirty="0" smtClean="0">
                <a:solidFill>
                  <a:srgbClr val="E11E4F"/>
                </a:solidFill>
                <a:latin typeface="EuropeC"/>
                <a:cs typeface="EuropeC"/>
              </a:rPr>
              <a:t>Your Website  </a:t>
            </a:r>
            <a:endParaRPr lang="en-US" sz="1400" b="1" dirty="0">
              <a:solidFill>
                <a:srgbClr val="E11E4F"/>
              </a:solidFill>
              <a:latin typeface="EuropeC"/>
              <a:cs typeface="EuropeC"/>
            </a:endParaRPr>
          </a:p>
        </p:txBody>
      </p:sp>
      <p:sp>
        <p:nvSpPr>
          <p:cNvPr id="74" name="TextBox 73"/>
          <p:cNvSpPr txBox="1"/>
          <p:nvPr/>
        </p:nvSpPr>
        <p:spPr>
          <a:xfrm>
            <a:off x="5071328" y="3344051"/>
            <a:ext cx="3893160" cy="1236236"/>
          </a:xfrm>
          <a:prstGeom prst="rect">
            <a:avLst/>
          </a:prstGeom>
          <a:noFill/>
        </p:spPr>
        <p:txBody>
          <a:bodyPr wrap="square" lIns="68580" tIns="34290" rIns="68580" bIns="34290" rtlCol="0">
            <a:spAutoFit/>
          </a:bodyPr>
          <a:lstStyle/>
          <a:p>
            <a:pPr algn="just">
              <a:lnSpc>
                <a:spcPts val="1275"/>
              </a:lnSpc>
            </a:pPr>
            <a:r>
              <a:rPr lang="en-US" sz="1050" dirty="0" smtClean="0">
                <a:latin typeface="EuropeC"/>
                <a:cs typeface="EuropeC"/>
              </a:rPr>
              <a:t>Well, your website may contain an events poster, menu and prices, or your main services, but do you know, how much time does an agent need to find, cut and add information from your website into an offer to its client? How many websites of that kind he needs to examine daily? And if information is provided in one language only?</a:t>
            </a:r>
            <a:endParaRPr lang="ru-RU" sz="1050" dirty="0" smtClean="0">
              <a:latin typeface="EuropeC"/>
              <a:cs typeface="EuropeC"/>
            </a:endParaRPr>
          </a:p>
          <a:p>
            <a:pPr algn="just">
              <a:lnSpc>
                <a:spcPts val="1275"/>
              </a:lnSpc>
            </a:pPr>
            <a:endParaRPr lang="en-US" sz="1050" dirty="0">
              <a:latin typeface="EuropeC"/>
              <a:cs typeface="EuropeC"/>
            </a:endParaRPr>
          </a:p>
        </p:txBody>
      </p:sp>
      <p:sp>
        <p:nvSpPr>
          <p:cNvPr id="72" name="TextBox 71"/>
          <p:cNvSpPr txBox="1"/>
          <p:nvPr/>
        </p:nvSpPr>
        <p:spPr>
          <a:xfrm>
            <a:off x="5071328" y="2551036"/>
            <a:ext cx="3893160" cy="392415"/>
          </a:xfrm>
          <a:prstGeom prst="rect">
            <a:avLst/>
          </a:prstGeom>
          <a:noFill/>
        </p:spPr>
        <p:txBody>
          <a:bodyPr wrap="square" lIns="68580" tIns="34290" rIns="68580" bIns="34290" rtlCol="0">
            <a:spAutoFit/>
          </a:bodyPr>
          <a:lstStyle/>
          <a:p>
            <a:pPr algn="just"/>
            <a:r>
              <a:rPr lang="en-US" sz="1050" dirty="0" smtClean="0">
                <a:latin typeface="EuropeC"/>
                <a:cs typeface="EuropeC"/>
              </a:rPr>
              <a:t>Low coverage of audience in one event, high cost.</a:t>
            </a:r>
            <a:endParaRPr lang="ru-RU" sz="1050" dirty="0" smtClean="0">
              <a:latin typeface="EuropeC"/>
              <a:cs typeface="EuropeC"/>
            </a:endParaRPr>
          </a:p>
          <a:p>
            <a:pPr lvl="0" algn="just"/>
            <a:endParaRPr lang="ru-RU" sz="1050" dirty="0">
              <a:latin typeface="EuropeC"/>
              <a:cs typeface="EuropeC"/>
            </a:endParaRPr>
          </a:p>
        </p:txBody>
      </p:sp>
      <p:grpSp>
        <p:nvGrpSpPr>
          <p:cNvPr id="75" name="Группа 74"/>
          <p:cNvGrpSpPr/>
          <p:nvPr/>
        </p:nvGrpSpPr>
        <p:grpSpPr>
          <a:xfrm>
            <a:off x="4499992" y="3092423"/>
            <a:ext cx="487002" cy="487439"/>
            <a:chOff x="4572000" y="3383381"/>
            <a:chExt cx="487002" cy="487439"/>
          </a:xfrm>
        </p:grpSpPr>
        <p:sp>
          <p:nvSpPr>
            <p:cNvPr id="76" name="Rounded Rectangle 16"/>
            <p:cNvSpPr/>
            <p:nvPr/>
          </p:nvSpPr>
          <p:spPr>
            <a:xfrm>
              <a:off x="4572000" y="3383381"/>
              <a:ext cx="487002" cy="487439"/>
            </a:xfrm>
            <a:prstGeom prst="roundRect">
              <a:avLst/>
            </a:prstGeom>
            <a:solidFill>
              <a:srgbClr val="3B5D7D"/>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grpSp>
          <p:nvGrpSpPr>
            <p:cNvPr id="77" name="Group 109"/>
            <p:cNvGrpSpPr>
              <a:grpSpLocks noChangeAspect="1"/>
            </p:cNvGrpSpPr>
            <p:nvPr/>
          </p:nvGrpSpPr>
          <p:grpSpPr bwMode="auto">
            <a:xfrm>
              <a:off x="4716016" y="3507854"/>
              <a:ext cx="252000" cy="252000"/>
              <a:chOff x="0" y="0"/>
              <a:chExt cx="576" cy="576"/>
            </a:xfrm>
            <a:solidFill>
              <a:srgbClr val="FFFFFF"/>
            </a:solidFill>
          </p:grpSpPr>
          <p:sp>
            <p:nvSpPr>
              <p:cNvPr id="78" name="AutoShape 90"/>
              <p:cNvSpPr>
                <a:spLocks/>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79" name="AutoShape 91"/>
              <p:cNvSpPr>
                <a:spLocks/>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0" name="AutoShape 92"/>
              <p:cNvSpPr>
                <a:spLocks/>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1" name="AutoShape 93"/>
              <p:cNvSpPr>
                <a:spLocks/>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2" name="AutoShape 94"/>
              <p:cNvSpPr>
                <a:spLocks/>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3" name="AutoShape 95"/>
              <p:cNvSpPr>
                <a:spLocks/>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4" name="AutoShape 96"/>
              <p:cNvSpPr>
                <a:spLocks/>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5" name="AutoShape 97"/>
              <p:cNvSpPr>
                <a:spLocks/>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6" name="AutoShape 98"/>
              <p:cNvSpPr>
                <a:spLocks/>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87" name="AutoShape 99"/>
              <p:cNvSpPr>
                <a:spLocks/>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2" name="AutoShape 100"/>
              <p:cNvSpPr>
                <a:spLocks/>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3" name="AutoShape 101"/>
              <p:cNvSpPr>
                <a:spLocks/>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4" name="AutoShape 102"/>
              <p:cNvSpPr>
                <a:spLocks/>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5" name="AutoShape 103"/>
              <p:cNvSpPr>
                <a:spLocks/>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6" name="AutoShape 104"/>
              <p:cNvSpPr>
                <a:spLocks/>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7" name="AutoShape 105"/>
              <p:cNvSpPr>
                <a:spLocks/>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99" name="AutoShape 106"/>
              <p:cNvSpPr>
                <a:spLocks/>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0" name="AutoShape 107"/>
              <p:cNvSpPr>
                <a:spLocks/>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1" name="AutoShape 108"/>
              <p:cNvSpPr>
                <a:spLocks/>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grpSp>
      <p:sp>
        <p:nvSpPr>
          <p:cNvPr id="102" name="TextBox 101"/>
          <p:cNvSpPr txBox="1"/>
          <p:nvPr/>
        </p:nvSpPr>
        <p:spPr>
          <a:xfrm>
            <a:off x="5071328" y="699542"/>
            <a:ext cx="3389104" cy="284693"/>
          </a:xfrm>
          <a:prstGeom prst="rect">
            <a:avLst/>
          </a:prstGeom>
          <a:noFill/>
        </p:spPr>
        <p:txBody>
          <a:bodyPr wrap="square" lIns="68580" tIns="34290" rIns="68580" bIns="34290" rtlCol="0">
            <a:spAutoFit/>
          </a:bodyPr>
          <a:lstStyle/>
          <a:p>
            <a:r>
              <a:rPr lang="ru-RU" sz="1400" b="1" dirty="0" smtClean="0">
                <a:solidFill>
                  <a:srgbClr val="E11E4F"/>
                </a:solidFill>
                <a:latin typeface="EuropeC"/>
                <a:cs typeface="EuropeC"/>
              </a:rPr>
              <a:t>Press and </a:t>
            </a:r>
            <a:r>
              <a:rPr lang="ru-RU" sz="1400" b="1" dirty="0" err="1" smtClean="0">
                <a:solidFill>
                  <a:srgbClr val="E11E4F"/>
                </a:solidFill>
                <a:latin typeface="EuropeC"/>
                <a:cs typeface="EuropeC"/>
              </a:rPr>
              <a:t>Exhibitio</a:t>
            </a:r>
            <a:r>
              <a:rPr lang="en-US" sz="1400" b="1" dirty="0" smtClean="0">
                <a:solidFill>
                  <a:srgbClr val="E11E4F"/>
                </a:solidFill>
                <a:latin typeface="EuropeC"/>
                <a:cs typeface="EuropeC"/>
              </a:rPr>
              <a:t>ns</a:t>
            </a:r>
            <a:r>
              <a:rPr lang="ru-RU" sz="1400" b="1" dirty="0" smtClean="0">
                <a:solidFill>
                  <a:srgbClr val="E11E4F"/>
                </a:solidFill>
                <a:latin typeface="EuropeC"/>
                <a:cs typeface="EuropeC"/>
              </a:rPr>
              <a:t> </a:t>
            </a:r>
            <a:endParaRPr lang="en-US" sz="1400" b="1" dirty="0">
              <a:solidFill>
                <a:srgbClr val="E11E4F"/>
              </a:solidFill>
              <a:latin typeface="EuropeC"/>
              <a:cs typeface="EuropeC"/>
            </a:endParaRPr>
          </a:p>
        </p:txBody>
      </p:sp>
      <p:sp>
        <p:nvSpPr>
          <p:cNvPr id="103" name="TextBox 102"/>
          <p:cNvSpPr txBox="1"/>
          <p:nvPr/>
        </p:nvSpPr>
        <p:spPr>
          <a:xfrm>
            <a:off x="5071328" y="962968"/>
            <a:ext cx="3893160" cy="391646"/>
          </a:xfrm>
          <a:prstGeom prst="rect">
            <a:avLst/>
          </a:prstGeom>
          <a:noFill/>
        </p:spPr>
        <p:txBody>
          <a:bodyPr wrap="square" lIns="68580" tIns="34290" rIns="68580" bIns="34290" rtlCol="0">
            <a:spAutoFit/>
          </a:bodyPr>
          <a:lstStyle/>
          <a:p>
            <a:pPr lvl="0" algn="just">
              <a:lnSpc>
                <a:spcPts val="1275"/>
              </a:lnSpc>
            </a:pPr>
            <a:r>
              <a:rPr lang="en-US" sz="1050" dirty="0" smtClean="0">
                <a:latin typeface="EuropeC"/>
                <a:cs typeface="EuropeC"/>
              </a:rPr>
              <a:t>The high cost image-building tools whose efficacy reduces year by year.</a:t>
            </a:r>
            <a:endParaRPr lang="ru-RU" sz="1050" dirty="0" smtClean="0">
              <a:latin typeface="EuropeC"/>
              <a:cs typeface="EuropeC"/>
            </a:endParaRPr>
          </a:p>
        </p:txBody>
      </p:sp>
      <p:sp>
        <p:nvSpPr>
          <p:cNvPr id="104" name="TextBox 103"/>
          <p:cNvSpPr txBox="1"/>
          <p:nvPr/>
        </p:nvSpPr>
        <p:spPr>
          <a:xfrm>
            <a:off x="5071328" y="1492558"/>
            <a:ext cx="3389104" cy="284693"/>
          </a:xfrm>
          <a:prstGeom prst="rect">
            <a:avLst/>
          </a:prstGeom>
          <a:noFill/>
        </p:spPr>
        <p:txBody>
          <a:bodyPr wrap="square" lIns="68580" tIns="34290" rIns="68580" bIns="34290" rtlCol="0">
            <a:spAutoFit/>
          </a:bodyPr>
          <a:lstStyle/>
          <a:p>
            <a:r>
              <a:rPr lang="ru-RU" sz="1400" b="1" dirty="0" smtClean="0">
                <a:solidFill>
                  <a:srgbClr val="E11E4F"/>
                </a:solidFill>
                <a:latin typeface="EuropeC"/>
                <a:cs typeface="EuropeC"/>
              </a:rPr>
              <a:t>Direct Mail  </a:t>
            </a:r>
            <a:endParaRPr lang="en-US" sz="1400" b="1" dirty="0">
              <a:solidFill>
                <a:srgbClr val="E11E4F"/>
              </a:solidFill>
              <a:latin typeface="EuropeC"/>
              <a:cs typeface="EuropeC"/>
            </a:endParaRPr>
          </a:p>
        </p:txBody>
      </p:sp>
      <p:sp>
        <p:nvSpPr>
          <p:cNvPr id="105" name="TextBox 104"/>
          <p:cNvSpPr txBox="1"/>
          <p:nvPr/>
        </p:nvSpPr>
        <p:spPr>
          <a:xfrm>
            <a:off x="5071328" y="1755983"/>
            <a:ext cx="3893160" cy="402674"/>
          </a:xfrm>
          <a:prstGeom prst="rect">
            <a:avLst/>
          </a:prstGeom>
          <a:noFill/>
        </p:spPr>
        <p:txBody>
          <a:bodyPr wrap="square" lIns="68580" tIns="34290" rIns="68580" bIns="34290" rtlCol="0">
            <a:spAutoFit/>
          </a:bodyPr>
          <a:lstStyle/>
          <a:p>
            <a:pPr algn="just">
              <a:lnSpc>
                <a:spcPts val="1275"/>
              </a:lnSpc>
            </a:pPr>
            <a:r>
              <a:rPr lang="en-US" sz="1050" dirty="0" smtClean="0">
                <a:latin typeface="EuropeC"/>
                <a:cs typeface="EuropeC"/>
              </a:rPr>
              <a:t>I</a:t>
            </a:r>
            <a:r>
              <a:rPr lang="ru-RU" sz="1050" dirty="0" smtClean="0">
                <a:latin typeface="EuropeC"/>
                <a:cs typeface="EuropeC"/>
              </a:rPr>
              <a:t>nefficient, as letters mostly go to spam, especially when they are sent to or from a new contact.</a:t>
            </a:r>
            <a:endParaRPr lang="en-US" sz="1050" dirty="0">
              <a:latin typeface="EuropeC"/>
              <a:cs typeface="EuropeC"/>
            </a:endParaRPr>
          </a:p>
        </p:txBody>
      </p:sp>
      <p:sp>
        <p:nvSpPr>
          <p:cNvPr id="106" name="Rectangle 2"/>
          <p:cNvSpPr/>
          <p:nvPr/>
        </p:nvSpPr>
        <p:spPr>
          <a:xfrm>
            <a:off x="323528" y="123478"/>
            <a:ext cx="216024" cy="432048"/>
          </a:xfrm>
          <a:prstGeom prst="rect">
            <a:avLst/>
          </a:prstGeom>
          <a:solidFill>
            <a:srgbClr val="25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Прямоугольник 106"/>
          <p:cNvSpPr/>
          <p:nvPr/>
        </p:nvSpPr>
        <p:spPr>
          <a:xfrm>
            <a:off x="611560" y="123478"/>
            <a:ext cx="6840760" cy="338554"/>
          </a:xfrm>
          <a:prstGeom prst="rect">
            <a:avLst/>
          </a:prstGeom>
        </p:spPr>
        <p:txBody>
          <a:bodyPr wrap="square">
            <a:spAutoFit/>
          </a:bodyPr>
          <a:lstStyle/>
          <a:p>
            <a:r>
              <a:rPr lang="en-US" sz="1600" cap="all" dirty="0" smtClean="0">
                <a:solidFill>
                  <a:srgbClr val="E11E4F"/>
                </a:solidFill>
                <a:latin typeface="EuropeC"/>
                <a:cs typeface="EuropeC"/>
              </a:rPr>
              <a:t>What is the problem of traditional marketing tools?</a:t>
            </a:r>
            <a:endParaRPr lang="ru-RU" sz="1600" cap="all" dirty="0" smtClean="0">
              <a:solidFill>
                <a:srgbClr val="E11E4F"/>
              </a:solidFill>
              <a:latin typeface="EuropeC"/>
              <a:cs typeface="EuropeC"/>
            </a:endParaRPr>
          </a:p>
        </p:txBody>
      </p:sp>
      <p:grpSp>
        <p:nvGrpSpPr>
          <p:cNvPr id="108" name="Группа 107"/>
          <p:cNvGrpSpPr/>
          <p:nvPr/>
        </p:nvGrpSpPr>
        <p:grpSpPr>
          <a:xfrm>
            <a:off x="4499992" y="711339"/>
            <a:ext cx="487002" cy="487439"/>
            <a:chOff x="4572000" y="1002297"/>
            <a:chExt cx="487002" cy="487439"/>
          </a:xfrm>
        </p:grpSpPr>
        <p:sp>
          <p:nvSpPr>
            <p:cNvPr id="109" name="Rounded Rectangle 48"/>
            <p:cNvSpPr/>
            <p:nvPr/>
          </p:nvSpPr>
          <p:spPr>
            <a:xfrm>
              <a:off x="4572000" y="1002297"/>
              <a:ext cx="487002" cy="487439"/>
            </a:xfrm>
            <a:prstGeom prst="roundRect">
              <a:avLst/>
            </a:prstGeom>
            <a:solidFill>
              <a:schemeClr val="accent1">
                <a:lumMod val="75000"/>
                <a:lumOff val="25000"/>
              </a:schemeClr>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grpSp>
          <p:nvGrpSpPr>
            <p:cNvPr id="110" name="Group 207"/>
            <p:cNvGrpSpPr>
              <a:grpSpLocks noChangeAspect="1"/>
            </p:cNvGrpSpPr>
            <p:nvPr/>
          </p:nvGrpSpPr>
          <p:grpSpPr>
            <a:xfrm>
              <a:off x="4690883" y="1134516"/>
              <a:ext cx="241157" cy="215999"/>
              <a:chOff x="5326063" y="2723228"/>
              <a:chExt cx="1506538" cy="1349375"/>
            </a:xfrm>
            <a:solidFill>
              <a:schemeClr val="bg1"/>
            </a:solidFill>
          </p:grpSpPr>
          <p:sp>
            <p:nvSpPr>
              <p:cNvPr id="113" name="Freeform 5"/>
              <p:cNvSpPr>
                <a:spLocks noEditPoints="1"/>
              </p:cNvSpPr>
              <p:nvPr/>
            </p:nvSpPr>
            <p:spPr bwMode="auto">
              <a:xfrm>
                <a:off x="5326063" y="2723228"/>
                <a:ext cx="1506538" cy="1349375"/>
              </a:xfrm>
              <a:custGeom>
                <a:avLst/>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6"/>
              <p:cNvSpPr>
                <a:spLocks/>
              </p:cNvSpPr>
              <p:nvPr/>
            </p:nvSpPr>
            <p:spPr bwMode="auto">
              <a:xfrm>
                <a:off x="5514975" y="2921000"/>
                <a:ext cx="430213" cy="161925"/>
              </a:xfrm>
              <a:custGeom>
                <a:avLst/>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7"/>
              <p:cNvSpPr>
                <a:spLocks/>
              </p:cNvSpPr>
              <p:nvPr/>
            </p:nvSpPr>
            <p:spPr bwMode="auto">
              <a:xfrm>
                <a:off x="5514975" y="308292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8"/>
              <p:cNvSpPr>
                <a:spLocks/>
              </p:cNvSpPr>
              <p:nvPr/>
            </p:nvSpPr>
            <p:spPr bwMode="auto">
              <a:xfrm>
                <a:off x="5514975" y="3232150"/>
                <a:ext cx="430213" cy="161925"/>
              </a:xfrm>
              <a:custGeom>
                <a:avLst/>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9"/>
              <p:cNvSpPr>
                <a:spLocks/>
              </p:cNvSpPr>
              <p:nvPr/>
            </p:nvSpPr>
            <p:spPr bwMode="auto">
              <a:xfrm>
                <a:off x="5514975" y="339407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0"/>
              <p:cNvSpPr>
                <a:spLocks/>
              </p:cNvSpPr>
              <p:nvPr/>
            </p:nvSpPr>
            <p:spPr bwMode="auto">
              <a:xfrm>
                <a:off x="5514975" y="3556000"/>
                <a:ext cx="430213" cy="161925"/>
              </a:xfrm>
              <a:custGeom>
                <a:avLst/>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1"/>
              <p:cNvSpPr>
                <a:spLocks/>
              </p:cNvSpPr>
              <p:nvPr/>
            </p:nvSpPr>
            <p:spPr bwMode="auto">
              <a:xfrm>
                <a:off x="6213475" y="2921000"/>
                <a:ext cx="430213" cy="161925"/>
              </a:xfrm>
              <a:custGeom>
                <a:avLst/>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
              <p:cNvSpPr>
                <a:spLocks/>
              </p:cNvSpPr>
              <p:nvPr/>
            </p:nvSpPr>
            <p:spPr bwMode="auto">
              <a:xfrm>
                <a:off x="6213475" y="3082925"/>
                <a:ext cx="430213" cy="161925"/>
              </a:xfrm>
              <a:custGeom>
                <a:avLst/>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3"/>
              <p:cNvSpPr>
                <a:spLocks/>
              </p:cNvSpPr>
              <p:nvPr/>
            </p:nvSpPr>
            <p:spPr bwMode="auto">
              <a:xfrm>
                <a:off x="6213475" y="3232150"/>
                <a:ext cx="430213" cy="161925"/>
              </a:xfrm>
              <a:custGeom>
                <a:avLst/>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4"/>
              <p:cNvSpPr>
                <a:spLocks/>
              </p:cNvSpPr>
              <p:nvPr/>
            </p:nvSpPr>
            <p:spPr bwMode="auto">
              <a:xfrm>
                <a:off x="6213475" y="3394075"/>
                <a:ext cx="430213" cy="161925"/>
              </a:xfrm>
              <a:custGeom>
                <a:avLst/>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25" name="Группа 124"/>
          <p:cNvGrpSpPr/>
          <p:nvPr/>
        </p:nvGrpSpPr>
        <p:grpSpPr>
          <a:xfrm>
            <a:off x="4499992" y="1504355"/>
            <a:ext cx="487002" cy="487439"/>
            <a:chOff x="4572000" y="1795313"/>
            <a:chExt cx="487002" cy="487439"/>
          </a:xfrm>
        </p:grpSpPr>
        <p:sp>
          <p:nvSpPr>
            <p:cNvPr id="126" name="Rounded Rectangle 52"/>
            <p:cNvSpPr/>
            <p:nvPr/>
          </p:nvSpPr>
          <p:spPr>
            <a:xfrm>
              <a:off x="4572000" y="1795313"/>
              <a:ext cx="487002" cy="487439"/>
            </a:xfrm>
            <a:prstGeom prst="roundRect">
              <a:avLst/>
            </a:prstGeom>
            <a:solidFill>
              <a:srgbClr val="3B5D7D"/>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grpSp>
          <p:nvGrpSpPr>
            <p:cNvPr id="133" name="Group 14"/>
            <p:cNvGrpSpPr>
              <a:grpSpLocks noChangeAspect="1"/>
            </p:cNvGrpSpPr>
            <p:nvPr/>
          </p:nvGrpSpPr>
          <p:grpSpPr>
            <a:xfrm>
              <a:off x="4699102" y="1923678"/>
              <a:ext cx="232938" cy="179997"/>
              <a:chOff x="9945687" y="1014413"/>
              <a:chExt cx="454026" cy="350837"/>
            </a:xfrm>
            <a:solidFill>
              <a:srgbClr val="FFFFFF"/>
            </a:solidFill>
          </p:grpSpPr>
          <p:sp>
            <p:nvSpPr>
              <p:cNvPr id="140" name="Freeform 24"/>
              <p:cNvSpPr>
                <a:spLocks/>
              </p:cNvSpPr>
              <p:nvPr/>
            </p:nvSpPr>
            <p:spPr bwMode="auto">
              <a:xfrm>
                <a:off x="9945687" y="1065213"/>
                <a:ext cx="431800" cy="300037"/>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25"/>
              <p:cNvSpPr>
                <a:spLocks/>
              </p:cNvSpPr>
              <p:nvPr/>
            </p:nvSpPr>
            <p:spPr bwMode="auto">
              <a:xfrm>
                <a:off x="10080625" y="1014413"/>
                <a:ext cx="319088" cy="2889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48" name="Группа 147"/>
          <p:cNvGrpSpPr/>
          <p:nvPr/>
        </p:nvGrpSpPr>
        <p:grpSpPr>
          <a:xfrm>
            <a:off x="4499992" y="2299407"/>
            <a:ext cx="487002" cy="487439"/>
            <a:chOff x="4572000" y="2590365"/>
            <a:chExt cx="487002" cy="487439"/>
          </a:xfrm>
        </p:grpSpPr>
        <p:sp>
          <p:nvSpPr>
            <p:cNvPr id="149" name="Rounded Rectangle 12"/>
            <p:cNvSpPr/>
            <p:nvPr/>
          </p:nvSpPr>
          <p:spPr>
            <a:xfrm>
              <a:off x="4572000" y="2590365"/>
              <a:ext cx="487002" cy="487439"/>
            </a:xfrm>
            <a:prstGeom prst="roundRect">
              <a:avLst/>
            </a:prstGeom>
            <a:solidFill>
              <a:srgbClr val="3B5D7D"/>
            </a:solidFill>
            <a:ln>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150" name="Freeform 5"/>
            <p:cNvSpPr>
              <a:spLocks noChangeAspect="1" noEditPoints="1"/>
            </p:cNvSpPr>
            <p:nvPr/>
          </p:nvSpPr>
          <p:spPr bwMode="auto">
            <a:xfrm>
              <a:off x="4716016" y="2715766"/>
              <a:ext cx="208171" cy="251997"/>
            </a:xfrm>
            <a:custGeom>
              <a:avLst/>
              <a:gdLst>
                <a:gd name="T0" fmla="*/ 791 w 812"/>
                <a:gd name="T1" fmla="*/ 578 h 983"/>
                <a:gd name="T2" fmla="*/ 697 w 812"/>
                <a:gd name="T3" fmla="*/ 481 h 983"/>
                <a:gd name="T4" fmla="*/ 543 w 812"/>
                <a:gd name="T5" fmla="*/ 441 h 983"/>
                <a:gd name="T6" fmla="*/ 504 w 812"/>
                <a:gd name="T7" fmla="*/ 400 h 983"/>
                <a:gd name="T8" fmla="*/ 541 w 812"/>
                <a:gd name="T9" fmla="*/ 311 h 983"/>
                <a:gd name="T10" fmla="*/ 543 w 812"/>
                <a:gd name="T11" fmla="*/ 311 h 983"/>
                <a:gd name="T12" fmla="*/ 571 w 812"/>
                <a:gd name="T13" fmla="*/ 222 h 983"/>
                <a:gd name="T14" fmla="*/ 584 w 812"/>
                <a:gd name="T15" fmla="*/ 153 h 983"/>
                <a:gd name="T16" fmla="*/ 524 w 812"/>
                <a:gd name="T17" fmla="*/ 34 h 983"/>
                <a:gd name="T18" fmla="*/ 486 w 812"/>
                <a:gd name="T19" fmla="*/ 16 h 983"/>
                <a:gd name="T20" fmla="*/ 371 w 812"/>
                <a:gd name="T21" fmla="*/ 0 h 983"/>
                <a:gd name="T22" fmla="*/ 315 w 812"/>
                <a:gd name="T23" fmla="*/ 29 h 983"/>
                <a:gd name="T24" fmla="*/ 256 w 812"/>
                <a:gd name="T25" fmla="*/ 49 h 983"/>
                <a:gd name="T26" fmla="*/ 227 w 812"/>
                <a:gd name="T27" fmla="*/ 128 h 983"/>
                <a:gd name="T28" fmla="*/ 237 w 812"/>
                <a:gd name="T29" fmla="*/ 227 h 983"/>
                <a:gd name="T30" fmla="*/ 261 w 812"/>
                <a:gd name="T31" fmla="*/ 311 h 983"/>
                <a:gd name="T32" fmla="*/ 262 w 812"/>
                <a:gd name="T33" fmla="*/ 311 h 983"/>
                <a:gd name="T34" fmla="*/ 280 w 812"/>
                <a:gd name="T35" fmla="*/ 352 h 983"/>
                <a:gd name="T36" fmla="*/ 286 w 812"/>
                <a:gd name="T37" fmla="*/ 420 h 983"/>
                <a:gd name="T38" fmla="*/ 190 w 812"/>
                <a:gd name="T39" fmla="*/ 462 h 983"/>
                <a:gd name="T40" fmla="*/ 41 w 812"/>
                <a:gd name="T41" fmla="*/ 534 h 983"/>
                <a:gd name="T42" fmla="*/ 21 w 812"/>
                <a:gd name="T43" fmla="*/ 579 h 983"/>
                <a:gd name="T44" fmla="*/ 60 w 812"/>
                <a:gd name="T45" fmla="*/ 924 h 983"/>
                <a:gd name="T46" fmla="*/ 406 w 812"/>
                <a:gd name="T47" fmla="*/ 983 h 983"/>
                <a:gd name="T48" fmla="*/ 753 w 812"/>
                <a:gd name="T49" fmla="*/ 924 h 983"/>
                <a:gd name="T50" fmla="*/ 791 w 812"/>
                <a:gd name="T51" fmla="*/ 579 h 983"/>
                <a:gd name="T52" fmla="*/ 410 w 812"/>
                <a:gd name="T53" fmla="*/ 542 h 983"/>
                <a:gd name="T54" fmla="*/ 526 w 812"/>
                <a:gd name="T55" fmla="*/ 464 h 983"/>
                <a:gd name="T56" fmla="*/ 342 w 812"/>
                <a:gd name="T57" fmla="*/ 589 h 983"/>
                <a:gd name="T58" fmla="*/ 308 w 812"/>
                <a:gd name="T59" fmla="*/ 437 h 983"/>
                <a:gd name="T60" fmla="*/ 402 w 812"/>
                <a:gd name="T61" fmla="*/ 542 h 983"/>
                <a:gd name="T62" fmla="*/ 755 w 812"/>
                <a:gd name="T63" fmla="*/ 857 h 983"/>
                <a:gd name="T64" fmla="*/ 406 w 812"/>
                <a:gd name="T65" fmla="*/ 928 h 983"/>
                <a:gd name="T66" fmla="*/ 58 w 812"/>
                <a:gd name="T67" fmla="*/ 857 h 983"/>
                <a:gd name="T68" fmla="*/ 73 w 812"/>
                <a:gd name="T69" fmla="*/ 595 h 983"/>
                <a:gd name="T70" fmla="*/ 135 w 812"/>
                <a:gd name="T71" fmla="*/ 532 h 983"/>
                <a:gd name="T72" fmla="*/ 272 w 812"/>
                <a:gd name="T73" fmla="*/ 499 h 983"/>
                <a:gd name="T74" fmla="*/ 332 w 812"/>
                <a:gd name="T75" fmla="*/ 633 h 983"/>
                <a:gd name="T76" fmla="*/ 378 w 812"/>
                <a:gd name="T77" fmla="*/ 597 h 983"/>
                <a:gd name="T78" fmla="*/ 327 w 812"/>
                <a:gd name="T79" fmla="*/ 840 h 983"/>
                <a:gd name="T80" fmla="*/ 486 w 812"/>
                <a:gd name="T81" fmla="*/ 840 h 983"/>
                <a:gd name="T82" fmla="*/ 435 w 812"/>
                <a:gd name="T83" fmla="*/ 597 h 983"/>
                <a:gd name="T84" fmla="*/ 481 w 812"/>
                <a:gd name="T85" fmla="*/ 633 h 983"/>
                <a:gd name="T86" fmla="*/ 541 w 812"/>
                <a:gd name="T87" fmla="*/ 499 h 983"/>
                <a:gd name="T88" fmla="*/ 677 w 812"/>
                <a:gd name="T89" fmla="*/ 532 h 983"/>
                <a:gd name="T90" fmla="*/ 739 w 812"/>
                <a:gd name="T91" fmla="*/ 595 h 983"/>
                <a:gd name="T92" fmla="*/ 755 w 812"/>
                <a:gd name="T93" fmla="*/ 857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2" h="983">
                  <a:moveTo>
                    <a:pt x="791" y="579"/>
                  </a:moveTo>
                  <a:cubicBezTo>
                    <a:pt x="791" y="578"/>
                    <a:pt x="791" y="578"/>
                    <a:pt x="791" y="578"/>
                  </a:cubicBezTo>
                  <a:cubicBezTo>
                    <a:pt x="790" y="570"/>
                    <a:pt x="786" y="553"/>
                    <a:pt x="772" y="534"/>
                  </a:cubicBezTo>
                  <a:cubicBezTo>
                    <a:pt x="756" y="511"/>
                    <a:pt x="730" y="494"/>
                    <a:pt x="697" y="481"/>
                  </a:cubicBezTo>
                  <a:cubicBezTo>
                    <a:pt x="674" y="471"/>
                    <a:pt x="647" y="467"/>
                    <a:pt x="622" y="462"/>
                  </a:cubicBezTo>
                  <a:cubicBezTo>
                    <a:pt x="595" y="457"/>
                    <a:pt x="567" y="452"/>
                    <a:pt x="543" y="441"/>
                  </a:cubicBezTo>
                  <a:cubicBezTo>
                    <a:pt x="521" y="418"/>
                    <a:pt x="521" y="418"/>
                    <a:pt x="521" y="418"/>
                  </a:cubicBezTo>
                  <a:cubicBezTo>
                    <a:pt x="504" y="400"/>
                    <a:pt x="504" y="400"/>
                    <a:pt x="504" y="400"/>
                  </a:cubicBezTo>
                  <a:cubicBezTo>
                    <a:pt x="512" y="384"/>
                    <a:pt x="520" y="367"/>
                    <a:pt x="528" y="347"/>
                  </a:cubicBezTo>
                  <a:cubicBezTo>
                    <a:pt x="533" y="336"/>
                    <a:pt x="537" y="324"/>
                    <a:pt x="541" y="311"/>
                  </a:cubicBezTo>
                  <a:cubicBezTo>
                    <a:pt x="542" y="311"/>
                    <a:pt x="542" y="311"/>
                    <a:pt x="542" y="311"/>
                  </a:cubicBezTo>
                  <a:cubicBezTo>
                    <a:pt x="542" y="311"/>
                    <a:pt x="542" y="311"/>
                    <a:pt x="543" y="311"/>
                  </a:cubicBezTo>
                  <a:cubicBezTo>
                    <a:pt x="551" y="311"/>
                    <a:pt x="565" y="296"/>
                    <a:pt x="566" y="287"/>
                  </a:cubicBezTo>
                  <a:cubicBezTo>
                    <a:pt x="571" y="222"/>
                    <a:pt x="571" y="222"/>
                    <a:pt x="571" y="222"/>
                  </a:cubicBezTo>
                  <a:cubicBezTo>
                    <a:pt x="572" y="216"/>
                    <a:pt x="569" y="210"/>
                    <a:pt x="564" y="206"/>
                  </a:cubicBezTo>
                  <a:cubicBezTo>
                    <a:pt x="584" y="153"/>
                    <a:pt x="584" y="153"/>
                    <a:pt x="584" y="153"/>
                  </a:cubicBezTo>
                  <a:cubicBezTo>
                    <a:pt x="589" y="141"/>
                    <a:pt x="587" y="128"/>
                    <a:pt x="580" y="117"/>
                  </a:cubicBezTo>
                  <a:cubicBezTo>
                    <a:pt x="524" y="34"/>
                    <a:pt x="524" y="34"/>
                    <a:pt x="524" y="34"/>
                  </a:cubicBezTo>
                  <a:cubicBezTo>
                    <a:pt x="518" y="25"/>
                    <a:pt x="508" y="19"/>
                    <a:pt x="497" y="18"/>
                  </a:cubicBezTo>
                  <a:cubicBezTo>
                    <a:pt x="486" y="16"/>
                    <a:pt x="486" y="16"/>
                    <a:pt x="486" y="16"/>
                  </a:cubicBezTo>
                  <a:cubicBezTo>
                    <a:pt x="455" y="12"/>
                    <a:pt x="404" y="4"/>
                    <a:pt x="377" y="0"/>
                  </a:cubicBezTo>
                  <a:cubicBezTo>
                    <a:pt x="375" y="0"/>
                    <a:pt x="373" y="0"/>
                    <a:pt x="371" y="0"/>
                  </a:cubicBezTo>
                  <a:cubicBezTo>
                    <a:pt x="363" y="0"/>
                    <a:pt x="356" y="2"/>
                    <a:pt x="350" y="6"/>
                  </a:cubicBezTo>
                  <a:cubicBezTo>
                    <a:pt x="315" y="29"/>
                    <a:pt x="315" y="29"/>
                    <a:pt x="315" y="29"/>
                  </a:cubicBezTo>
                  <a:cubicBezTo>
                    <a:pt x="291" y="28"/>
                    <a:pt x="291" y="28"/>
                    <a:pt x="291" y="28"/>
                  </a:cubicBezTo>
                  <a:cubicBezTo>
                    <a:pt x="276" y="28"/>
                    <a:pt x="263" y="36"/>
                    <a:pt x="256" y="49"/>
                  </a:cubicBezTo>
                  <a:cubicBezTo>
                    <a:pt x="247" y="66"/>
                    <a:pt x="235" y="93"/>
                    <a:pt x="230" y="103"/>
                  </a:cubicBezTo>
                  <a:cubicBezTo>
                    <a:pt x="226" y="111"/>
                    <a:pt x="225" y="120"/>
                    <a:pt x="227" y="128"/>
                  </a:cubicBezTo>
                  <a:cubicBezTo>
                    <a:pt x="229" y="142"/>
                    <a:pt x="235" y="170"/>
                    <a:pt x="243" y="212"/>
                  </a:cubicBezTo>
                  <a:cubicBezTo>
                    <a:pt x="239" y="216"/>
                    <a:pt x="236" y="221"/>
                    <a:pt x="237" y="227"/>
                  </a:cubicBezTo>
                  <a:cubicBezTo>
                    <a:pt x="242" y="292"/>
                    <a:pt x="242" y="292"/>
                    <a:pt x="242" y="292"/>
                  </a:cubicBezTo>
                  <a:cubicBezTo>
                    <a:pt x="243" y="304"/>
                    <a:pt x="257" y="311"/>
                    <a:pt x="261" y="311"/>
                  </a:cubicBezTo>
                  <a:cubicBezTo>
                    <a:pt x="262" y="311"/>
                    <a:pt x="262" y="311"/>
                    <a:pt x="262" y="311"/>
                  </a:cubicBezTo>
                  <a:cubicBezTo>
                    <a:pt x="262" y="311"/>
                    <a:pt x="262" y="311"/>
                    <a:pt x="262" y="311"/>
                  </a:cubicBezTo>
                  <a:cubicBezTo>
                    <a:pt x="263" y="310"/>
                    <a:pt x="264" y="310"/>
                    <a:pt x="265" y="310"/>
                  </a:cubicBezTo>
                  <a:cubicBezTo>
                    <a:pt x="269" y="324"/>
                    <a:pt x="274" y="338"/>
                    <a:pt x="280" y="352"/>
                  </a:cubicBezTo>
                  <a:cubicBezTo>
                    <a:pt x="287" y="370"/>
                    <a:pt x="294" y="386"/>
                    <a:pt x="302" y="400"/>
                  </a:cubicBezTo>
                  <a:cubicBezTo>
                    <a:pt x="286" y="420"/>
                    <a:pt x="286" y="420"/>
                    <a:pt x="286" y="420"/>
                  </a:cubicBezTo>
                  <a:cubicBezTo>
                    <a:pt x="269" y="441"/>
                    <a:pt x="269" y="441"/>
                    <a:pt x="269" y="441"/>
                  </a:cubicBezTo>
                  <a:cubicBezTo>
                    <a:pt x="245" y="452"/>
                    <a:pt x="217" y="457"/>
                    <a:pt x="190" y="462"/>
                  </a:cubicBezTo>
                  <a:cubicBezTo>
                    <a:pt x="165" y="467"/>
                    <a:pt x="139" y="471"/>
                    <a:pt x="115" y="481"/>
                  </a:cubicBezTo>
                  <a:cubicBezTo>
                    <a:pt x="82" y="494"/>
                    <a:pt x="57" y="512"/>
                    <a:pt x="41" y="534"/>
                  </a:cubicBezTo>
                  <a:cubicBezTo>
                    <a:pt x="26" y="553"/>
                    <a:pt x="23" y="570"/>
                    <a:pt x="21" y="578"/>
                  </a:cubicBezTo>
                  <a:cubicBezTo>
                    <a:pt x="21" y="578"/>
                    <a:pt x="21" y="578"/>
                    <a:pt x="21" y="579"/>
                  </a:cubicBezTo>
                  <a:cubicBezTo>
                    <a:pt x="13" y="605"/>
                    <a:pt x="3" y="749"/>
                    <a:pt x="1" y="844"/>
                  </a:cubicBezTo>
                  <a:cubicBezTo>
                    <a:pt x="0" y="869"/>
                    <a:pt x="7" y="901"/>
                    <a:pt x="60" y="924"/>
                  </a:cubicBezTo>
                  <a:cubicBezTo>
                    <a:pt x="115" y="949"/>
                    <a:pt x="190" y="966"/>
                    <a:pt x="283" y="975"/>
                  </a:cubicBezTo>
                  <a:cubicBezTo>
                    <a:pt x="353" y="982"/>
                    <a:pt x="406" y="983"/>
                    <a:pt x="406" y="983"/>
                  </a:cubicBezTo>
                  <a:cubicBezTo>
                    <a:pt x="408" y="983"/>
                    <a:pt x="612" y="982"/>
                    <a:pt x="752" y="925"/>
                  </a:cubicBezTo>
                  <a:cubicBezTo>
                    <a:pt x="753" y="924"/>
                    <a:pt x="753" y="924"/>
                    <a:pt x="753" y="924"/>
                  </a:cubicBezTo>
                  <a:cubicBezTo>
                    <a:pt x="806" y="901"/>
                    <a:pt x="812" y="869"/>
                    <a:pt x="812" y="844"/>
                  </a:cubicBezTo>
                  <a:cubicBezTo>
                    <a:pt x="809" y="749"/>
                    <a:pt x="799" y="605"/>
                    <a:pt x="791" y="579"/>
                  </a:cubicBezTo>
                  <a:close/>
                  <a:moveTo>
                    <a:pt x="470" y="589"/>
                  </a:moveTo>
                  <a:cubicBezTo>
                    <a:pt x="410" y="542"/>
                    <a:pt x="410" y="542"/>
                    <a:pt x="410" y="542"/>
                  </a:cubicBezTo>
                  <a:cubicBezTo>
                    <a:pt x="501" y="437"/>
                    <a:pt x="501" y="437"/>
                    <a:pt x="501" y="437"/>
                  </a:cubicBezTo>
                  <a:cubicBezTo>
                    <a:pt x="526" y="464"/>
                    <a:pt x="526" y="464"/>
                    <a:pt x="526" y="464"/>
                  </a:cubicBezTo>
                  <a:lnTo>
                    <a:pt x="470" y="589"/>
                  </a:lnTo>
                  <a:close/>
                  <a:moveTo>
                    <a:pt x="342" y="589"/>
                  </a:moveTo>
                  <a:cubicBezTo>
                    <a:pt x="286" y="464"/>
                    <a:pt x="286" y="464"/>
                    <a:pt x="286" y="464"/>
                  </a:cubicBezTo>
                  <a:cubicBezTo>
                    <a:pt x="308" y="437"/>
                    <a:pt x="308" y="437"/>
                    <a:pt x="308" y="437"/>
                  </a:cubicBezTo>
                  <a:cubicBezTo>
                    <a:pt x="308" y="437"/>
                    <a:pt x="308" y="437"/>
                    <a:pt x="308" y="437"/>
                  </a:cubicBezTo>
                  <a:cubicBezTo>
                    <a:pt x="402" y="542"/>
                    <a:pt x="402" y="542"/>
                    <a:pt x="402" y="542"/>
                  </a:cubicBezTo>
                  <a:lnTo>
                    <a:pt x="342" y="589"/>
                  </a:lnTo>
                  <a:close/>
                  <a:moveTo>
                    <a:pt x="755" y="857"/>
                  </a:moveTo>
                  <a:cubicBezTo>
                    <a:pt x="753" y="860"/>
                    <a:pt x="748" y="867"/>
                    <a:pt x="731" y="874"/>
                  </a:cubicBezTo>
                  <a:cubicBezTo>
                    <a:pt x="602" y="926"/>
                    <a:pt x="410" y="928"/>
                    <a:pt x="406" y="928"/>
                  </a:cubicBezTo>
                  <a:cubicBezTo>
                    <a:pt x="402" y="928"/>
                    <a:pt x="201" y="926"/>
                    <a:pt x="82" y="874"/>
                  </a:cubicBezTo>
                  <a:cubicBezTo>
                    <a:pt x="65" y="867"/>
                    <a:pt x="59" y="860"/>
                    <a:pt x="58" y="857"/>
                  </a:cubicBezTo>
                  <a:cubicBezTo>
                    <a:pt x="56" y="854"/>
                    <a:pt x="56" y="851"/>
                    <a:pt x="56" y="845"/>
                  </a:cubicBezTo>
                  <a:cubicBezTo>
                    <a:pt x="58" y="736"/>
                    <a:pt x="69" y="611"/>
                    <a:pt x="73" y="595"/>
                  </a:cubicBezTo>
                  <a:cubicBezTo>
                    <a:pt x="74" y="593"/>
                    <a:pt x="75" y="591"/>
                    <a:pt x="75" y="589"/>
                  </a:cubicBezTo>
                  <a:cubicBezTo>
                    <a:pt x="83" y="552"/>
                    <a:pt x="121" y="537"/>
                    <a:pt x="135" y="532"/>
                  </a:cubicBezTo>
                  <a:cubicBezTo>
                    <a:pt x="154" y="524"/>
                    <a:pt x="177" y="520"/>
                    <a:pt x="201" y="516"/>
                  </a:cubicBezTo>
                  <a:cubicBezTo>
                    <a:pt x="224" y="511"/>
                    <a:pt x="248" y="507"/>
                    <a:pt x="272" y="499"/>
                  </a:cubicBezTo>
                  <a:cubicBezTo>
                    <a:pt x="317" y="601"/>
                    <a:pt x="317" y="601"/>
                    <a:pt x="317" y="601"/>
                  </a:cubicBezTo>
                  <a:cubicBezTo>
                    <a:pt x="332" y="633"/>
                    <a:pt x="332" y="633"/>
                    <a:pt x="332" y="633"/>
                  </a:cubicBezTo>
                  <a:cubicBezTo>
                    <a:pt x="359" y="611"/>
                    <a:pt x="359" y="611"/>
                    <a:pt x="359" y="611"/>
                  </a:cubicBezTo>
                  <a:cubicBezTo>
                    <a:pt x="378" y="597"/>
                    <a:pt x="378" y="597"/>
                    <a:pt x="378" y="597"/>
                  </a:cubicBezTo>
                  <a:cubicBezTo>
                    <a:pt x="379" y="599"/>
                    <a:pt x="379" y="599"/>
                    <a:pt x="379" y="599"/>
                  </a:cubicBezTo>
                  <a:cubicBezTo>
                    <a:pt x="327" y="840"/>
                    <a:pt x="327" y="840"/>
                    <a:pt x="327" y="840"/>
                  </a:cubicBezTo>
                  <a:cubicBezTo>
                    <a:pt x="406" y="914"/>
                    <a:pt x="406" y="914"/>
                    <a:pt x="406" y="914"/>
                  </a:cubicBezTo>
                  <a:cubicBezTo>
                    <a:pt x="486" y="840"/>
                    <a:pt x="486" y="840"/>
                    <a:pt x="486" y="840"/>
                  </a:cubicBezTo>
                  <a:cubicBezTo>
                    <a:pt x="434" y="598"/>
                    <a:pt x="434" y="598"/>
                    <a:pt x="434" y="598"/>
                  </a:cubicBezTo>
                  <a:cubicBezTo>
                    <a:pt x="435" y="597"/>
                    <a:pt x="435" y="597"/>
                    <a:pt x="435" y="597"/>
                  </a:cubicBezTo>
                  <a:cubicBezTo>
                    <a:pt x="453" y="611"/>
                    <a:pt x="453" y="611"/>
                    <a:pt x="453" y="611"/>
                  </a:cubicBezTo>
                  <a:cubicBezTo>
                    <a:pt x="481" y="633"/>
                    <a:pt x="481" y="633"/>
                    <a:pt x="481" y="633"/>
                  </a:cubicBezTo>
                  <a:cubicBezTo>
                    <a:pt x="495" y="601"/>
                    <a:pt x="495" y="601"/>
                    <a:pt x="495" y="601"/>
                  </a:cubicBezTo>
                  <a:cubicBezTo>
                    <a:pt x="541" y="499"/>
                    <a:pt x="541" y="499"/>
                    <a:pt x="541" y="499"/>
                  </a:cubicBezTo>
                  <a:cubicBezTo>
                    <a:pt x="564" y="507"/>
                    <a:pt x="588" y="511"/>
                    <a:pt x="612" y="516"/>
                  </a:cubicBezTo>
                  <a:cubicBezTo>
                    <a:pt x="636" y="520"/>
                    <a:pt x="658" y="524"/>
                    <a:pt x="677" y="532"/>
                  </a:cubicBezTo>
                  <a:cubicBezTo>
                    <a:pt x="692" y="537"/>
                    <a:pt x="730" y="552"/>
                    <a:pt x="738" y="589"/>
                  </a:cubicBezTo>
                  <a:cubicBezTo>
                    <a:pt x="738" y="591"/>
                    <a:pt x="738" y="593"/>
                    <a:pt x="739" y="595"/>
                  </a:cubicBezTo>
                  <a:cubicBezTo>
                    <a:pt x="743" y="611"/>
                    <a:pt x="754" y="736"/>
                    <a:pt x="757" y="845"/>
                  </a:cubicBezTo>
                  <a:cubicBezTo>
                    <a:pt x="757" y="851"/>
                    <a:pt x="757" y="854"/>
                    <a:pt x="755" y="8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7" name="Freeform 14"/>
          <p:cNvSpPr>
            <a:spLocks/>
          </p:cNvSpPr>
          <p:nvPr/>
        </p:nvSpPr>
        <p:spPr bwMode="auto">
          <a:xfrm>
            <a:off x="499346" y="4227934"/>
            <a:ext cx="1124981" cy="262496"/>
          </a:xfrm>
          <a:custGeom>
            <a:avLst/>
            <a:gdLst>
              <a:gd name="T0" fmla="*/ 14 w 1140"/>
              <a:gd name="T1" fmla="*/ 69 h 266"/>
              <a:gd name="T2" fmla="*/ 1140 w 1140"/>
              <a:gd name="T3" fmla="*/ 266 h 266"/>
              <a:gd name="T4" fmla="*/ 1126 w 1140"/>
              <a:gd name="T5" fmla="*/ 197 h 266"/>
              <a:gd name="T6" fmla="*/ 0 w 1140"/>
              <a:gd name="T7" fmla="*/ 0 h 266"/>
              <a:gd name="T8" fmla="*/ 14 w 1140"/>
              <a:gd name="T9" fmla="*/ 69 h 266"/>
            </a:gdLst>
            <a:ahLst/>
            <a:cxnLst>
              <a:cxn ang="0">
                <a:pos x="T0" y="T1"/>
              </a:cxn>
              <a:cxn ang="0">
                <a:pos x="T2" y="T3"/>
              </a:cxn>
              <a:cxn ang="0">
                <a:pos x="T4" y="T5"/>
              </a:cxn>
              <a:cxn ang="0">
                <a:pos x="T6" y="T7"/>
              </a:cxn>
              <a:cxn ang="0">
                <a:pos x="T8" y="T9"/>
              </a:cxn>
            </a:cxnLst>
            <a:rect l="0" t="0" r="r" b="b"/>
            <a:pathLst>
              <a:path w="1140" h="266">
                <a:moveTo>
                  <a:pt x="14" y="69"/>
                </a:moveTo>
                <a:lnTo>
                  <a:pt x="1140" y="266"/>
                </a:lnTo>
                <a:lnTo>
                  <a:pt x="1126" y="197"/>
                </a:lnTo>
                <a:lnTo>
                  <a:pt x="0" y="0"/>
                </a:lnTo>
                <a:lnTo>
                  <a:pt x="14" y="6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68" name="Freeform 5"/>
          <p:cNvSpPr>
            <a:spLocks/>
          </p:cNvSpPr>
          <p:nvPr/>
        </p:nvSpPr>
        <p:spPr bwMode="auto">
          <a:xfrm>
            <a:off x="467544" y="4515966"/>
            <a:ext cx="1324319" cy="246707"/>
          </a:xfrm>
          <a:custGeom>
            <a:avLst/>
            <a:gdLst>
              <a:gd name="T0" fmla="*/ 1342 w 1342"/>
              <a:gd name="T1" fmla="*/ 250 h 250"/>
              <a:gd name="T2" fmla="*/ 1330 w 1342"/>
              <a:gd name="T3" fmla="*/ 202 h 250"/>
              <a:gd name="T4" fmla="*/ 0 w 1342"/>
              <a:gd name="T5" fmla="*/ 0 h 250"/>
              <a:gd name="T6" fmla="*/ 10 w 1342"/>
              <a:gd name="T7" fmla="*/ 48 h 250"/>
              <a:gd name="T8" fmla="*/ 1342 w 1342"/>
              <a:gd name="T9" fmla="*/ 250 h 250"/>
            </a:gdLst>
            <a:ahLst/>
            <a:cxnLst>
              <a:cxn ang="0">
                <a:pos x="T0" y="T1"/>
              </a:cxn>
              <a:cxn ang="0">
                <a:pos x="T2" y="T3"/>
              </a:cxn>
              <a:cxn ang="0">
                <a:pos x="T4" y="T5"/>
              </a:cxn>
              <a:cxn ang="0">
                <a:pos x="T6" y="T7"/>
              </a:cxn>
              <a:cxn ang="0">
                <a:pos x="T8" y="T9"/>
              </a:cxn>
            </a:cxnLst>
            <a:rect l="0" t="0" r="r" b="b"/>
            <a:pathLst>
              <a:path w="1342" h="250">
                <a:moveTo>
                  <a:pt x="1342" y="250"/>
                </a:moveTo>
                <a:lnTo>
                  <a:pt x="1330" y="202"/>
                </a:lnTo>
                <a:lnTo>
                  <a:pt x="0" y="0"/>
                </a:lnTo>
                <a:lnTo>
                  <a:pt x="10" y="48"/>
                </a:lnTo>
                <a:lnTo>
                  <a:pt x="1342" y="25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69" name="Freeform 9"/>
          <p:cNvSpPr>
            <a:spLocks/>
          </p:cNvSpPr>
          <p:nvPr/>
        </p:nvSpPr>
        <p:spPr bwMode="auto">
          <a:xfrm>
            <a:off x="2029688" y="4697999"/>
            <a:ext cx="1206887" cy="202300"/>
          </a:xfrm>
          <a:custGeom>
            <a:avLst/>
            <a:gdLst>
              <a:gd name="T0" fmla="*/ 1218 w 1223"/>
              <a:gd name="T1" fmla="*/ 186 h 205"/>
              <a:gd name="T2" fmla="*/ 0 w 1223"/>
              <a:gd name="T3" fmla="*/ 0 h 205"/>
              <a:gd name="T4" fmla="*/ 2 w 1223"/>
              <a:gd name="T5" fmla="*/ 17 h 205"/>
              <a:gd name="T6" fmla="*/ 1223 w 1223"/>
              <a:gd name="T7" fmla="*/ 205 h 205"/>
              <a:gd name="T8" fmla="*/ 1218 w 1223"/>
              <a:gd name="T9" fmla="*/ 186 h 205"/>
            </a:gdLst>
            <a:ahLst/>
            <a:cxnLst>
              <a:cxn ang="0">
                <a:pos x="T0" y="T1"/>
              </a:cxn>
              <a:cxn ang="0">
                <a:pos x="T2" y="T3"/>
              </a:cxn>
              <a:cxn ang="0">
                <a:pos x="T4" y="T5"/>
              </a:cxn>
              <a:cxn ang="0">
                <a:pos x="T6" y="T7"/>
              </a:cxn>
              <a:cxn ang="0">
                <a:pos x="T8" y="T9"/>
              </a:cxn>
            </a:cxnLst>
            <a:rect l="0" t="0" r="r" b="b"/>
            <a:pathLst>
              <a:path w="1223" h="205">
                <a:moveTo>
                  <a:pt x="1218" y="186"/>
                </a:moveTo>
                <a:lnTo>
                  <a:pt x="0" y="0"/>
                </a:lnTo>
                <a:lnTo>
                  <a:pt x="2" y="17"/>
                </a:lnTo>
                <a:lnTo>
                  <a:pt x="1223" y="205"/>
                </a:lnTo>
                <a:lnTo>
                  <a:pt x="1218" y="18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88" name="Freeform 13"/>
          <p:cNvSpPr>
            <a:spLocks/>
          </p:cNvSpPr>
          <p:nvPr/>
        </p:nvSpPr>
        <p:spPr bwMode="auto">
          <a:xfrm>
            <a:off x="3347864" y="4659982"/>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pic>
        <p:nvPicPr>
          <p:cNvPr id="89" name="Изображение 88" descr="ut_logo_hor.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spTree>
    <p:extLst>
      <p:ext uri="{BB962C8B-B14F-4D97-AF65-F5344CB8AC3E}">
        <p14:creationId xmlns="" xmlns:p14="http://schemas.microsoft.com/office/powerpoint/2010/main" val="2180143596"/>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2000"/>
                                        <p:tgtEl>
                                          <p:spTgt spid="107"/>
                                        </p:tgtEl>
                                      </p:cBhvr>
                                    </p:animEffect>
                                  </p:childTnLst>
                                </p:cTn>
                              </p:par>
                            </p:childTnLst>
                          </p:cTn>
                        </p:par>
                        <p:par>
                          <p:cTn id="12" fill="hold">
                            <p:stCondLst>
                              <p:cond delay="2500"/>
                            </p:stCondLst>
                            <p:childTnLst>
                              <p:par>
                                <p:cTn id="13" presetID="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0-#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0-#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500" fill="hold"/>
                                        <p:tgtEl>
                                          <p:spTgt spid="90"/>
                                        </p:tgtEl>
                                        <p:attrNameLst>
                                          <p:attrName>ppt_x</p:attrName>
                                        </p:attrNameLst>
                                      </p:cBhvr>
                                      <p:tavLst>
                                        <p:tav tm="0">
                                          <p:val>
                                            <p:strVal val="0-#ppt_w/2"/>
                                          </p:val>
                                        </p:tav>
                                        <p:tav tm="100000">
                                          <p:val>
                                            <p:strVal val="#ppt_x"/>
                                          </p:val>
                                        </p:tav>
                                      </p:tavLst>
                                    </p:anim>
                                    <p:anim calcmode="lin" valueType="num">
                                      <p:cBhvr additive="base">
                                        <p:cTn id="70" dur="500" fill="hold"/>
                                        <p:tgtEl>
                                          <p:spTgt spid="90"/>
                                        </p:tgtEl>
                                        <p:attrNameLst>
                                          <p:attrName>ppt_y</p:attrName>
                                        </p:attrNameLst>
                                      </p:cBhvr>
                                      <p:tavLst>
                                        <p:tav tm="0">
                                          <p:val>
                                            <p:strVal val="#ppt_y"/>
                                          </p:val>
                                        </p:tav>
                                        <p:tav tm="100000">
                                          <p:val>
                                            <p:strVal val="#ppt_y"/>
                                          </p:val>
                                        </p:tav>
                                      </p:tavLst>
                                    </p:anim>
                                  </p:childTnLst>
                                </p:cTn>
                              </p:par>
                            </p:childTnLst>
                          </p:cTn>
                        </p:par>
                        <p:par>
                          <p:cTn id="71" fill="hold">
                            <p:stCondLst>
                              <p:cond delay="4500"/>
                            </p:stCondLst>
                            <p:childTnLst>
                              <p:par>
                                <p:cTn id="72" presetID="53" presetClass="entr" presetSubtype="16"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 calcmode="lin" valueType="num">
                                      <p:cBhvr>
                                        <p:cTn id="74" dur="300" fill="hold"/>
                                        <p:tgtEl>
                                          <p:spTgt spid="108"/>
                                        </p:tgtEl>
                                        <p:attrNameLst>
                                          <p:attrName>ppt_w</p:attrName>
                                        </p:attrNameLst>
                                      </p:cBhvr>
                                      <p:tavLst>
                                        <p:tav tm="0">
                                          <p:val>
                                            <p:fltVal val="0"/>
                                          </p:val>
                                        </p:tav>
                                        <p:tav tm="100000">
                                          <p:val>
                                            <p:strVal val="#ppt_w"/>
                                          </p:val>
                                        </p:tav>
                                      </p:tavLst>
                                    </p:anim>
                                    <p:anim calcmode="lin" valueType="num">
                                      <p:cBhvr>
                                        <p:cTn id="75" dur="300" fill="hold"/>
                                        <p:tgtEl>
                                          <p:spTgt spid="108"/>
                                        </p:tgtEl>
                                        <p:attrNameLst>
                                          <p:attrName>ppt_h</p:attrName>
                                        </p:attrNameLst>
                                      </p:cBhvr>
                                      <p:tavLst>
                                        <p:tav tm="0">
                                          <p:val>
                                            <p:fltVal val="0"/>
                                          </p:val>
                                        </p:tav>
                                        <p:tav tm="100000">
                                          <p:val>
                                            <p:strVal val="#ppt_h"/>
                                          </p:val>
                                        </p:tav>
                                      </p:tavLst>
                                    </p:anim>
                                    <p:animEffect transition="in" filter="fade">
                                      <p:cBhvr>
                                        <p:cTn id="76" dur="300"/>
                                        <p:tgtEl>
                                          <p:spTgt spid="108"/>
                                        </p:tgtEl>
                                      </p:cBhvr>
                                    </p:animEffect>
                                  </p:childTnLst>
                                </p:cTn>
                              </p:par>
                            </p:childTnLst>
                          </p:cTn>
                        </p:par>
                        <p:par>
                          <p:cTn id="77" fill="hold">
                            <p:stCondLst>
                              <p:cond delay="4800"/>
                            </p:stCondLst>
                            <p:childTnLst>
                              <p:par>
                                <p:cTn id="78" presetID="22" presetClass="entr" presetSubtype="8" fill="hold" grpId="0" nodeType="after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wipe(left)">
                                      <p:cBhvr>
                                        <p:cTn id="80" dur="2000"/>
                                        <p:tgtEl>
                                          <p:spTgt spid="102"/>
                                        </p:tgtEl>
                                      </p:cBhvr>
                                    </p:animEffect>
                                  </p:childTnLst>
                                </p:cTn>
                              </p:par>
                            </p:childTnLst>
                          </p:cTn>
                        </p:par>
                        <p:par>
                          <p:cTn id="81" fill="hold">
                            <p:stCondLst>
                              <p:cond delay="6800"/>
                            </p:stCondLst>
                            <p:childTnLst>
                              <p:par>
                                <p:cTn id="82" presetID="10" presetClass="entr" presetSubtype="0" fill="hold" grpId="0" nodeType="afterEffect">
                                  <p:stCondLst>
                                    <p:cond delay="0"/>
                                  </p:stCondLst>
                                  <p:iterate type="wd">
                                    <p:tmPct val="10000"/>
                                  </p:iterate>
                                  <p:childTnLst>
                                    <p:set>
                                      <p:cBhvr>
                                        <p:cTn id="83" dur="1" fill="hold">
                                          <p:stCondLst>
                                            <p:cond delay="0"/>
                                          </p:stCondLst>
                                        </p:cTn>
                                        <p:tgtEl>
                                          <p:spTgt spid="103"/>
                                        </p:tgtEl>
                                        <p:attrNameLst>
                                          <p:attrName>style.visibility</p:attrName>
                                        </p:attrNameLst>
                                      </p:cBhvr>
                                      <p:to>
                                        <p:strVal val="visible"/>
                                      </p:to>
                                    </p:set>
                                    <p:animEffect transition="in" filter="fade">
                                      <p:cBhvr>
                                        <p:cTn id="84" dur="2000"/>
                                        <p:tgtEl>
                                          <p:spTgt spid="103"/>
                                        </p:tgtEl>
                                      </p:cBhvr>
                                    </p:animEffect>
                                  </p:childTnLst>
                                </p:cTn>
                              </p:par>
                            </p:childTnLst>
                          </p:cTn>
                        </p:par>
                        <p:par>
                          <p:cTn id="85" fill="hold">
                            <p:stCondLst>
                              <p:cond delay="11000"/>
                            </p:stCondLst>
                            <p:childTnLst>
                              <p:par>
                                <p:cTn id="86" presetID="53" presetClass="entr" presetSubtype="16" fill="hold" nodeType="afterEffect">
                                  <p:stCondLst>
                                    <p:cond delay="0"/>
                                  </p:stCondLst>
                                  <p:childTnLst>
                                    <p:set>
                                      <p:cBhvr>
                                        <p:cTn id="87" dur="1" fill="hold">
                                          <p:stCondLst>
                                            <p:cond delay="0"/>
                                          </p:stCondLst>
                                        </p:cTn>
                                        <p:tgtEl>
                                          <p:spTgt spid="125"/>
                                        </p:tgtEl>
                                        <p:attrNameLst>
                                          <p:attrName>style.visibility</p:attrName>
                                        </p:attrNameLst>
                                      </p:cBhvr>
                                      <p:to>
                                        <p:strVal val="visible"/>
                                      </p:to>
                                    </p:set>
                                    <p:anim calcmode="lin" valueType="num">
                                      <p:cBhvr>
                                        <p:cTn id="88" dur="300" fill="hold"/>
                                        <p:tgtEl>
                                          <p:spTgt spid="125"/>
                                        </p:tgtEl>
                                        <p:attrNameLst>
                                          <p:attrName>ppt_w</p:attrName>
                                        </p:attrNameLst>
                                      </p:cBhvr>
                                      <p:tavLst>
                                        <p:tav tm="0">
                                          <p:val>
                                            <p:fltVal val="0"/>
                                          </p:val>
                                        </p:tav>
                                        <p:tav tm="100000">
                                          <p:val>
                                            <p:strVal val="#ppt_w"/>
                                          </p:val>
                                        </p:tav>
                                      </p:tavLst>
                                    </p:anim>
                                    <p:anim calcmode="lin" valueType="num">
                                      <p:cBhvr>
                                        <p:cTn id="89" dur="300" fill="hold"/>
                                        <p:tgtEl>
                                          <p:spTgt spid="125"/>
                                        </p:tgtEl>
                                        <p:attrNameLst>
                                          <p:attrName>ppt_h</p:attrName>
                                        </p:attrNameLst>
                                      </p:cBhvr>
                                      <p:tavLst>
                                        <p:tav tm="0">
                                          <p:val>
                                            <p:fltVal val="0"/>
                                          </p:val>
                                        </p:tav>
                                        <p:tav tm="100000">
                                          <p:val>
                                            <p:strVal val="#ppt_h"/>
                                          </p:val>
                                        </p:tav>
                                      </p:tavLst>
                                    </p:anim>
                                    <p:animEffect transition="in" filter="fade">
                                      <p:cBhvr>
                                        <p:cTn id="90" dur="300"/>
                                        <p:tgtEl>
                                          <p:spTgt spid="125"/>
                                        </p:tgtEl>
                                      </p:cBhvr>
                                    </p:animEffect>
                                  </p:childTnLst>
                                </p:cTn>
                              </p:par>
                            </p:childTnLst>
                          </p:cTn>
                        </p:par>
                        <p:par>
                          <p:cTn id="91" fill="hold">
                            <p:stCondLst>
                              <p:cond delay="11300"/>
                            </p:stCondLst>
                            <p:childTnLst>
                              <p:par>
                                <p:cTn id="92" presetID="22" presetClass="entr" presetSubtype="8"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wipe(left)">
                                      <p:cBhvr>
                                        <p:cTn id="94" dur="2000"/>
                                        <p:tgtEl>
                                          <p:spTgt spid="104"/>
                                        </p:tgtEl>
                                      </p:cBhvr>
                                    </p:animEffect>
                                  </p:childTnLst>
                                </p:cTn>
                              </p:par>
                            </p:childTnLst>
                          </p:cTn>
                        </p:par>
                        <p:par>
                          <p:cTn id="95" fill="hold">
                            <p:stCondLst>
                              <p:cond delay="13300"/>
                            </p:stCondLst>
                            <p:childTnLst>
                              <p:par>
                                <p:cTn id="96" presetID="10" presetClass="entr" presetSubtype="0" fill="hold" grpId="0" nodeType="afterEffect">
                                  <p:stCondLst>
                                    <p:cond delay="0"/>
                                  </p:stCondLst>
                                  <p:iterate type="wd">
                                    <p:tmPct val="10000"/>
                                  </p:iterate>
                                  <p:childTnLst>
                                    <p:set>
                                      <p:cBhvr>
                                        <p:cTn id="97" dur="1" fill="hold">
                                          <p:stCondLst>
                                            <p:cond delay="0"/>
                                          </p:stCondLst>
                                        </p:cTn>
                                        <p:tgtEl>
                                          <p:spTgt spid="105"/>
                                        </p:tgtEl>
                                        <p:attrNameLst>
                                          <p:attrName>style.visibility</p:attrName>
                                        </p:attrNameLst>
                                      </p:cBhvr>
                                      <p:to>
                                        <p:strVal val="visible"/>
                                      </p:to>
                                    </p:set>
                                    <p:animEffect transition="in" filter="fade">
                                      <p:cBhvr>
                                        <p:cTn id="98" dur="2000"/>
                                        <p:tgtEl>
                                          <p:spTgt spid="105"/>
                                        </p:tgtEl>
                                      </p:cBhvr>
                                    </p:animEffect>
                                  </p:childTnLst>
                                </p:cTn>
                              </p:par>
                            </p:childTnLst>
                          </p:cTn>
                        </p:par>
                        <p:par>
                          <p:cTn id="99" fill="hold">
                            <p:stCondLst>
                              <p:cond delay="19500"/>
                            </p:stCondLst>
                            <p:childTnLst>
                              <p:par>
                                <p:cTn id="100" presetID="53" presetClass="entr" presetSubtype="16" fill="hold" nodeType="afterEffect">
                                  <p:stCondLst>
                                    <p:cond delay="0"/>
                                  </p:stCondLst>
                                  <p:childTnLst>
                                    <p:set>
                                      <p:cBhvr>
                                        <p:cTn id="101" dur="1" fill="hold">
                                          <p:stCondLst>
                                            <p:cond delay="0"/>
                                          </p:stCondLst>
                                        </p:cTn>
                                        <p:tgtEl>
                                          <p:spTgt spid="148"/>
                                        </p:tgtEl>
                                        <p:attrNameLst>
                                          <p:attrName>style.visibility</p:attrName>
                                        </p:attrNameLst>
                                      </p:cBhvr>
                                      <p:to>
                                        <p:strVal val="visible"/>
                                      </p:to>
                                    </p:set>
                                    <p:anim calcmode="lin" valueType="num">
                                      <p:cBhvr>
                                        <p:cTn id="102" dur="300" fill="hold"/>
                                        <p:tgtEl>
                                          <p:spTgt spid="148"/>
                                        </p:tgtEl>
                                        <p:attrNameLst>
                                          <p:attrName>ppt_w</p:attrName>
                                        </p:attrNameLst>
                                      </p:cBhvr>
                                      <p:tavLst>
                                        <p:tav tm="0">
                                          <p:val>
                                            <p:fltVal val="0"/>
                                          </p:val>
                                        </p:tav>
                                        <p:tav tm="100000">
                                          <p:val>
                                            <p:strVal val="#ppt_w"/>
                                          </p:val>
                                        </p:tav>
                                      </p:tavLst>
                                    </p:anim>
                                    <p:anim calcmode="lin" valueType="num">
                                      <p:cBhvr>
                                        <p:cTn id="103" dur="300" fill="hold"/>
                                        <p:tgtEl>
                                          <p:spTgt spid="148"/>
                                        </p:tgtEl>
                                        <p:attrNameLst>
                                          <p:attrName>ppt_h</p:attrName>
                                        </p:attrNameLst>
                                      </p:cBhvr>
                                      <p:tavLst>
                                        <p:tav tm="0">
                                          <p:val>
                                            <p:fltVal val="0"/>
                                          </p:val>
                                        </p:tav>
                                        <p:tav tm="100000">
                                          <p:val>
                                            <p:strVal val="#ppt_h"/>
                                          </p:val>
                                        </p:tav>
                                      </p:tavLst>
                                    </p:anim>
                                    <p:animEffect transition="in" filter="fade">
                                      <p:cBhvr>
                                        <p:cTn id="104" dur="300"/>
                                        <p:tgtEl>
                                          <p:spTgt spid="148"/>
                                        </p:tgtEl>
                                      </p:cBhvr>
                                    </p:animEffect>
                                  </p:childTnLst>
                                </p:cTn>
                              </p:par>
                            </p:childTnLst>
                          </p:cTn>
                        </p:par>
                        <p:par>
                          <p:cTn id="105" fill="hold">
                            <p:stCondLst>
                              <p:cond delay="19800"/>
                            </p:stCondLst>
                            <p:childTnLst>
                              <p:par>
                                <p:cTn id="106" presetID="22" presetClass="entr" presetSubtype="8"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left)">
                                      <p:cBhvr>
                                        <p:cTn id="108" dur="2000"/>
                                        <p:tgtEl>
                                          <p:spTgt spid="71"/>
                                        </p:tgtEl>
                                      </p:cBhvr>
                                    </p:animEffect>
                                  </p:childTnLst>
                                </p:cTn>
                              </p:par>
                            </p:childTnLst>
                          </p:cTn>
                        </p:par>
                        <p:par>
                          <p:cTn id="109" fill="hold">
                            <p:stCondLst>
                              <p:cond delay="21800"/>
                            </p:stCondLst>
                            <p:childTnLst>
                              <p:par>
                                <p:cTn id="110" presetID="10" presetClass="entr" presetSubtype="0" fill="hold" grpId="0" nodeType="afterEffect">
                                  <p:stCondLst>
                                    <p:cond delay="0"/>
                                  </p:stCondLst>
                                  <p:iterate type="wd">
                                    <p:tmPct val="10000"/>
                                  </p:iterate>
                                  <p:childTnLst>
                                    <p:set>
                                      <p:cBhvr>
                                        <p:cTn id="111" dur="1" fill="hold">
                                          <p:stCondLst>
                                            <p:cond delay="0"/>
                                          </p:stCondLst>
                                        </p:cTn>
                                        <p:tgtEl>
                                          <p:spTgt spid="72"/>
                                        </p:tgtEl>
                                        <p:attrNameLst>
                                          <p:attrName>style.visibility</p:attrName>
                                        </p:attrNameLst>
                                      </p:cBhvr>
                                      <p:to>
                                        <p:strVal val="visible"/>
                                      </p:to>
                                    </p:set>
                                    <p:animEffect transition="in" filter="fade">
                                      <p:cBhvr>
                                        <p:cTn id="112" dur="2000"/>
                                        <p:tgtEl>
                                          <p:spTgt spid="72"/>
                                        </p:tgtEl>
                                      </p:cBhvr>
                                    </p:animEffect>
                                  </p:childTnLst>
                                </p:cTn>
                              </p:par>
                            </p:childTnLst>
                          </p:cTn>
                        </p:par>
                        <p:par>
                          <p:cTn id="113" fill="hold">
                            <p:stCondLst>
                              <p:cond delay="25800"/>
                            </p:stCondLst>
                            <p:childTnLst>
                              <p:par>
                                <p:cTn id="114" presetID="53" presetClass="entr" presetSubtype="16" fill="hold" nodeType="afterEffect">
                                  <p:stCondLst>
                                    <p:cond delay="0"/>
                                  </p:stCondLst>
                                  <p:childTnLst>
                                    <p:set>
                                      <p:cBhvr>
                                        <p:cTn id="115" dur="1" fill="hold">
                                          <p:stCondLst>
                                            <p:cond delay="0"/>
                                          </p:stCondLst>
                                        </p:cTn>
                                        <p:tgtEl>
                                          <p:spTgt spid="75"/>
                                        </p:tgtEl>
                                        <p:attrNameLst>
                                          <p:attrName>style.visibility</p:attrName>
                                        </p:attrNameLst>
                                      </p:cBhvr>
                                      <p:to>
                                        <p:strVal val="visible"/>
                                      </p:to>
                                    </p:set>
                                    <p:anim calcmode="lin" valueType="num">
                                      <p:cBhvr>
                                        <p:cTn id="116" dur="300" fill="hold"/>
                                        <p:tgtEl>
                                          <p:spTgt spid="75"/>
                                        </p:tgtEl>
                                        <p:attrNameLst>
                                          <p:attrName>ppt_w</p:attrName>
                                        </p:attrNameLst>
                                      </p:cBhvr>
                                      <p:tavLst>
                                        <p:tav tm="0">
                                          <p:val>
                                            <p:fltVal val="0"/>
                                          </p:val>
                                        </p:tav>
                                        <p:tav tm="100000">
                                          <p:val>
                                            <p:strVal val="#ppt_w"/>
                                          </p:val>
                                        </p:tav>
                                      </p:tavLst>
                                    </p:anim>
                                    <p:anim calcmode="lin" valueType="num">
                                      <p:cBhvr>
                                        <p:cTn id="117" dur="300" fill="hold"/>
                                        <p:tgtEl>
                                          <p:spTgt spid="75"/>
                                        </p:tgtEl>
                                        <p:attrNameLst>
                                          <p:attrName>ppt_h</p:attrName>
                                        </p:attrNameLst>
                                      </p:cBhvr>
                                      <p:tavLst>
                                        <p:tav tm="0">
                                          <p:val>
                                            <p:fltVal val="0"/>
                                          </p:val>
                                        </p:tav>
                                        <p:tav tm="100000">
                                          <p:val>
                                            <p:strVal val="#ppt_h"/>
                                          </p:val>
                                        </p:tav>
                                      </p:tavLst>
                                    </p:anim>
                                    <p:animEffect transition="in" filter="fade">
                                      <p:cBhvr>
                                        <p:cTn id="118" dur="300"/>
                                        <p:tgtEl>
                                          <p:spTgt spid="75"/>
                                        </p:tgtEl>
                                      </p:cBhvr>
                                    </p:animEffect>
                                  </p:childTnLst>
                                </p:cTn>
                              </p:par>
                            </p:childTnLst>
                          </p:cTn>
                        </p:par>
                        <p:par>
                          <p:cTn id="119" fill="hold">
                            <p:stCondLst>
                              <p:cond delay="26100"/>
                            </p:stCondLst>
                            <p:childTnLst>
                              <p:par>
                                <p:cTn id="120" presetID="22" presetClass="entr" presetSubtype="8" fill="hold" grpId="0" nodeType="after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left)">
                                      <p:cBhvr>
                                        <p:cTn id="122" dur="2000"/>
                                        <p:tgtEl>
                                          <p:spTgt spid="73"/>
                                        </p:tgtEl>
                                      </p:cBhvr>
                                    </p:animEffect>
                                  </p:childTnLst>
                                </p:cTn>
                              </p:par>
                            </p:childTnLst>
                          </p:cTn>
                        </p:par>
                        <p:par>
                          <p:cTn id="123" fill="hold">
                            <p:stCondLst>
                              <p:cond delay="28100"/>
                            </p:stCondLst>
                            <p:childTnLst>
                              <p:par>
                                <p:cTn id="124" presetID="10" presetClass="entr" presetSubtype="0" fill="hold" grpId="0" nodeType="afterEffect">
                                  <p:stCondLst>
                                    <p:cond delay="0"/>
                                  </p:stCondLst>
                                  <p:iterate type="wd">
                                    <p:tmPct val="10000"/>
                                  </p:iterate>
                                  <p:childTnLst>
                                    <p:set>
                                      <p:cBhvr>
                                        <p:cTn id="125" dur="1" fill="hold">
                                          <p:stCondLst>
                                            <p:cond delay="0"/>
                                          </p:stCondLst>
                                        </p:cTn>
                                        <p:tgtEl>
                                          <p:spTgt spid="74"/>
                                        </p:tgtEl>
                                        <p:attrNameLst>
                                          <p:attrName>style.visibility</p:attrName>
                                        </p:attrNameLst>
                                      </p:cBhvr>
                                      <p:to>
                                        <p:strVal val="visible"/>
                                      </p:to>
                                    </p:set>
                                    <p:animEffect transition="in" filter="fade">
                                      <p:cBhvr>
                                        <p:cTn id="126"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27" grpId="0" animBg="1"/>
      <p:bldP spid="7" grpId="0" animBg="1"/>
      <p:bldP spid="70" grpId="0" animBg="1"/>
      <p:bldP spid="11" grpId="0" animBg="1"/>
      <p:bldP spid="23" grpId="0" animBg="1"/>
      <p:bldP spid="90" grpId="0" animBg="1"/>
      <p:bldP spid="71" grpId="0"/>
      <p:bldP spid="73" grpId="0"/>
      <p:bldP spid="74" grpId="0"/>
      <p:bldP spid="72" grpId="0"/>
      <p:bldP spid="102" grpId="0"/>
      <p:bldP spid="103" grpId="0"/>
      <p:bldP spid="104" grpId="0"/>
      <p:bldP spid="105" grpId="0"/>
      <p:bldP spid="106" grpId="0" animBg="1"/>
      <p:bldP spid="107" grpId="0"/>
      <p:bldP spid="67" grpId="0" animBg="1"/>
      <p:bldP spid="68" grpId="0" animBg="1"/>
      <p:bldP spid="69" grpId="0" animBg="1"/>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1419622"/>
            <a:ext cx="9180512" cy="2884514"/>
            <a:chOff x="0" y="1419622"/>
            <a:chExt cx="9180512" cy="2884514"/>
          </a:xfrm>
        </p:grpSpPr>
        <p:sp>
          <p:nvSpPr>
            <p:cNvPr id="13" name="Прямоугольник 12"/>
            <p:cNvSpPr/>
            <p:nvPr/>
          </p:nvSpPr>
          <p:spPr>
            <a:xfrm>
              <a:off x="0" y="1419622"/>
              <a:ext cx="9180512" cy="288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6" name="Изображение 5"/>
            <p:cNvPicPr>
              <a:picLocks noChangeAspect="1"/>
            </p:cNvPicPr>
            <p:nvPr/>
          </p:nvPicPr>
          <p:blipFill rotWithShape="1">
            <a:blip r:embed="rId2" cstate="print"/>
            <a:srcRect t="12301" b="14574"/>
            <a:stretch/>
          </p:blipFill>
          <p:spPr>
            <a:xfrm>
              <a:off x="1" y="1434712"/>
              <a:ext cx="5863973" cy="2869424"/>
            </a:xfrm>
            <a:prstGeom prst="rect">
              <a:avLst/>
            </a:prstGeom>
          </p:spPr>
        </p:pic>
      </p:grpSp>
      <p:sp>
        <p:nvSpPr>
          <p:cNvPr id="64" name="Rectangle 2"/>
          <p:cNvSpPr/>
          <p:nvPr/>
        </p:nvSpPr>
        <p:spPr>
          <a:xfrm>
            <a:off x="323528" y="123478"/>
            <a:ext cx="216024" cy="432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Прямоугольник 64"/>
          <p:cNvSpPr/>
          <p:nvPr/>
        </p:nvSpPr>
        <p:spPr>
          <a:xfrm>
            <a:off x="611560" y="137994"/>
            <a:ext cx="5174886" cy="954107"/>
          </a:xfrm>
          <a:prstGeom prst="rect">
            <a:avLst/>
          </a:prstGeom>
        </p:spPr>
        <p:txBody>
          <a:bodyPr wrap="square">
            <a:spAutoFit/>
          </a:bodyPr>
          <a:lstStyle/>
          <a:p>
            <a:pPr algn="just"/>
            <a:r>
              <a:rPr lang="en-US" sz="1400" b="1" dirty="0" smtClean="0">
                <a:solidFill>
                  <a:srgbClr val="E11E4F"/>
                </a:solidFill>
                <a:latin typeface="EuropeC"/>
                <a:cs typeface="EuropeC"/>
              </a:rPr>
              <a:t>Your main task is </a:t>
            </a:r>
            <a:r>
              <a:rPr lang="en-US" sz="1400" dirty="0" smtClean="0">
                <a:solidFill>
                  <a:srgbClr val="E11E4F"/>
                </a:solidFill>
                <a:latin typeface="EuropeC"/>
                <a:cs typeface="EuropeC"/>
              </a:rPr>
              <a:t>to deliver your news or information file for each your market in the relevant language, fast, at low cost and for a wide audience, making it constantly, expanding clients and agents base.</a:t>
            </a:r>
            <a:endParaRPr lang="ru-RU" sz="1400" dirty="0" smtClean="0">
              <a:solidFill>
                <a:srgbClr val="E11E4F"/>
              </a:solidFill>
              <a:latin typeface="EuropeC"/>
              <a:cs typeface="EuropeC"/>
            </a:endParaRPr>
          </a:p>
        </p:txBody>
      </p:sp>
      <p:sp>
        <p:nvSpPr>
          <p:cNvPr id="75" name="Прямоугольник 74"/>
          <p:cNvSpPr/>
          <p:nvPr/>
        </p:nvSpPr>
        <p:spPr>
          <a:xfrm>
            <a:off x="611560" y="4443958"/>
            <a:ext cx="8243515" cy="523220"/>
          </a:xfrm>
          <a:prstGeom prst="rect">
            <a:avLst/>
          </a:prstGeom>
        </p:spPr>
        <p:txBody>
          <a:bodyPr wrap="square">
            <a:spAutoFit/>
          </a:bodyPr>
          <a:lstStyle/>
          <a:p>
            <a:pPr algn="ctr"/>
            <a:r>
              <a:rPr lang="en-US" sz="1400" dirty="0" smtClean="0">
                <a:solidFill>
                  <a:schemeClr val="accent1">
                    <a:lumMod val="90000"/>
                    <a:lumOff val="10000"/>
                  </a:schemeClr>
                </a:solidFill>
                <a:latin typeface="EuropeC"/>
                <a:cs typeface="EuropeC"/>
              </a:rPr>
              <a:t>So how can a company like yours effectively advertise and promote the services without spending much time, money and efforts of your staff for this?</a:t>
            </a:r>
            <a:endParaRPr lang="ru-RU" sz="1400" dirty="0">
              <a:solidFill>
                <a:schemeClr val="accent1">
                  <a:lumMod val="90000"/>
                  <a:lumOff val="10000"/>
                </a:schemeClr>
              </a:solidFill>
              <a:latin typeface="EuropeC"/>
              <a:cs typeface="EuropeC"/>
            </a:endParaRPr>
          </a:p>
        </p:txBody>
      </p:sp>
      <p:pic>
        <p:nvPicPr>
          <p:cNvPr id="47" name="Изображение 46" descr="ut_logo_hor.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sp>
        <p:nvSpPr>
          <p:cNvPr id="2" name="Прямоугольник 1"/>
          <p:cNvSpPr/>
          <p:nvPr/>
        </p:nvSpPr>
        <p:spPr>
          <a:xfrm>
            <a:off x="6084168" y="1515203"/>
            <a:ext cx="2880320" cy="2653034"/>
          </a:xfrm>
          <a:prstGeom prst="rect">
            <a:avLst/>
          </a:prstGeom>
        </p:spPr>
        <p:txBody>
          <a:bodyPr wrap="square">
            <a:spAutoFit/>
          </a:bodyPr>
          <a:lstStyle/>
          <a:p>
            <a:pPr>
              <a:lnSpc>
                <a:spcPct val="130000"/>
              </a:lnSpc>
            </a:pPr>
            <a:r>
              <a:rPr lang="en-US" sz="1600" b="1" dirty="0" smtClean="0">
                <a:solidFill>
                  <a:schemeClr val="bg1"/>
                </a:solidFill>
                <a:latin typeface="EuropeC"/>
                <a:cs typeface="EuropeC"/>
              </a:rPr>
              <a:t>Do you know how many letters and invitations manager of any agency receives each day? Hundreds! And they all go to the bin immediately without being read.</a:t>
            </a:r>
            <a:endParaRPr lang="ru-RU" sz="1600" b="1" dirty="0" smtClean="0">
              <a:solidFill>
                <a:schemeClr val="bg1"/>
              </a:solidFill>
              <a:latin typeface="EuropeC"/>
              <a:cs typeface="EuropeC"/>
            </a:endParaRPr>
          </a:p>
          <a:p>
            <a:pPr>
              <a:lnSpc>
                <a:spcPct val="130000"/>
              </a:lnSpc>
            </a:pPr>
            <a:endParaRPr lang="ru-RU" sz="1600" b="1" dirty="0" smtClean="0">
              <a:solidFill>
                <a:schemeClr val="bg1"/>
              </a:solidFill>
              <a:latin typeface="EuropeC"/>
              <a:cs typeface="EuropeC"/>
            </a:endParaRPr>
          </a:p>
        </p:txBody>
      </p:sp>
    </p:spTree>
    <p:extLst>
      <p:ext uri="{BB962C8B-B14F-4D97-AF65-F5344CB8AC3E}">
        <p14:creationId xmlns="" xmlns:p14="http://schemas.microsoft.com/office/powerpoint/2010/main" val="121422740"/>
      </p:ext>
    </p:extLst>
  </p:cSld>
  <p:clrMapOvr>
    <a:masterClrMapping/>
  </p:clrMapOvr>
  <mc:AlternateContent xmlns:mc="http://schemas.openxmlformats.org/markup-compatibility/2006">
    <mc:Choice xmlns="" xmlns:p14="http://schemas.microsoft.com/office/powerpoint/2010/main" Requires="p14">
      <p:transition spd="slow" p14:dur="2000" advClick="0" advTm="13000">
        <p14:reveal/>
      </p:transition>
    </mc:Choice>
    <mc:Fallback>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wd">
                                    <p:tmPct val="10000"/>
                                  </p:iterate>
                                  <p:childTnLst>
                                    <p:set>
                                      <p:cBhvr>
                                        <p:cTn id="10" dur="1" fill="hold">
                                          <p:stCondLst>
                                            <p:cond delay="0"/>
                                          </p:stCondLst>
                                        </p:cTn>
                                        <p:tgtEl>
                                          <p:spTgt spid="65"/>
                                        </p:tgtEl>
                                        <p:attrNameLst>
                                          <p:attrName>style.visibility</p:attrName>
                                        </p:attrNameLst>
                                      </p:cBhvr>
                                      <p:to>
                                        <p:strVal val="visible"/>
                                      </p:to>
                                    </p:set>
                                    <p:animEffect transition="in" filter="wipe(up)">
                                      <p:cBhvr>
                                        <p:cTn id="11" dur="2000"/>
                                        <p:tgtEl>
                                          <p:spTgt spid="65"/>
                                        </p:tgtEl>
                                      </p:cBhvr>
                                    </p:animEffect>
                                  </p:childTnLst>
                                </p:cTn>
                              </p:par>
                            </p:childTnLst>
                          </p:cTn>
                        </p:par>
                        <p:par>
                          <p:cTn id="12" fill="hold">
                            <p:stCondLst>
                              <p:cond delay="105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1000"/>
                                        <p:tgtEl>
                                          <p:spTgt spid="7"/>
                                        </p:tgtEl>
                                      </p:cBhvr>
                                    </p:animEffect>
                                  </p:childTnLst>
                                </p:cTn>
                              </p:par>
                            </p:childTnLst>
                          </p:cTn>
                        </p:par>
                        <p:par>
                          <p:cTn id="16" fill="hold">
                            <p:stCondLst>
                              <p:cond delay="11500"/>
                            </p:stCondLst>
                            <p:childTnLst>
                              <p:par>
                                <p:cTn id="17" presetID="47"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anim calcmode="lin" valueType="num">
                                      <p:cBhvr>
                                        <p:cTn id="20" dur="3000" fill="hold"/>
                                        <p:tgtEl>
                                          <p:spTgt spid="2"/>
                                        </p:tgtEl>
                                        <p:attrNameLst>
                                          <p:attrName>ppt_x</p:attrName>
                                        </p:attrNameLst>
                                      </p:cBhvr>
                                      <p:tavLst>
                                        <p:tav tm="0">
                                          <p:val>
                                            <p:strVal val="#ppt_x"/>
                                          </p:val>
                                        </p:tav>
                                        <p:tav tm="100000">
                                          <p:val>
                                            <p:strVal val="#ppt_x"/>
                                          </p:val>
                                        </p:tav>
                                      </p:tavLst>
                                    </p:anim>
                                    <p:anim calcmode="lin" valueType="num">
                                      <p:cBhvr>
                                        <p:cTn id="21" dur="3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4500"/>
                            </p:stCondLst>
                            <p:childTnLst>
                              <p:par>
                                <p:cTn id="23" presetID="10" presetClass="entr" presetSubtype="0" fill="hold" grpId="0" nodeType="afterEffect">
                                  <p:stCondLst>
                                    <p:cond delay="1000"/>
                                  </p:stCondLst>
                                  <p:iterate type="wd">
                                    <p:tmPct val="10000"/>
                                  </p:iterate>
                                  <p:childTnLst>
                                    <p:set>
                                      <p:cBhvr>
                                        <p:cTn id="24" dur="1" fill="hold">
                                          <p:stCondLst>
                                            <p:cond delay="0"/>
                                          </p:stCondLst>
                                        </p:cTn>
                                        <p:tgtEl>
                                          <p:spTgt spid="75"/>
                                        </p:tgtEl>
                                        <p:attrNameLst>
                                          <p:attrName>style.visibility</p:attrName>
                                        </p:attrNameLst>
                                      </p:cBhvr>
                                      <p:to>
                                        <p:strVal val="visible"/>
                                      </p:to>
                                    </p:set>
                                    <p:animEffect transition="in" filter="fade">
                                      <p:cBhvr>
                                        <p:cTn id="25" dur="3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7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4168" y="1515203"/>
            <a:ext cx="2880320" cy="2640723"/>
          </a:xfrm>
          <a:prstGeom prst="rect">
            <a:avLst/>
          </a:prstGeom>
        </p:spPr>
        <p:txBody>
          <a:bodyPr wrap="square">
            <a:spAutoFit/>
          </a:bodyPr>
          <a:lstStyle/>
          <a:p>
            <a:pPr>
              <a:lnSpc>
                <a:spcPct val="130000"/>
              </a:lnSpc>
            </a:pPr>
            <a:r>
              <a:rPr lang="ru-RU" sz="1600" b="1" dirty="0">
                <a:solidFill>
                  <a:schemeClr val="bg1"/>
                </a:solidFill>
                <a:latin typeface="EuropeC"/>
                <a:cs typeface="EuropeC"/>
              </a:rPr>
              <a:t>Знаете, сколько писем и приглашений в день получает менеджер любого туристического агентства? Сотни! И все они немедленно попадают в корзину, не будучи прочитанными</a:t>
            </a:r>
            <a:r>
              <a:rPr lang="ru-RU" sz="1600" b="1" dirty="0" smtClean="0">
                <a:solidFill>
                  <a:schemeClr val="bg1"/>
                </a:solidFill>
                <a:latin typeface="EuropeC"/>
                <a:cs typeface="EuropeC"/>
              </a:rPr>
              <a:t>.</a:t>
            </a:r>
            <a:endParaRPr lang="ru-RU" sz="1600" b="1" dirty="0">
              <a:solidFill>
                <a:schemeClr val="bg1"/>
              </a:solidFill>
              <a:latin typeface="EuropeC"/>
              <a:cs typeface="EuropeC"/>
            </a:endParaRPr>
          </a:p>
        </p:txBody>
      </p:sp>
      <p:grpSp>
        <p:nvGrpSpPr>
          <p:cNvPr id="10" name="Группа 9"/>
          <p:cNvGrpSpPr/>
          <p:nvPr/>
        </p:nvGrpSpPr>
        <p:grpSpPr>
          <a:xfrm>
            <a:off x="3491880" y="627534"/>
            <a:ext cx="5304462" cy="4862416"/>
            <a:chOff x="3491880" y="627534"/>
            <a:chExt cx="5304462" cy="4862416"/>
          </a:xfrm>
        </p:grpSpPr>
        <p:grpSp>
          <p:nvGrpSpPr>
            <p:cNvPr id="11" name="Группа 10"/>
            <p:cNvGrpSpPr/>
            <p:nvPr/>
          </p:nvGrpSpPr>
          <p:grpSpPr>
            <a:xfrm>
              <a:off x="3491880" y="627534"/>
              <a:ext cx="5304462" cy="4862416"/>
              <a:chOff x="3491880" y="627534"/>
              <a:chExt cx="5304462" cy="4862416"/>
            </a:xfrm>
          </p:grpSpPr>
          <p:grpSp>
            <p:nvGrpSpPr>
              <p:cNvPr id="14" name="Группа 13"/>
              <p:cNvGrpSpPr/>
              <p:nvPr/>
            </p:nvGrpSpPr>
            <p:grpSpPr>
              <a:xfrm>
                <a:off x="3491880" y="627534"/>
                <a:ext cx="5304462" cy="4862416"/>
                <a:chOff x="3491880" y="627534"/>
                <a:chExt cx="5304462" cy="4862416"/>
              </a:xfrm>
            </p:grpSpPr>
            <p:pic>
              <p:nvPicPr>
                <p:cNvPr id="25"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91880" y="627534"/>
                  <a:ext cx="5304462" cy="4862416"/>
                </a:xfrm>
                <a:prstGeom prst="rect">
                  <a:avLst/>
                </a:prstGeom>
              </p:spPr>
            </p:pic>
            <p:pic>
              <p:nvPicPr>
                <p:cNvPr id="26" name="Изображение 25" descr="IMG_12012016_114331.png"/>
                <p:cNvPicPr>
                  <a:picLocks noChangeAspect="1"/>
                </p:cNvPicPr>
                <p:nvPr/>
              </p:nvPicPr>
              <p:blipFill rotWithShape="1">
                <a:blip r:embed="rId3">
                  <a:extLst>
                    <a:ext uri="{28A0092B-C50C-407E-A947-70E740481C1C}">
                      <a14:useLocalDpi xmlns="" xmlns:a14="http://schemas.microsoft.com/office/drawing/2010/main" val="0"/>
                    </a:ext>
                  </a:extLst>
                </a:blip>
                <a:srcRect t="9936" r="23707" b="4670"/>
                <a:stretch/>
              </p:blipFill>
              <p:spPr>
                <a:xfrm>
                  <a:off x="3779913" y="915566"/>
                  <a:ext cx="4680520" cy="2880813"/>
                </a:xfrm>
                <a:prstGeom prst="roundRect">
                  <a:avLst>
                    <a:gd name="adj" fmla="val 3001"/>
                  </a:avLst>
                </a:prstGeom>
                <a:solidFill>
                  <a:srgbClr val="FFFFFF">
                    <a:shade val="85000"/>
                  </a:srgbClr>
                </a:solidFill>
                <a:ln>
                  <a:solidFill>
                    <a:srgbClr val="000000"/>
                  </a:solidFill>
                </a:ln>
                <a:effectLst/>
              </p:spPr>
            </p:pic>
          </p:grpSp>
          <p:grpSp>
            <p:nvGrpSpPr>
              <p:cNvPr id="15" name="Группа 14"/>
              <p:cNvGrpSpPr/>
              <p:nvPr/>
            </p:nvGrpSpPr>
            <p:grpSpPr>
              <a:xfrm>
                <a:off x="5004048" y="3471880"/>
                <a:ext cx="432048" cy="251998"/>
                <a:chOff x="5004048" y="2031720"/>
                <a:chExt cx="432048" cy="251998"/>
              </a:xfrm>
            </p:grpSpPr>
            <p:pic>
              <p:nvPicPr>
                <p:cNvPr id="23" name="Изображение 22" descr="Vector-Smart-Object.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04048" y="2031720"/>
                  <a:ext cx="245901" cy="251998"/>
                </a:xfrm>
                <a:prstGeom prst="rect">
                  <a:avLst/>
                </a:prstGeom>
              </p:spPr>
            </p:pic>
            <p:sp>
              <p:nvSpPr>
                <p:cNvPr id="24" name="TextBox 23"/>
                <p:cNvSpPr txBox="1"/>
                <p:nvPr/>
              </p:nvSpPr>
              <p:spPr>
                <a:xfrm>
                  <a:off x="5137348"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28</a:t>
                  </a:r>
                  <a:endParaRPr lang="ru-RU" sz="800" dirty="0">
                    <a:solidFill>
                      <a:srgbClr val="2D4861"/>
                    </a:solidFill>
                    <a:latin typeface="Avenir Book"/>
                    <a:cs typeface="Avenir Book"/>
                  </a:endParaRPr>
                </a:p>
              </p:txBody>
            </p:sp>
          </p:grpSp>
          <p:grpSp>
            <p:nvGrpSpPr>
              <p:cNvPr id="16" name="Группа 15"/>
              <p:cNvGrpSpPr/>
              <p:nvPr/>
            </p:nvGrpSpPr>
            <p:grpSpPr>
              <a:xfrm>
                <a:off x="5640070" y="3507854"/>
                <a:ext cx="370756" cy="215444"/>
                <a:chOff x="5580112" y="2067694"/>
                <a:chExt cx="370756" cy="215444"/>
              </a:xfrm>
            </p:grpSpPr>
            <p:pic>
              <p:nvPicPr>
                <p:cNvPr id="21" name="Изображение 20" descr="Vector-Smart-Object.png"/>
                <p:cNvPicPr>
                  <a:picLocks noChangeAspect="1"/>
                </p:cNvPicPr>
                <p:nvPr/>
              </p:nvPicPr>
              <p:blipFill rotWithShape="1">
                <a:blip r:embed="rId5" cstate="print">
                  <a:extLst>
                    <a:ext uri="{28A0092B-C50C-407E-A947-70E740481C1C}">
                      <a14:useLocalDpi xmlns="" xmlns:a14="http://schemas.microsoft.com/office/drawing/2010/main" val="0"/>
                    </a:ext>
                  </a:extLst>
                </a:blip>
                <a:srcRect b="15040"/>
                <a:stretch/>
              </p:blipFill>
              <p:spPr>
                <a:xfrm>
                  <a:off x="5580112" y="2067694"/>
                  <a:ext cx="210771" cy="183511"/>
                </a:xfrm>
                <a:prstGeom prst="rect">
                  <a:avLst/>
                </a:prstGeom>
              </p:spPr>
            </p:pic>
            <p:sp>
              <p:nvSpPr>
                <p:cNvPr id="22" name="TextBox 21"/>
                <p:cNvSpPr txBox="1"/>
                <p:nvPr/>
              </p:nvSpPr>
              <p:spPr>
                <a:xfrm>
                  <a:off x="5652120"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96</a:t>
                  </a:r>
                  <a:endParaRPr lang="ru-RU" sz="800" dirty="0">
                    <a:solidFill>
                      <a:srgbClr val="2D4861"/>
                    </a:solidFill>
                    <a:latin typeface="Avenir Book"/>
                    <a:cs typeface="Avenir Book"/>
                  </a:endParaRPr>
                </a:p>
              </p:txBody>
            </p:sp>
          </p:grpSp>
          <p:sp>
            <p:nvSpPr>
              <p:cNvPr id="17" name="TextBox 16"/>
              <p:cNvSpPr txBox="1"/>
              <p:nvPr/>
            </p:nvSpPr>
            <p:spPr>
              <a:xfrm>
                <a:off x="6259813" y="350785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17</a:t>
                </a:r>
                <a:endParaRPr lang="ru-RU" sz="800" dirty="0">
                  <a:solidFill>
                    <a:srgbClr val="2D4861"/>
                  </a:solidFill>
                  <a:latin typeface="Avenir Book"/>
                  <a:cs typeface="Avenir Book"/>
                </a:endParaRPr>
              </a:p>
            </p:txBody>
          </p:sp>
          <p:grpSp>
            <p:nvGrpSpPr>
              <p:cNvPr id="18" name="Группа 17"/>
              <p:cNvGrpSpPr/>
              <p:nvPr/>
            </p:nvGrpSpPr>
            <p:grpSpPr>
              <a:xfrm>
                <a:off x="6732240" y="3507854"/>
                <a:ext cx="442764" cy="215444"/>
                <a:chOff x="6732240" y="2067694"/>
                <a:chExt cx="442764" cy="215444"/>
              </a:xfrm>
            </p:grpSpPr>
            <p:pic>
              <p:nvPicPr>
                <p:cNvPr id="19" name="Изображение 18"/>
                <p:cNvPicPr>
                  <a:picLocks noChangeAspect="1"/>
                </p:cNvPicPr>
                <p:nvPr/>
              </p:nvPicPr>
              <p:blipFill rotWithShape="1">
                <a:blip r:embed="rId6" cstate="print"/>
                <a:srcRect l="32383" t="21004" r="32173" b="20590"/>
                <a:stretch/>
              </p:blipFill>
              <p:spPr>
                <a:xfrm>
                  <a:off x="6732240" y="2067694"/>
                  <a:ext cx="182863" cy="179997"/>
                </a:xfrm>
                <a:prstGeom prst="rect">
                  <a:avLst/>
                </a:prstGeom>
              </p:spPr>
            </p:pic>
            <p:sp>
              <p:nvSpPr>
                <p:cNvPr id="20" name="TextBox 19"/>
                <p:cNvSpPr txBox="1"/>
                <p:nvPr/>
              </p:nvSpPr>
              <p:spPr>
                <a:xfrm>
                  <a:off x="6876256"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25</a:t>
                  </a:r>
                  <a:endParaRPr lang="ru-RU" sz="800" dirty="0">
                    <a:solidFill>
                      <a:srgbClr val="2D4861"/>
                    </a:solidFill>
                    <a:latin typeface="Avenir Book"/>
                    <a:cs typeface="Avenir Book"/>
                  </a:endParaRPr>
                </a:p>
              </p:txBody>
            </p:sp>
          </p:grpSp>
        </p:grpSp>
        <p:pic>
          <p:nvPicPr>
            <p:cNvPr id="12" name="Изображение 11" descr="Безымянный-1.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84168" y="3507854"/>
              <a:ext cx="215997" cy="215997"/>
            </a:xfrm>
            <a:prstGeom prst="rect">
              <a:avLst/>
            </a:prstGeom>
          </p:spPr>
        </p:pic>
      </p:grpSp>
      <p:sp>
        <p:nvSpPr>
          <p:cNvPr id="27" name="Rectangle 2"/>
          <p:cNvSpPr/>
          <p:nvPr/>
        </p:nvSpPr>
        <p:spPr>
          <a:xfrm>
            <a:off x="323528" y="123478"/>
            <a:ext cx="216024" cy="432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Прямоугольник 27"/>
          <p:cNvSpPr/>
          <p:nvPr/>
        </p:nvSpPr>
        <p:spPr>
          <a:xfrm>
            <a:off x="683568" y="123478"/>
            <a:ext cx="6603076" cy="584775"/>
          </a:xfrm>
          <a:prstGeom prst="rect">
            <a:avLst/>
          </a:prstGeom>
        </p:spPr>
        <p:txBody>
          <a:bodyPr wrap="square">
            <a:spAutoFit/>
          </a:bodyPr>
          <a:lstStyle/>
          <a:p>
            <a:r>
              <a:rPr lang="en-US" sz="1600" dirty="0" smtClean="0">
                <a:solidFill>
                  <a:srgbClr val="E11E4F"/>
                </a:solidFill>
                <a:latin typeface="EuropeC"/>
                <a:cs typeface="EuropeC"/>
              </a:rPr>
              <a:t>Travel platform Unitravel.pro can easily solve this task, offering a range of promotional tools at once:</a:t>
            </a:r>
            <a:endParaRPr lang="ru-RU" sz="1600" dirty="0">
              <a:solidFill>
                <a:srgbClr val="E11E4F"/>
              </a:solidFill>
              <a:latin typeface="EuropeC"/>
              <a:cs typeface="EuropeC"/>
            </a:endParaRPr>
          </a:p>
        </p:txBody>
      </p:sp>
      <p:pic>
        <p:nvPicPr>
          <p:cNvPr id="29" name="Изображение 28" descr="ut_logo_hor.png"/>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grpSp>
        <p:nvGrpSpPr>
          <p:cNvPr id="30" name="Группа 29"/>
          <p:cNvGrpSpPr/>
          <p:nvPr/>
        </p:nvGrpSpPr>
        <p:grpSpPr>
          <a:xfrm>
            <a:off x="5004048" y="2031720"/>
            <a:ext cx="432048" cy="251998"/>
            <a:chOff x="5004048" y="2031720"/>
            <a:chExt cx="432048" cy="251998"/>
          </a:xfrm>
        </p:grpSpPr>
        <p:pic>
          <p:nvPicPr>
            <p:cNvPr id="31" name="Изображение 30" descr="Vector-Smart-Object.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04048" y="2031720"/>
              <a:ext cx="245901" cy="251998"/>
            </a:xfrm>
            <a:prstGeom prst="rect">
              <a:avLst/>
            </a:prstGeom>
          </p:spPr>
        </p:pic>
        <p:sp>
          <p:nvSpPr>
            <p:cNvPr id="32" name="TextBox 31"/>
            <p:cNvSpPr txBox="1"/>
            <p:nvPr/>
          </p:nvSpPr>
          <p:spPr>
            <a:xfrm>
              <a:off x="5137348"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11</a:t>
              </a:r>
              <a:endParaRPr lang="ru-RU" sz="800" dirty="0">
                <a:solidFill>
                  <a:srgbClr val="2D4861"/>
                </a:solidFill>
                <a:latin typeface="Avenir Book"/>
                <a:cs typeface="Avenir Book"/>
              </a:endParaRPr>
            </a:p>
          </p:txBody>
        </p:sp>
      </p:grpSp>
      <p:grpSp>
        <p:nvGrpSpPr>
          <p:cNvPr id="33" name="Группа 32"/>
          <p:cNvGrpSpPr/>
          <p:nvPr/>
        </p:nvGrpSpPr>
        <p:grpSpPr>
          <a:xfrm>
            <a:off x="5640070" y="2067694"/>
            <a:ext cx="372090" cy="215444"/>
            <a:chOff x="5580112" y="2067694"/>
            <a:chExt cx="372090" cy="215444"/>
          </a:xfrm>
        </p:grpSpPr>
        <p:pic>
          <p:nvPicPr>
            <p:cNvPr id="34" name="Изображение 33" descr="Vector-Smart-Object.png"/>
            <p:cNvPicPr>
              <a:picLocks noChangeAspect="1"/>
            </p:cNvPicPr>
            <p:nvPr/>
          </p:nvPicPr>
          <p:blipFill rotWithShape="1">
            <a:blip r:embed="rId5" cstate="print">
              <a:extLst>
                <a:ext uri="{28A0092B-C50C-407E-A947-70E740481C1C}">
                  <a14:useLocalDpi xmlns="" xmlns:a14="http://schemas.microsoft.com/office/drawing/2010/main" val="0"/>
                </a:ext>
              </a:extLst>
            </a:blip>
            <a:srcRect b="15040"/>
            <a:stretch/>
          </p:blipFill>
          <p:spPr>
            <a:xfrm>
              <a:off x="5580112" y="2067694"/>
              <a:ext cx="210771" cy="183511"/>
            </a:xfrm>
            <a:prstGeom prst="rect">
              <a:avLst/>
            </a:prstGeom>
          </p:spPr>
        </p:pic>
        <p:sp>
          <p:nvSpPr>
            <p:cNvPr id="35" name="TextBox 34"/>
            <p:cNvSpPr txBox="1"/>
            <p:nvPr/>
          </p:nvSpPr>
          <p:spPr>
            <a:xfrm>
              <a:off x="5652120" y="2067694"/>
              <a:ext cx="300082" cy="215444"/>
            </a:xfrm>
            <a:prstGeom prst="rect">
              <a:avLst/>
            </a:prstGeom>
            <a:noFill/>
          </p:spPr>
          <p:txBody>
            <a:bodyPr wrap="none" rtlCol="0">
              <a:spAutoFit/>
            </a:bodyPr>
            <a:lstStyle/>
            <a:p>
              <a:r>
                <a:rPr lang="ru-RU" sz="800" dirty="0" smtClean="0">
                  <a:solidFill>
                    <a:srgbClr val="2D4861"/>
                  </a:solidFill>
                  <a:latin typeface="Avenir Book"/>
                  <a:cs typeface="Avenir Book"/>
                </a:rPr>
                <a:t>34</a:t>
              </a:r>
              <a:endParaRPr lang="ru-RU" sz="800" dirty="0">
                <a:solidFill>
                  <a:srgbClr val="2D4861"/>
                </a:solidFill>
                <a:latin typeface="Avenir Book"/>
                <a:cs typeface="Avenir Book"/>
              </a:endParaRPr>
            </a:p>
          </p:txBody>
        </p:sp>
      </p:grpSp>
      <p:grpSp>
        <p:nvGrpSpPr>
          <p:cNvPr id="36" name="Группа 35"/>
          <p:cNvGrpSpPr/>
          <p:nvPr/>
        </p:nvGrpSpPr>
        <p:grpSpPr>
          <a:xfrm>
            <a:off x="6732240" y="2067694"/>
            <a:ext cx="442764" cy="215444"/>
            <a:chOff x="6732240" y="2067694"/>
            <a:chExt cx="442764" cy="215444"/>
          </a:xfrm>
        </p:grpSpPr>
        <p:pic>
          <p:nvPicPr>
            <p:cNvPr id="37" name="Изображение 36"/>
            <p:cNvPicPr>
              <a:picLocks noChangeAspect="1"/>
            </p:cNvPicPr>
            <p:nvPr/>
          </p:nvPicPr>
          <p:blipFill rotWithShape="1">
            <a:blip r:embed="rId6" cstate="print"/>
            <a:srcRect l="32383" t="21004" r="32173" b="20590"/>
            <a:stretch/>
          </p:blipFill>
          <p:spPr>
            <a:xfrm>
              <a:off x="6732240" y="2067694"/>
              <a:ext cx="182863" cy="179997"/>
            </a:xfrm>
            <a:prstGeom prst="rect">
              <a:avLst/>
            </a:prstGeom>
          </p:spPr>
        </p:pic>
        <p:sp>
          <p:nvSpPr>
            <p:cNvPr id="38" name="TextBox 37"/>
            <p:cNvSpPr txBox="1"/>
            <p:nvPr/>
          </p:nvSpPr>
          <p:spPr>
            <a:xfrm>
              <a:off x="6876256"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41</a:t>
              </a:r>
              <a:endParaRPr lang="ru-RU" sz="800" dirty="0">
                <a:solidFill>
                  <a:srgbClr val="2D4861"/>
                </a:solidFill>
                <a:latin typeface="Avenir Book"/>
                <a:cs typeface="Avenir Book"/>
              </a:endParaRPr>
            </a:p>
          </p:txBody>
        </p:sp>
      </p:grpSp>
      <p:sp>
        <p:nvSpPr>
          <p:cNvPr id="39" name="TextBox 38"/>
          <p:cNvSpPr txBox="1"/>
          <p:nvPr/>
        </p:nvSpPr>
        <p:spPr>
          <a:xfrm>
            <a:off x="317490" y="771550"/>
            <a:ext cx="3102382" cy="3440044"/>
          </a:xfrm>
          <a:prstGeom prst="rect">
            <a:avLst/>
          </a:prstGeom>
          <a:noFill/>
        </p:spPr>
        <p:txBody>
          <a:bodyPr wrap="square" rtlCol="0">
            <a:spAutoFit/>
          </a:bodyPr>
          <a:lstStyle/>
          <a:p>
            <a:pPr algn="just"/>
            <a:r>
              <a:rPr lang="en-US" sz="1400" b="1" dirty="0" smtClean="0">
                <a:solidFill>
                  <a:srgbClr val="2D4861"/>
                </a:solidFill>
                <a:latin typeface="EuropeC"/>
                <a:cs typeface="EuropeC"/>
              </a:rPr>
              <a:t>News Block</a:t>
            </a:r>
          </a:p>
          <a:p>
            <a:pPr algn="just"/>
            <a:endParaRPr lang="en-US" sz="1400" dirty="0" smtClean="0">
              <a:solidFill>
                <a:srgbClr val="2D4861"/>
              </a:solidFill>
              <a:latin typeface="EuropeC"/>
              <a:cs typeface="EuropeC"/>
            </a:endParaRPr>
          </a:p>
          <a:p>
            <a:pPr algn="just">
              <a:lnSpc>
                <a:spcPct val="114000"/>
              </a:lnSpc>
            </a:pPr>
            <a:r>
              <a:rPr lang="en-US" sz="1400" dirty="0" smtClean="0">
                <a:solidFill>
                  <a:srgbClr val="2D4861"/>
                </a:solidFill>
                <a:latin typeface="EuropeC"/>
                <a:cs typeface="EuropeC"/>
              </a:rPr>
              <a:t>Here you can post your news </a:t>
            </a:r>
            <a:r>
              <a:rPr lang="en-US" sz="1400" b="1" dirty="0" smtClean="0">
                <a:solidFill>
                  <a:srgbClr val="2D4861"/>
                </a:solidFill>
                <a:latin typeface="EuropeC"/>
                <a:cs typeface="EuropeC"/>
              </a:rPr>
              <a:t>without limitation</a:t>
            </a:r>
            <a:r>
              <a:rPr lang="en-US" sz="1400" dirty="0" smtClean="0">
                <a:solidFill>
                  <a:srgbClr val="2D4861"/>
                </a:solidFill>
                <a:latin typeface="EuropeC"/>
                <a:cs typeface="EuropeC"/>
              </a:rPr>
              <a:t>, without sending unsolicited e-mails to your potential customers. The block is arranged as a news feed, similarly to Facebook and the like social media. Any user of the tourism platform can catch it right from the block and repost it either for its agencies or to its accounts in Facebook, Twitter, Instagram, Vkontakte</a:t>
            </a:r>
            <a:endParaRPr lang="ru-RU" sz="1400" dirty="0" smtClean="0">
              <a:solidFill>
                <a:srgbClr val="2D4861"/>
              </a:solidFill>
              <a:latin typeface="EuropeC"/>
              <a:cs typeface="EuropeC"/>
            </a:endParaRPr>
          </a:p>
          <a:p>
            <a:pPr algn="just"/>
            <a:endParaRPr lang="ru-RU" sz="1400" dirty="0">
              <a:solidFill>
                <a:srgbClr val="2D4861"/>
              </a:solidFill>
              <a:latin typeface="EuropeC"/>
              <a:cs typeface="EuropeC"/>
            </a:endParaRPr>
          </a:p>
        </p:txBody>
      </p:sp>
      <p:sp>
        <p:nvSpPr>
          <p:cNvPr id="40" name="TextBox 39"/>
          <p:cNvSpPr txBox="1"/>
          <p:nvPr/>
        </p:nvSpPr>
        <p:spPr>
          <a:xfrm>
            <a:off x="285720" y="4286262"/>
            <a:ext cx="3071834" cy="584775"/>
          </a:xfrm>
          <a:prstGeom prst="rect">
            <a:avLst/>
          </a:prstGeom>
          <a:noFill/>
        </p:spPr>
        <p:txBody>
          <a:bodyPr wrap="square" rtlCol="0">
            <a:spAutoFit/>
          </a:bodyPr>
          <a:lstStyle/>
          <a:p>
            <a:r>
              <a:rPr lang="en-US" sz="1600" b="1" cap="all" dirty="0" smtClean="0">
                <a:solidFill>
                  <a:srgbClr val="23ACAB"/>
                </a:solidFill>
                <a:latin typeface="EuropeC"/>
                <a:cs typeface="EuropeC"/>
              </a:rPr>
              <a:t>Your news will spread exponentially!</a:t>
            </a:r>
            <a:endParaRPr lang="ru-RU" sz="1600" b="1" cap="all" dirty="0" smtClean="0">
              <a:solidFill>
                <a:srgbClr val="23ACAB"/>
              </a:solidFill>
              <a:latin typeface="EuropeC"/>
              <a:cs typeface="EuropeC"/>
            </a:endParaRPr>
          </a:p>
        </p:txBody>
      </p:sp>
      <p:sp>
        <p:nvSpPr>
          <p:cNvPr id="41" name="Прямоугольник 40"/>
          <p:cNvSpPr/>
          <p:nvPr/>
        </p:nvSpPr>
        <p:spPr>
          <a:xfrm>
            <a:off x="7020272" y="1059582"/>
            <a:ext cx="21602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nvGrpSpPr>
          <p:cNvPr id="42" name="Группа 41"/>
          <p:cNvGrpSpPr/>
          <p:nvPr/>
        </p:nvGrpSpPr>
        <p:grpSpPr>
          <a:xfrm>
            <a:off x="6084195" y="2067694"/>
            <a:ext cx="474366" cy="215997"/>
            <a:chOff x="6084195" y="2067694"/>
            <a:chExt cx="474366" cy="215997"/>
          </a:xfrm>
        </p:grpSpPr>
        <p:sp>
          <p:nvSpPr>
            <p:cNvPr id="43" name="TextBox 42"/>
            <p:cNvSpPr txBox="1"/>
            <p:nvPr/>
          </p:nvSpPr>
          <p:spPr>
            <a:xfrm>
              <a:off x="6259813" y="2067694"/>
              <a:ext cx="298748" cy="215444"/>
            </a:xfrm>
            <a:prstGeom prst="rect">
              <a:avLst/>
            </a:prstGeom>
            <a:noFill/>
          </p:spPr>
          <p:txBody>
            <a:bodyPr wrap="none" rtlCol="0">
              <a:spAutoFit/>
            </a:bodyPr>
            <a:lstStyle/>
            <a:p>
              <a:r>
                <a:rPr lang="ru-RU" sz="800" dirty="0" smtClean="0">
                  <a:solidFill>
                    <a:srgbClr val="2D4861"/>
                  </a:solidFill>
                  <a:latin typeface="Avenir Book"/>
                  <a:cs typeface="Avenir Book"/>
                </a:rPr>
                <a:t>28</a:t>
              </a:r>
              <a:endParaRPr lang="ru-RU" sz="800" dirty="0">
                <a:solidFill>
                  <a:srgbClr val="2D4861"/>
                </a:solidFill>
                <a:latin typeface="Avenir Book"/>
                <a:cs typeface="Avenir Book"/>
              </a:endParaRPr>
            </a:p>
          </p:txBody>
        </p:sp>
        <p:pic>
          <p:nvPicPr>
            <p:cNvPr id="44" name="Изображение 43" descr="Безымянный-1.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84195" y="2067694"/>
              <a:ext cx="215997" cy="215997"/>
            </a:xfrm>
            <a:prstGeom prst="rect">
              <a:avLst/>
            </a:prstGeom>
          </p:spPr>
        </p:pic>
      </p:grpSp>
      <p:grpSp>
        <p:nvGrpSpPr>
          <p:cNvPr id="45" name="Group 14"/>
          <p:cNvGrpSpPr>
            <a:grpSpLocks noChangeAspect="1"/>
          </p:cNvGrpSpPr>
          <p:nvPr/>
        </p:nvGrpSpPr>
        <p:grpSpPr>
          <a:xfrm>
            <a:off x="6766166" y="1023609"/>
            <a:ext cx="326114" cy="251997"/>
            <a:chOff x="9945687" y="1014413"/>
            <a:chExt cx="454026" cy="350837"/>
          </a:xfrm>
          <a:solidFill>
            <a:srgbClr val="E11E4F"/>
          </a:solidFill>
        </p:grpSpPr>
        <p:sp>
          <p:nvSpPr>
            <p:cNvPr id="46" name="Freeform 24"/>
            <p:cNvSpPr>
              <a:spLocks/>
            </p:cNvSpPr>
            <p:nvPr/>
          </p:nvSpPr>
          <p:spPr bwMode="auto">
            <a:xfrm>
              <a:off x="9945687" y="1065213"/>
              <a:ext cx="431800" cy="300037"/>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25"/>
            <p:cNvSpPr>
              <a:spLocks/>
            </p:cNvSpPr>
            <p:nvPr/>
          </p:nvSpPr>
          <p:spPr bwMode="auto">
            <a:xfrm>
              <a:off x="10080625" y="1014413"/>
              <a:ext cx="319088" cy="2889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314513705"/>
      </p:ext>
    </p:extLst>
  </p:cSld>
  <p:clrMapOvr>
    <a:masterClrMapping/>
  </p:clrMapOvr>
  <mc:AlternateContent xmlns:mc="http://schemas.openxmlformats.org/markup-compatibility/2006">
    <mc:Choice xmlns="" xmlns:p14="http://schemas.microsoft.com/office/powerpoint/2010/main" Requires="p14">
      <p:transition spd="slow" p14:dur="2000" advClick="0" advTm="16000">
        <p14:reveal/>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wd">
                                    <p:tmPct val="10000"/>
                                  </p:iterate>
                                  <p:childTnLst>
                                    <p:set>
                                      <p:cBhvr>
                                        <p:cTn id="14" dur="1" fill="hold">
                                          <p:stCondLst>
                                            <p:cond delay="0"/>
                                          </p:stCondLst>
                                        </p:cTn>
                                        <p:tgtEl>
                                          <p:spTgt spid="39"/>
                                        </p:tgtEl>
                                        <p:attrNameLst>
                                          <p:attrName>style.visibility</p:attrName>
                                        </p:attrNameLst>
                                      </p:cBhvr>
                                      <p:to>
                                        <p:strVal val="visible"/>
                                      </p:to>
                                    </p:set>
                                    <p:animEffect transition="in" filter="wipe(up)">
                                      <p:cBhvr>
                                        <p:cTn id="15" dur="2000"/>
                                        <p:tgtEl>
                                          <p:spTgt spid="3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2000"/>
                                        <p:tgtEl>
                                          <p:spTgt spid="10"/>
                                        </p:tgtEl>
                                      </p:cBhvr>
                                    </p:animEffect>
                                  </p:childTnLst>
                                </p:cTn>
                              </p:par>
                            </p:childTnLst>
                          </p:cTn>
                        </p:par>
                        <p:par>
                          <p:cTn id="19" fill="hold">
                            <p:stCondLst>
                              <p:cond delay="16800"/>
                            </p:stCondLst>
                            <p:childTnLst>
                              <p:par>
                                <p:cTn id="20" presetID="35"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style.rotation</p:attrName>
                                        </p:attrNameLst>
                                      </p:cBhvr>
                                      <p:tavLst>
                                        <p:tav tm="0">
                                          <p:val>
                                            <p:fltVal val="720"/>
                                          </p:val>
                                        </p:tav>
                                        <p:tav tm="100000">
                                          <p:val>
                                            <p:fltVal val="0"/>
                                          </p:val>
                                        </p:tav>
                                      </p:tavLst>
                                    </p:anim>
                                    <p:anim calcmode="lin" valueType="num">
                                      <p:cBhvr>
                                        <p:cTn id="24" dur="1000" fill="hold"/>
                                        <p:tgtEl>
                                          <p:spTgt spid="30"/>
                                        </p:tgtEl>
                                        <p:attrNameLst>
                                          <p:attrName>ppt_h</p:attrName>
                                        </p:attrNameLst>
                                      </p:cBhvr>
                                      <p:tavLst>
                                        <p:tav tm="0">
                                          <p:val>
                                            <p:fltVal val="0"/>
                                          </p:val>
                                        </p:tav>
                                        <p:tav tm="100000">
                                          <p:val>
                                            <p:strVal val="#ppt_h"/>
                                          </p:val>
                                        </p:tav>
                                      </p:tavLst>
                                    </p:anim>
                                    <p:anim calcmode="lin" valueType="num">
                                      <p:cBhvr>
                                        <p:cTn id="25" dur="1000" fill="hold"/>
                                        <p:tgtEl>
                                          <p:spTgt spid="30"/>
                                        </p:tgtEl>
                                        <p:attrNameLst>
                                          <p:attrName>ppt_w</p:attrName>
                                        </p:attrNameLst>
                                      </p:cBhvr>
                                      <p:tavLst>
                                        <p:tav tm="0">
                                          <p:val>
                                            <p:fltVal val="0"/>
                                          </p:val>
                                        </p:tav>
                                        <p:tav tm="100000">
                                          <p:val>
                                            <p:strVal val="#ppt_w"/>
                                          </p:val>
                                        </p:tav>
                                      </p:tavLst>
                                    </p:anim>
                                  </p:childTnLst>
                                </p:cTn>
                              </p:par>
                            </p:childTnLst>
                          </p:cTn>
                        </p:par>
                        <p:par>
                          <p:cTn id="26" fill="hold">
                            <p:stCondLst>
                              <p:cond delay="17800"/>
                            </p:stCondLst>
                            <p:childTnLst>
                              <p:par>
                                <p:cTn id="27" presetID="35"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style.rotation</p:attrName>
                                        </p:attrNameLst>
                                      </p:cBhvr>
                                      <p:tavLst>
                                        <p:tav tm="0">
                                          <p:val>
                                            <p:fltVal val="720"/>
                                          </p:val>
                                        </p:tav>
                                        <p:tav tm="100000">
                                          <p:val>
                                            <p:fltVal val="0"/>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ppt_w</p:attrName>
                                        </p:attrNameLst>
                                      </p:cBhvr>
                                      <p:tavLst>
                                        <p:tav tm="0">
                                          <p:val>
                                            <p:fltVal val="0"/>
                                          </p:val>
                                        </p:tav>
                                        <p:tav tm="100000">
                                          <p:val>
                                            <p:strVal val="#ppt_w"/>
                                          </p:val>
                                        </p:tav>
                                      </p:tavLst>
                                    </p:anim>
                                  </p:childTnLst>
                                </p:cTn>
                              </p:par>
                            </p:childTnLst>
                          </p:cTn>
                        </p:par>
                        <p:par>
                          <p:cTn id="33" fill="hold">
                            <p:stCondLst>
                              <p:cond delay="18800"/>
                            </p:stCondLst>
                            <p:childTnLst>
                              <p:par>
                                <p:cTn id="34" presetID="35"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style.rotation</p:attrName>
                                        </p:attrNameLst>
                                      </p:cBhvr>
                                      <p:tavLst>
                                        <p:tav tm="0">
                                          <p:val>
                                            <p:fltVal val="720"/>
                                          </p:val>
                                        </p:tav>
                                        <p:tav tm="100000">
                                          <p:val>
                                            <p:fltVal val="0"/>
                                          </p:val>
                                        </p:tav>
                                      </p:tavLst>
                                    </p:anim>
                                    <p:anim calcmode="lin" valueType="num">
                                      <p:cBhvr>
                                        <p:cTn id="38" dur="1000" fill="hold"/>
                                        <p:tgtEl>
                                          <p:spTgt spid="42"/>
                                        </p:tgtEl>
                                        <p:attrNameLst>
                                          <p:attrName>ppt_h</p:attrName>
                                        </p:attrNameLst>
                                      </p:cBhvr>
                                      <p:tavLst>
                                        <p:tav tm="0">
                                          <p:val>
                                            <p:fltVal val="0"/>
                                          </p:val>
                                        </p:tav>
                                        <p:tav tm="100000">
                                          <p:val>
                                            <p:strVal val="#ppt_h"/>
                                          </p:val>
                                        </p:tav>
                                      </p:tavLst>
                                    </p:anim>
                                    <p:anim calcmode="lin" valueType="num">
                                      <p:cBhvr>
                                        <p:cTn id="39" dur="1000" fill="hold"/>
                                        <p:tgtEl>
                                          <p:spTgt spid="42"/>
                                        </p:tgtEl>
                                        <p:attrNameLst>
                                          <p:attrName>ppt_w</p:attrName>
                                        </p:attrNameLst>
                                      </p:cBhvr>
                                      <p:tavLst>
                                        <p:tav tm="0">
                                          <p:val>
                                            <p:fltVal val="0"/>
                                          </p:val>
                                        </p:tav>
                                        <p:tav tm="100000">
                                          <p:val>
                                            <p:strVal val="#ppt_w"/>
                                          </p:val>
                                        </p:tav>
                                      </p:tavLst>
                                    </p:anim>
                                  </p:childTnLst>
                                </p:cTn>
                              </p:par>
                            </p:childTnLst>
                          </p:cTn>
                        </p:par>
                        <p:par>
                          <p:cTn id="40" fill="hold">
                            <p:stCondLst>
                              <p:cond delay="19800"/>
                            </p:stCondLst>
                            <p:childTnLst>
                              <p:par>
                                <p:cTn id="41" presetID="35"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style.rotation</p:attrName>
                                        </p:attrNameLst>
                                      </p:cBhvr>
                                      <p:tavLst>
                                        <p:tav tm="0">
                                          <p:val>
                                            <p:fltVal val="720"/>
                                          </p:val>
                                        </p:tav>
                                        <p:tav tm="100000">
                                          <p:val>
                                            <p:fltVal val="0"/>
                                          </p:val>
                                        </p:tav>
                                      </p:tavLst>
                                    </p:anim>
                                    <p:anim calcmode="lin" valueType="num">
                                      <p:cBhvr>
                                        <p:cTn id="45" dur="1000" fill="hold"/>
                                        <p:tgtEl>
                                          <p:spTgt spid="36"/>
                                        </p:tgtEl>
                                        <p:attrNameLst>
                                          <p:attrName>ppt_h</p:attrName>
                                        </p:attrNameLst>
                                      </p:cBhvr>
                                      <p:tavLst>
                                        <p:tav tm="0">
                                          <p:val>
                                            <p:fltVal val="0"/>
                                          </p:val>
                                        </p:tav>
                                        <p:tav tm="100000">
                                          <p:val>
                                            <p:strVal val="#ppt_h"/>
                                          </p:val>
                                        </p:tav>
                                      </p:tavLst>
                                    </p:anim>
                                    <p:anim calcmode="lin" valueType="num">
                                      <p:cBhvr>
                                        <p:cTn id="46" dur="1000" fill="hold"/>
                                        <p:tgtEl>
                                          <p:spTgt spid="36"/>
                                        </p:tgtEl>
                                        <p:attrNameLst>
                                          <p:attrName>ppt_w</p:attrName>
                                        </p:attrNameLst>
                                      </p:cBhvr>
                                      <p:tavLst>
                                        <p:tav tm="0">
                                          <p:val>
                                            <p:fltVal val="0"/>
                                          </p:val>
                                        </p:tav>
                                        <p:tav tm="100000">
                                          <p:val>
                                            <p:strVal val="#ppt_w"/>
                                          </p:val>
                                        </p:tav>
                                      </p:tavLst>
                                    </p:anim>
                                  </p:childTnLst>
                                </p:cTn>
                              </p:par>
                            </p:childTnLst>
                          </p:cTn>
                        </p:par>
                        <p:par>
                          <p:cTn id="47" fill="hold">
                            <p:stCondLst>
                              <p:cond delay="20800"/>
                            </p:stCondLst>
                            <p:childTnLst>
                              <p:par>
                                <p:cTn id="48" presetID="53" presetClass="entr" presetSubtype="16"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21300"/>
                            </p:stCondLst>
                            <p:childTnLst>
                              <p:par>
                                <p:cTn id="54" presetID="26" presetClass="emph" presetSubtype="0" fill="hold" nodeType="afterEffect">
                                  <p:stCondLst>
                                    <p:cond delay="0"/>
                                  </p:stCondLst>
                                  <p:childTnLst>
                                    <p:animEffect transition="out" filter="fade">
                                      <p:cBhvr>
                                        <p:cTn id="55" dur="500" tmFilter="0, 0; .2, .5; .8, .5; 1, 0"/>
                                        <p:tgtEl>
                                          <p:spTgt spid="45"/>
                                        </p:tgtEl>
                                      </p:cBhvr>
                                    </p:animEffect>
                                    <p:animScale>
                                      <p:cBhvr>
                                        <p:cTn id="56" dur="250" autoRev="1" fill="hold"/>
                                        <p:tgtEl>
                                          <p:spTgt spid="45"/>
                                        </p:tgtEl>
                                      </p:cBhvr>
                                      <p:by x="105000" y="105000"/>
                                    </p:animScale>
                                  </p:childTnLst>
                                </p:cTn>
                              </p:par>
                            </p:childTnLst>
                          </p:cTn>
                        </p:par>
                        <p:par>
                          <p:cTn id="57" fill="hold">
                            <p:stCondLst>
                              <p:cond delay="218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786" y="771550"/>
            <a:ext cx="9180512" cy="301464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4" name="Rectangle 2"/>
          <p:cNvSpPr/>
          <p:nvPr/>
        </p:nvSpPr>
        <p:spPr>
          <a:xfrm>
            <a:off x="323528" y="123478"/>
            <a:ext cx="216024" cy="432048"/>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Прямоугольник 44"/>
          <p:cNvSpPr/>
          <p:nvPr/>
        </p:nvSpPr>
        <p:spPr>
          <a:xfrm>
            <a:off x="611560" y="123478"/>
            <a:ext cx="6336704" cy="369332"/>
          </a:xfrm>
          <a:prstGeom prst="rect">
            <a:avLst/>
          </a:prstGeom>
        </p:spPr>
        <p:txBody>
          <a:bodyPr wrap="square">
            <a:spAutoFit/>
          </a:bodyPr>
          <a:lstStyle/>
          <a:p>
            <a:r>
              <a:rPr lang="en-US" cap="all" dirty="0" smtClean="0">
                <a:solidFill>
                  <a:srgbClr val="E11E4F"/>
                </a:solidFill>
                <a:latin typeface="EuropeC"/>
                <a:cs typeface="EuropeC"/>
              </a:rPr>
              <a:t>News Block</a:t>
            </a:r>
            <a:endParaRPr lang="ru-RU" cap="all" dirty="0" smtClean="0">
              <a:solidFill>
                <a:srgbClr val="E11E4F"/>
              </a:solidFill>
              <a:latin typeface="EuropeC"/>
              <a:cs typeface="EuropeC"/>
            </a:endParaRPr>
          </a:p>
        </p:txBody>
      </p:sp>
      <p:sp>
        <p:nvSpPr>
          <p:cNvPr id="46" name="Прямоугольник 45"/>
          <p:cNvSpPr/>
          <p:nvPr/>
        </p:nvSpPr>
        <p:spPr>
          <a:xfrm>
            <a:off x="395536" y="3907321"/>
            <a:ext cx="8352928" cy="1021883"/>
          </a:xfrm>
          <a:prstGeom prst="rect">
            <a:avLst/>
          </a:prstGeom>
        </p:spPr>
        <p:txBody>
          <a:bodyPr wrap="square">
            <a:spAutoFit/>
          </a:bodyPr>
          <a:lstStyle/>
          <a:p>
            <a:pPr algn="ctr">
              <a:lnSpc>
                <a:spcPct val="110000"/>
              </a:lnSpc>
            </a:pPr>
            <a:r>
              <a:rPr lang="en-US" sz="1400" dirty="0" smtClean="0">
                <a:solidFill>
                  <a:srgbClr val="2D4861"/>
                </a:solidFill>
                <a:latin typeface="EuropeC"/>
                <a:cs typeface="EuropeC"/>
              </a:rPr>
              <a:t>After having published your news posts in our platform you can see which ones are the most popular among our users, how many reposts to social media has each post, how many people liked it, as well as total post users coverage for each social network. In order to ensure your promotion and news block efficiency control we send you news post statistics weekly/monthly.</a:t>
            </a:r>
            <a:endParaRPr lang="ru-RU" sz="1400" dirty="0" smtClean="0">
              <a:solidFill>
                <a:srgbClr val="2D4861"/>
              </a:solidFill>
              <a:latin typeface="EuropeC"/>
              <a:cs typeface="EuropeC"/>
            </a:endParaRPr>
          </a:p>
        </p:txBody>
      </p:sp>
      <p:pic>
        <p:nvPicPr>
          <p:cNvPr id="151" name="Изображение 150" descr="ut_logo_hor.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68343" y="123478"/>
            <a:ext cx="1334468" cy="396000"/>
          </a:xfrm>
          <a:prstGeom prst="rect">
            <a:avLst/>
          </a:prstGeom>
        </p:spPr>
      </p:pic>
      <p:grpSp>
        <p:nvGrpSpPr>
          <p:cNvPr id="3" name="Группа 2"/>
          <p:cNvGrpSpPr/>
          <p:nvPr/>
        </p:nvGrpSpPr>
        <p:grpSpPr>
          <a:xfrm>
            <a:off x="539552" y="989444"/>
            <a:ext cx="1367992" cy="1367992"/>
            <a:chOff x="539552" y="1203598"/>
            <a:chExt cx="1367992" cy="1367992"/>
          </a:xfrm>
        </p:grpSpPr>
        <p:sp>
          <p:nvSpPr>
            <p:cNvPr id="26" name="Oval 88"/>
            <p:cNvSpPr>
              <a:spLocks noChangeAspect="1"/>
            </p:cNvSpPr>
            <p:nvPr/>
          </p:nvSpPr>
          <p:spPr>
            <a:xfrm>
              <a:off x="539552" y="1203598"/>
              <a:ext cx="1367992" cy="1367992"/>
            </a:xfrm>
            <a:prstGeom prst="ellipse">
              <a:avLst/>
            </a:prstGeom>
            <a:solidFill>
              <a:srgbClr val="23AC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Изображение 9" descr="Vector-Smart-Object.png"/>
            <p:cNvPicPr>
              <a:picLocks noChangeAspect="1"/>
            </p:cNvPicPr>
            <p:nvPr/>
          </p:nvPicPr>
          <p:blipFill>
            <a:blip r:embed="rId3">
              <a:biLevel thresh="25000"/>
              <a:extLst>
                <a:ext uri="{28A0092B-C50C-407E-A947-70E740481C1C}">
                  <a14:useLocalDpi xmlns="" xmlns:a14="http://schemas.microsoft.com/office/drawing/2010/main" val="0"/>
                </a:ext>
              </a:extLst>
            </a:blip>
            <a:stretch>
              <a:fillRect/>
            </a:stretch>
          </p:blipFill>
          <p:spPr>
            <a:xfrm>
              <a:off x="815211" y="1311724"/>
              <a:ext cx="948477" cy="971994"/>
            </a:xfrm>
            <a:prstGeom prst="rect">
              <a:avLst/>
            </a:prstGeom>
          </p:spPr>
        </p:pic>
      </p:grpSp>
      <p:sp>
        <p:nvSpPr>
          <p:cNvPr id="17" name="TextBox 16"/>
          <p:cNvSpPr txBox="1"/>
          <p:nvPr/>
        </p:nvSpPr>
        <p:spPr>
          <a:xfrm>
            <a:off x="539552" y="2631046"/>
            <a:ext cx="1368152" cy="369332"/>
          </a:xfrm>
          <a:prstGeom prst="rect">
            <a:avLst/>
          </a:prstGeom>
          <a:noFill/>
        </p:spPr>
        <p:txBody>
          <a:bodyPr wrap="square" rtlCol="0">
            <a:spAutoFit/>
          </a:bodyPr>
          <a:lstStyle/>
          <a:p>
            <a:pPr algn="ctr"/>
            <a:r>
              <a:rPr lang="ru-RU" dirty="0" smtClean="0">
                <a:solidFill>
                  <a:schemeClr val="bg1"/>
                </a:solidFill>
                <a:latin typeface="Avenir Book"/>
                <a:cs typeface="Avenir Book"/>
              </a:rPr>
              <a:t>0/4/6488</a:t>
            </a:r>
            <a:endParaRPr lang="ru-RU" dirty="0">
              <a:solidFill>
                <a:schemeClr val="bg1"/>
              </a:solidFill>
              <a:latin typeface="Avenir Book"/>
              <a:cs typeface="Avenir Book"/>
            </a:endParaRPr>
          </a:p>
        </p:txBody>
      </p:sp>
      <p:grpSp>
        <p:nvGrpSpPr>
          <p:cNvPr id="5" name="Группа 4"/>
          <p:cNvGrpSpPr/>
          <p:nvPr/>
        </p:nvGrpSpPr>
        <p:grpSpPr>
          <a:xfrm>
            <a:off x="4932200" y="989444"/>
            <a:ext cx="1367992" cy="1367992"/>
            <a:chOff x="4932200" y="1203598"/>
            <a:chExt cx="1367992" cy="1367992"/>
          </a:xfrm>
        </p:grpSpPr>
        <p:sp>
          <p:nvSpPr>
            <p:cNvPr id="31" name="Oval 88"/>
            <p:cNvSpPr>
              <a:spLocks noChangeAspect="1"/>
            </p:cNvSpPr>
            <p:nvPr/>
          </p:nvSpPr>
          <p:spPr>
            <a:xfrm>
              <a:off x="4932200" y="1203598"/>
              <a:ext cx="1367992" cy="1367992"/>
            </a:xfrm>
            <a:prstGeom prst="ellipse">
              <a:avLst/>
            </a:prstGeom>
            <a:solidFill>
              <a:srgbClr val="23AC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 name="Изображение 19" descr="Безымянный-1.png"/>
            <p:cNvPicPr>
              <a:picLocks noChangeAspect="1"/>
            </p:cNvPicPr>
            <p:nvPr/>
          </p:nvPicPr>
          <p:blipFill>
            <a:blip r:embed="rId4" cstate="print">
              <a:biLevel thresh="25000"/>
              <a:extLst>
                <a:ext uri="{28A0092B-C50C-407E-A947-70E740481C1C}">
                  <a14:useLocalDpi xmlns="" xmlns:a14="http://schemas.microsoft.com/office/drawing/2010/main" val="0"/>
                </a:ext>
              </a:extLst>
            </a:blip>
            <a:stretch>
              <a:fillRect/>
            </a:stretch>
          </p:blipFill>
          <p:spPr>
            <a:xfrm>
              <a:off x="5112168" y="1347614"/>
              <a:ext cx="972000" cy="972000"/>
            </a:xfrm>
            <a:prstGeom prst="rect">
              <a:avLst/>
            </a:prstGeom>
          </p:spPr>
        </p:pic>
      </p:grpSp>
      <p:sp>
        <p:nvSpPr>
          <p:cNvPr id="21" name="TextBox 20"/>
          <p:cNvSpPr txBox="1"/>
          <p:nvPr/>
        </p:nvSpPr>
        <p:spPr>
          <a:xfrm>
            <a:off x="2806700" y="2631046"/>
            <a:ext cx="1333252" cy="369332"/>
          </a:xfrm>
          <a:prstGeom prst="rect">
            <a:avLst/>
          </a:prstGeom>
          <a:noFill/>
        </p:spPr>
        <p:txBody>
          <a:bodyPr wrap="square" rtlCol="0">
            <a:spAutoFit/>
          </a:bodyPr>
          <a:lstStyle/>
          <a:p>
            <a:pPr algn="ctr"/>
            <a:r>
              <a:rPr lang="ru-RU" dirty="0" smtClean="0">
                <a:solidFill>
                  <a:schemeClr val="bg1"/>
                </a:solidFill>
                <a:latin typeface="Avenir Book"/>
                <a:cs typeface="Avenir Book"/>
              </a:rPr>
              <a:t>0/0/16</a:t>
            </a:r>
            <a:endParaRPr lang="ru-RU" dirty="0">
              <a:solidFill>
                <a:schemeClr val="bg1"/>
              </a:solidFill>
              <a:latin typeface="Avenir Book"/>
              <a:cs typeface="Avenir Book"/>
            </a:endParaRPr>
          </a:p>
        </p:txBody>
      </p:sp>
      <p:sp>
        <p:nvSpPr>
          <p:cNvPr id="22" name="TextBox 21"/>
          <p:cNvSpPr txBox="1"/>
          <p:nvPr/>
        </p:nvSpPr>
        <p:spPr>
          <a:xfrm>
            <a:off x="4932041" y="2631046"/>
            <a:ext cx="1368152" cy="369332"/>
          </a:xfrm>
          <a:prstGeom prst="rect">
            <a:avLst/>
          </a:prstGeom>
          <a:noFill/>
        </p:spPr>
        <p:txBody>
          <a:bodyPr wrap="square" rtlCol="0">
            <a:spAutoFit/>
          </a:bodyPr>
          <a:lstStyle/>
          <a:p>
            <a:pPr algn="ctr"/>
            <a:r>
              <a:rPr lang="ru-RU" dirty="0" smtClean="0">
                <a:solidFill>
                  <a:schemeClr val="bg1"/>
                </a:solidFill>
                <a:latin typeface="Avenir Book"/>
                <a:cs typeface="Avenir Book"/>
              </a:rPr>
              <a:t>0/13/148</a:t>
            </a:r>
            <a:endParaRPr lang="ru-RU" dirty="0">
              <a:solidFill>
                <a:schemeClr val="bg1"/>
              </a:solidFill>
              <a:latin typeface="Avenir Book"/>
              <a:cs typeface="Avenir Book"/>
            </a:endParaRPr>
          </a:p>
        </p:txBody>
      </p:sp>
      <p:sp>
        <p:nvSpPr>
          <p:cNvPr id="23" name="TextBox 22"/>
          <p:cNvSpPr txBox="1"/>
          <p:nvPr/>
        </p:nvSpPr>
        <p:spPr>
          <a:xfrm>
            <a:off x="7236296" y="2631046"/>
            <a:ext cx="1368894" cy="369332"/>
          </a:xfrm>
          <a:prstGeom prst="rect">
            <a:avLst/>
          </a:prstGeom>
          <a:noFill/>
        </p:spPr>
        <p:txBody>
          <a:bodyPr wrap="square" rtlCol="0">
            <a:spAutoFit/>
          </a:bodyPr>
          <a:lstStyle/>
          <a:p>
            <a:pPr algn="ctr"/>
            <a:r>
              <a:rPr lang="ru-RU" dirty="0" smtClean="0">
                <a:solidFill>
                  <a:schemeClr val="bg1"/>
                </a:solidFill>
                <a:latin typeface="Avenir Book"/>
                <a:cs typeface="Avenir Book"/>
              </a:rPr>
              <a:t>0/37/3</a:t>
            </a:r>
            <a:endParaRPr lang="ru-RU" dirty="0">
              <a:solidFill>
                <a:schemeClr val="bg1"/>
              </a:solidFill>
              <a:latin typeface="Avenir Book"/>
              <a:cs typeface="Avenir Book"/>
            </a:endParaRPr>
          </a:p>
        </p:txBody>
      </p:sp>
      <p:grpSp>
        <p:nvGrpSpPr>
          <p:cNvPr id="4" name="Группа 3"/>
          <p:cNvGrpSpPr/>
          <p:nvPr/>
        </p:nvGrpSpPr>
        <p:grpSpPr>
          <a:xfrm>
            <a:off x="2771960" y="989444"/>
            <a:ext cx="1367992" cy="1367992"/>
            <a:chOff x="2771960" y="1203598"/>
            <a:chExt cx="1367992" cy="1367992"/>
          </a:xfrm>
        </p:grpSpPr>
        <p:sp>
          <p:nvSpPr>
            <p:cNvPr id="30" name="Oval 88"/>
            <p:cNvSpPr>
              <a:spLocks noChangeAspect="1"/>
            </p:cNvSpPr>
            <p:nvPr/>
          </p:nvSpPr>
          <p:spPr>
            <a:xfrm>
              <a:off x="2771960" y="1203598"/>
              <a:ext cx="1367992" cy="1367992"/>
            </a:xfrm>
            <a:prstGeom prst="ellipse">
              <a:avLst/>
            </a:prstGeom>
            <a:solidFill>
              <a:srgbClr val="23AC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13"/>
            <p:cNvSpPr>
              <a:spLocks noChangeAspect="1"/>
            </p:cNvSpPr>
            <p:nvPr/>
          </p:nvSpPr>
          <p:spPr bwMode="auto">
            <a:xfrm>
              <a:off x="3131840" y="1563638"/>
              <a:ext cx="611286" cy="61199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Группа 32"/>
          <p:cNvGrpSpPr/>
          <p:nvPr/>
        </p:nvGrpSpPr>
        <p:grpSpPr>
          <a:xfrm>
            <a:off x="7236456" y="989444"/>
            <a:ext cx="1367992" cy="1367992"/>
            <a:chOff x="7236456" y="1203598"/>
            <a:chExt cx="1367992" cy="1367992"/>
          </a:xfrm>
        </p:grpSpPr>
        <p:sp>
          <p:nvSpPr>
            <p:cNvPr id="32" name="Oval 88"/>
            <p:cNvSpPr>
              <a:spLocks noChangeAspect="1"/>
            </p:cNvSpPr>
            <p:nvPr/>
          </p:nvSpPr>
          <p:spPr>
            <a:xfrm>
              <a:off x="7236456" y="1203598"/>
              <a:ext cx="1367992" cy="1367992"/>
            </a:xfrm>
            <a:prstGeom prst="ellipse">
              <a:avLst/>
            </a:prstGeom>
            <a:solidFill>
              <a:srgbClr val="23AC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Изображение 1" descr="noun_40714_cc.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90256" y="1491630"/>
              <a:ext cx="726160" cy="719971"/>
            </a:xfrm>
            <a:prstGeom prst="rect">
              <a:avLst/>
            </a:prstGeom>
          </p:spPr>
        </p:pic>
      </p:grpSp>
      <p:sp>
        <p:nvSpPr>
          <p:cNvPr id="25" name="TextBox 24"/>
          <p:cNvSpPr txBox="1"/>
          <p:nvPr/>
        </p:nvSpPr>
        <p:spPr>
          <a:xfrm>
            <a:off x="539552" y="3211303"/>
            <a:ext cx="8064896" cy="646331"/>
          </a:xfrm>
          <a:prstGeom prst="rect">
            <a:avLst/>
          </a:prstGeom>
          <a:noFill/>
        </p:spPr>
        <p:txBody>
          <a:bodyPr wrap="square" rtlCol="0">
            <a:spAutoFit/>
          </a:bodyPr>
          <a:lstStyle/>
          <a:p>
            <a:pPr algn="ctr"/>
            <a:r>
              <a:rPr lang="en-US" dirty="0" smtClean="0">
                <a:solidFill>
                  <a:srgbClr val="23ACAB"/>
                </a:solidFill>
                <a:latin typeface="EuropeC"/>
                <a:cs typeface="EuropeC"/>
              </a:rPr>
              <a:t>reposts / likes / user coverage </a:t>
            </a:r>
            <a:endParaRPr lang="ru-RU" dirty="0" smtClean="0">
              <a:solidFill>
                <a:srgbClr val="23ACAB"/>
              </a:solidFill>
              <a:latin typeface="EuropeC"/>
              <a:cs typeface="EuropeC"/>
            </a:endParaRPr>
          </a:p>
          <a:p>
            <a:pPr algn="ctr"/>
            <a:endParaRPr lang="ru-RU" dirty="0">
              <a:solidFill>
                <a:srgbClr val="23ACAB"/>
              </a:solidFill>
              <a:latin typeface="EuropeC"/>
              <a:cs typeface="EuropeC"/>
            </a:endParaRPr>
          </a:p>
        </p:txBody>
      </p:sp>
    </p:spTree>
    <p:extLst>
      <p:ext uri="{BB962C8B-B14F-4D97-AF65-F5344CB8AC3E}">
        <p14:creationId xmlns="" xmlns:p14="http://schemas.microsoft.com/office/powerpoint/2010/main" val="1656038439"/>
      </p:ext>
    </p:extLst>
  </p:cSld>
  <p:clrMapOvr>
    <a:masterClrMapping/>
  </p:clrMapOvr>
  <mc:AlternateContent xmlns:mc="http://schemas.openxmlformats.org/markup-compatibility/2006">
    <mc:Choice xmlns="" xmlns:p14="http://schemas.microsoft.com/office/powerpoint/2010/main" Requires="p14">
      <p:transition spd="slow" p14:dur="2000" advClick="0" advTm="14000">
        <p14:reveal/>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53" presetClass="entr" presetSubtype="16" fill="hold" grpId="1"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Effect transition="in" filter="fade">
                                      <p:cBhvr>
                                        <p:cTn id="25" dur="1000"/>
                                        <p:tgtEl>
                                          <p:spTgt spid="17"/>
                                        </p:tgtEl>
                                      </p:cBhvr>
                                    </p:animEffect>
                                  </p:childTnLst>
                                </p:cTn>
                              </p:par>
                            </p:childTnLst>
                          </p:cTn>
                        </p:par>
                        <p:par>
                          <p:cTn id="26" fill="hold">
                            <p:stCondLst>
                              <p:cond delay="5200"/>
                            </p:stCondLst>
                            <p:childTnLst>
                              <p:par>
                                <p:cTn id="27" presetID="21"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par>
                          <p:cTn id="30" fill="hold">
                            <p:stCondLst>
                              <p:cond delay="72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Effect transition="in" filter="fade">
                                      <p:cBhvr>
                                        <p:cTn id="35" dur="1000"/>
                                        <p:tgtEl>
                                          <p:spTgt spid="21"/>
                                        </p:tgtEl>
                                      </p:cBhvr>
                                    </p:animEffect>
                                  </p:childTnLst>
                                </p:cTn>
                              </p:par>
                            </p:childTnLst>
                          </p:cTn>
                        </p:par>
                        <p:par>
                          <p:cTn id="36" fill="hold">
                            <p:stCondLst>
                              <p:cond delay="8700"/>
                            </p:stCondLst>
                            <p:childTnLst>
                              <p:par>
                                <p:cTn id="37" presetID="21"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par>
                          <p:cTn id="40" fill="hold">
                            <p:stCondLst>
                              <p:cond delay="107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Effect transition="in" filter="fade">
                                      <p:cBhvr>
                                        <p:cTn id="45" dur="1000"/>
                                        <p:tgtEl>
                                          <p:spTgt spid="22"/>
                                        </p:tgtEl>
                                      </p:cBhvr>
                                    </p:animEffect>
                                  </p:childTnLst>
                                </p:cTn>
                              </p:par>
                            </p:childTnLst>
                          </p:cTn>
                        </p:par>
                        <p:par>
                          <p:cTn id="46" fill="hold">
                            <p:stCondLst>
                              <p:cond delay="12400"/>
                            </p:stCondLst>
                            <p:childTnLst>
                              <p:par>
                                <p:cTn id="47" presetID="21" presetClass="entr" presetSubtype="1"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childTnLst>
                          </p:cTn>
                        </p:par>
                        <p:par>
                          <p:cTn id="50" fill="hold">
                            <p:stCondLst>
                              <p:cond delay="144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Effect transition="in" filter="fade">
                                      <p:cBhvr>
                                        <p:cTn id="55" dur="1000"/>
                                        <p:tgtEl>
                                          <p:spTgt spid="23"/>
                                        </p:tgtEl>
                                      </p:cBhvr>
                                    </p:animEffect>
                                  </p:childTnLst>
                                </p:cTn>
                              </p:par>
                            </p:childTnLst>
                          </p:cTn>
                        </p:par>
                        <p:par>
                          <p:cTn id="56" fill="hold">
                            <p:stCondLst>
                              <p:cond delay="159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Effect transition="in" filter="fade">
                                      <p:cBhvr>
                                        <p:cTn id="61" dur="1000"/>
                                        <p:tgtEl>
                                          <p:spTgt spid="25"/>
                                        </p:tgtEl>
                                      </p:cBhvr>
                                    </p:animEffect>
                                  </p:childTnLst>
                                </p:cTn>
                              </p:par>
                              <p:par>
                                <p:cTn id="62" presetID="10" presetClass="entr" presetSubtype="0" fill="hold" grpId="0" nodeType="withEffect">
                                  <p:stCondLst>
                                    <p:cond delay="0"/>
                                  </p:stCondLst>
                                  <p:iterate type="wd">
                                    <p:tmPct val="10000"/>
                                  </p:iterate>
                                  <p:childTnLst>
                                    <p:set>
                                      <p:cBhvr>
                                        <p:cTn id="63" dur="1" fill="hold">
                                          <p:stCondLst>
                                            <p:cond delay="0"/>
                                          </p:stCondLst>
                                        </p:cTn>
                                        <p:tgtEl>
                                          <p:spTgt spid="46"/>
                                        </p:tgtEl>
                                        <p:attrNameLst>
                                          <p:attrName>style.visibility</p:attrName>
                                        </p:attrNameLst>
                                      </p:cBhvr>
                                      <p:to>
                                        <p:strVal val="visible"/>
                                      </p:to>
                                    </p:set>
                                    <p:animEffect transition="in" filter="fade">
                                      <p:cBhvr>
                                        <p:cTn id="64"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animBg="1"/>
      <p:bldP spid="45" grpId="0"/>
      <p:bldP spid="46" grpId="0"/>
      <p:bldP spid="17" grpId="1"/>
      <p:bldP spid="21"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рямоугольник 46"/>
          <p:cNvSpPr/>
          <p:nvPr/>
        </p:nvSpPr>
        <p:spPr>
          <a:xfrm>
            <a:off x="0" y="0"/>
            <a:ext cx="9180512"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9" name="Rectangle 2"/>
          <p:cNvSpPr/>
          <p:nvPr/>
        </p:nvSpPr>
        <p:spPr>
          <a:xfrm>
            <a:off x="323528" y="123478"/>
            <a:ext cx="216024"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Прямоугольник 49"/>
          <p:cNvSpPr/>
          <p:nvPr/>
        </p:nvSpPr>
        <p:spPr>
          <a:xfrm>
            <a:off x="611560" y="123478"/>
            <a:ext cx="6336704" cy="646331"/>
          </a:xfrm>
          <a:prstGeom prst="rect">
            <a:avLst/>
          </a:prstGeom>
        </p:spPr>
        <p:txBody>
          <a:bodyPr wrap="square">
            <a:spAutoFit/>
          </a:bodyPr>
          <a:lstStyle/>
          <a:p>
            <a:r>
              <a:rPr lang="en-US" cap="all" dirty="0" smtClean="0">
                <a:solidFill>
                  <a:srgbClr val="FFFFFF"/>
                </a:solidFill>
                <a:latin typeface="EuropeC"/>
                <a:cs typeface="EuropeC"/>
              </a:rPr>
              <a:t>News Block</a:t>
            </a:r>
            <a:endParaRPr lang="ru-RU" cap="all" dirty="0" smtClean="0">
              <a:solidFill>
                <a:srgbClr val="FFFFFF"/>
              </a:solidFill>
              <a:latin typeface="EuropeC"/>
              <a:cs typeface="EuropeC"/>
            </a:endParaRPr>
          </a:p>
          <a:p>
            <a:endParaRPr lang="ru-RU" dirty="0">
              <a:solidFill>
                <a:srgbClr val="FFFFFF"/>
              </a:solidFill>
              <a:latin typeface="EuropeC"/>
              <a:cs typeface="EuropeC"/>
            </a:endParaRPr>
          </a:p>
        </p:txBody>
      </p:sp>
      <p:sp>
        <p:nvSpPr>
          <p:cNvPr id="51" name="Прямоугольник 50"/>
          <p:cNvSpPr/>
          <p:nvPr/>
        </p:nvSpPr>
        <p:spPr>
          <a:xfrm>
            <a:off x="611560" y="629275"/>
            <a:ext cx="6746522" cy="523220"/>
          </a:xfrm>
          <a:prstGeom prst="rect">
            <a:avLst/>
          </a:prstGeom>
        </p:spPr>
        <p:txBody>
          <a:bodyPr wrap="square">
            <a:spAutoFit/>
          </a:bodyPr>
          <a:lstStyle/>
          <a:p>
            <a:pPr algn="just"/>
            <a:r>
              <a:rPr lang="ru-RU" sz="1400" dirty="0" smtClean="0">
                <a:solidFill>
                  <a:srgbClr val="FFFFFF"/>
                </a:solidFill>
                <a:latin typeface="EuropeC"/>
                <a:cs typeface="EuropeC"/>
              </a:rPr>
              <a:t>From Unitravel.pro you can broadcast the </a:t>
            </a:r>
            <a:r>
              <a:rPr lang="ru-RU" sz="1400" dirty="0" err="1" smtClean="0">
                <a:solidFill>
                  <a:srgbClr val="FFFFFF"/>
                </a:solidFill>
                <a:latin typeface="EuropeC"/>
                <a:cs typeface="EuropeC"/>
              </a:rPr>
              <a:t>news</a:t>
            </a:r>
            <a:r>
              <a:rPr lang="ru-RU" sz="1400" dirty="0" smtClean="0">
                <a:solidFill>
                  <a:srgbClr val="FFFFFF"/>
                </a:solidFill>
                <a:latin typeface="EuropeC"/>
                <a:cs typeface="EuropeC"/>
              </a:rPr>
              <a:t> </a:t>
            </a:r>
            <a:r>
              <a:rPr lang="ru-RU" sz="1400" dirty="0" err="1" smtClean="0">
                <a:solidFill>
                  <a:srgbClr val="FFFFFF"/>
                </a:solidFill>
                <a:latin typeface="EuropeC"/>
                <a:cs typeface="EuropeC"/>
              </a:rPr>
              <a:t>to</a:t>
            </a:r>
            <a:r>
              <a:rPr lang="ru-RU" sz="1400" dirty="0" smtClean="0">
                <a:solidFill>
                  <a:srgbClr val="FFFFFF"/>
                </a:solidFill>
                <a:latin typeface="EuropeC"/>
                <a:cs typeface="EuropeC"/>
              </a:rPr>
              <a:t> </a:t>
            </a:r>
            <a:r>
              <a:rPr lang="en-US" sz="1400" dirty="0" smtClean="0">
                <a:solidFill>
                  <a:srgbClr val="FFFFFF"/>
                </a:solidFill>
                <a:latin typeface="EuropeC"/>
                <a:cs typeface="EuropeC"/>
              </a:rPr>
              <a:t>our b2c</a:t>
            </a:r>
            <a:r>
              <a:rPr lang="ru-RU" sz="1400" dirty="0" smtClean="0">
                <a:solidFill>
                  <a:srgbClr val="FFFFFF"/>
                </a:solidFill>
                <a:latin typeface="EuropeC"/>
                <a:cs typeface="EuropeC"/>
              </a:rPr>
              <a:t> news portal for direct clients: </a:t>
            </a:r>
            <a:r>
              <a:rPr lang="en-US" sz="1400" b="1" dirty="0" smtClean="0">
                <a:solidFill>
                  <a:srgbClr val="FFFFFF"/>
                </a:solidFill>
                <a:latin typeface="EuropeC"/>
                <a:cs typeface="EuropeC"/>
              </a:rPr>
              <a:t>www.travelinfo.pro</a:t>
            </a:r>
            <a:endParaRPr lang="ru-RU" sz="1400" b="1" dirty="0">
              <a:solidFill>
                <a:srgbClr val="FFFFFF"/>
              </a:solidFill>
              <a:latin typeface="EuropeC"/>
              <a:cs typeface="EuropeC"/>
            </a:endParaRPr>
          </a:p>
        </p:txBody>
      </p:sp>
      <p:pic>
        <p:nvPicPr>
          <p:cNvPr id="52" name="Изображение 51" descr="ut_logo_h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13964" y="123478"/>
            <a:ext cx="1406508" cy="431999"/>
          </a:xfrm>
          <a:prstGeom prst="rect">
            <a:avLst/>
          </a:prstGeom>
        </p:spPr>
      </p:pic>
      <p:grpSp>
        <p:nvGrpSpPr>
          <p:cNvPr id="2" name="Группа 52"/>
          <p:cNvGrpSpPr/>
          <p:nvPr/>
        </p:nvGrpSpPr>
        <p:grpSpPr>
          <a:xfrm>
            <a:off x="1115617" y="2125350"/>
            <a:ext cx="3248977" cy="1004995"/>
            <a:chOff x="1115617" y="2125350"/>
            <a:chExt cx="3248977" cy="1004995"/>
          </a:xfrm>
        </p:grpSpPr>
        <p:grpSp>
          <p:nvGrpSpPr>
            <p:cNvPr id="3" name="Группа 53"/>
            <p:cNvGrpSpPr>
              <a:grpSpLocks noChangeAspect="1"/>
            </p:cNvGrpSpPr>
            <p:nvPr/>
          </p:nvGrpSpPr>
          <p:grpSpPr>
            <a:xfrm>
              <a:off x="1115617" y="2125350"/>
              <a:ext cx="3248977" cy="1004995"/>
              <a:chOff x="3555268" y="2678634"/>
              <a:chExt cx="2500367" cy="3501448"/>
            </a:xfrm>
          </p:grpSpPr>
          <p:sp>
            <p:nvSpPr>
              <p:cNvPr id="57" name="Rectangle 128"/>
              <p:cNvSpPr/>
              <p:nvPr/>
            </p:nvSpPr>
            <p:spPr>
              <a:xfrm>
                <a:off x="3555269" y="2678634"/>
                <a:ext cx="2500366" cy="2897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8" name="Straight Connector 135"/>
              <p:cNvCxnSpPr/>
              <p:nvPr/>
            </p:nvCxnSpPr>
            <p:spPr>
              <a:xfrm>
                <a:off x="3724827" y="4484791"/>
                <a:ext cx="2161249" cy="0"/>
              </a:xfrm>
              <a:prstGeom prst="line">
                <a:avLst/>
              </a:prstGeom>
              <a:ln w="12700">
                <a:solidFill>
                  <a:schemeClr val="bg1">
                    <a:alpha val="45000"/>
                  </a:schemeClr>
                </a:solidFill>
              </a:ln>
              <a:effectLst>
                <a:outerShdw blurRad="25400" dist="12700" dir="16200000" sx="99000" sy="99000"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132"/>
              <p:cNvSpPr/>
              <p:nvPr/>
            </p:nvSpPr>
            <p:spPr>
              <a:xfrm>
                <a:off x="3555268" y="5576392"/>
                <a:ext cx="2500366" cy="603690"/>
              </a:xfrm>
              <a:prstGeom prst="rect">
                <a:avLst/>
              </a:prstGeom>
              <a:solidFill>
                <a:schemeClr val="tx2">
                  <a:lumMod val="25000"/>
                  <a:lumOff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5" name="TextBox 54"/>
            <p:cNvSpPr txBox="1"/>
            <p:nvPr/>
          </p:nvSpPr>
          <p:spPr>
            <a:xfrm>
              <a:off x="1406499" y="2211710"/>
              <a:ext cx="2808311" cy="369332"/>
            </a:xfrm>
            <a:prstGeom prst="rect">
              <a:avLst/>
            </a:prstGeom>
            <a:noFill/>
          </p:spPr>
          <p:txBody>
            <a:bodyPr wrap="square" rtlCol="0">
              <a:spAutoFit/>
            </a:bodyPr>
            <a:lstStyle/>
            <a:p>
              <a:pPr algn="ctr"/>
              <a:r>
                <a:rPr lang="ru-RU" b="1" dirty="0">
                  <a:solidFill>
                    <a:srgbClr val="23ACAB"/>
                  </a:solidFill>
                  <a:latin typeface="EuropeC"/>
                  <a:cs typeface="EuropeC"/>
                </a:rPr>
                <a:t>1 </a:t>
              </a:r>
              <a:r>
                <a:rPr lang="en-US" b="1" dirty="0" smtClean="0">
                  <a:solidFill>
                    <a:srgbClr val="23ACAB"/>
                  </a:solidFill>
                  <a:latin typeface="EuropeC"/>
                  <a:cs typeface="EuropeC"/>
                </a:rPr>
                <a:t>month</a:t>
              </a:r>
              <a:r>
                <a:rPr lang="ru-RU" b="1" dirty="0" smtClean="0">
                  <a:solidFill>
                    <a:srgbClr val="23ACAB"/>
                  </a:solidFill>
                  <a:latin typeface="EuropeC"/>
                  <a:cs typeface="EuropeC"/>
                </a:rPr>
                <a:t> </a:t>
              </a:r>
              <a:endParaRPr lang="ru-RU" sz="500" b="1" dirty="0" smtClean="0">
                <a:solidFill>
                  <a:srgbClr val="23ACAB"/>
                </a:solidFill>
                <a:latin typeface="EuropeC"/>
                <a:cs typeface="EuropeC"/>
              </a:endParaRPr>
            </a:p>
          </p:txBody>
        </p:sp>
        <p:sp>
          <p:nvSpPr>
            <p:cNvPr id="56" name="TextBox 55"/>
            <p:cNvSpPr txBox="1"/>
            <p:nvPr/>
          </p:nvSpPr>
          <p:spPr>
            <a:xfrm>
              <a:off x="1403648" y="2571750"/>
              <a:ext cx="2808312" cy="369332"/>
            </a:xfrm>
            <a:prstGeom prst="rect">
              <a:avLst/>
            </a:prstGeom>
            <a:noFill/>
          </p:spPr>
          <p:txBody>
            <a:bodyPr wrap="square" rtlCol="0">
              <a:spAutoFit/>
            </a:bodyPr>
            <a:lstStyle/>
            <a:p>
              <a:pPr algn="ctr"/>
              <a:r>
                <a:rPr lang="en-US" dirty="0" smtClean="0">
                  <a:solidFill>
                    <a:srgbClr val="2D4861"/>
                  </a:solidFill>
                  <a:latin typeface="EuropeC"/>
                  <a:cs typeface="EuropeC"/>
                </a:rPr>
                <a:t>4</a:t>
              </a:r>
              <a:r>
                <a:rPr lang="ru-RU" dirty="0" smtClean="0">
                  <a:solidFill>
                    <a:srgbClr val="2D4861"/>
                  </a:solidFill>
                  <a:latin typeface="EuropeC"/>
                  <a:cs typeface="EuropeC"/>
                </a:rPr>
                <a:t>0 </a:t>
              </a:r>
              <a:r>
                <a:rPr lang="en-US" dirty="0" smtClean="0">
                  <a:solidFill>
                    <a:srgbClr val="2D4861"/>
                  </a:solidFill>
                  <a:latin typeface="EuropeC"/>
                  <a:cs typeface="EuropeC"/>
                </a:rPr>
                <a:t>USD</a:t>
              </a:r>
            </a:p>
          </p:txBody>
        </p:sp>
      </p:grpSp>
      <p:grpSp>
        <p:nvGrpSpPr>
          <p:cNvPr id="4" name="Группа 59"/>
          <p:cNvGrpSpPr/>
          <p:nvPr/>
        </p:nvGrpSpPr>
        <p:grpSpPr>
          <a:xfrm>
            <a:off x="5004048" y="2125348"/>
            <a:ext cx="3248976" cy="1004995"/>
            <a:chOff x="5004048" y="2125348"/>
            <a:chExt cx="3248976" cy="1004995"/>
          </a:xfrm>
        </p:grpSpPr>
        <p:sp>
          <p:nvSpPr>
            <p:cNvPr id="61" name="Rectangle 128"/>
            <p:cNvSpPr/>
            <p:nvPr/>
          </p:nvSpPr>
          <p:spPr>
            <a:xfrm>
              <a:off x="5004048" y="2125348"/>
              <a:ext cx="3248976" cy="831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2" name="Straight Connector 135"/>
            <p:cNvCxnSpPr/>
            <p:nvPr/>
          </p:nvCxnSpPr>
          <p:spPr>
            <a:xfrm>
              <a:off x="5224373" y="2643756"/>
              <a:ext cx="2808327" cy="0"/>
            </a:xfrm>
            <a:prstGeom prst="line">
              <a:avLst/>
            </a:prstGeom>
            <a:ln w="12700">
              <a:solidFill>
                <a:schemeClr val="bg1">
                  <a:alpha val="45000"/>
                </a:schemeClr>
              </a:solidFill>
            </a:ln>
            <a:effectLst>
              <a:outerShdw blurRad="25400" dist="12700" dir="16200000" sx="99000" sy="99000"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132"/>
            <p:cNvSpPr/>
            <p:nvPr/>
          </p:nvSpPr>
          <p:spPr>
            <a:xfrm>
              <a:off x="5004048" y="2957070"/>
              <a:ext cx="3248976" cy="173273"/>
            </a:xfrm>
            <a:prstGeom prst="rect">
              <a:avLst/>
            </a:prstGeom>
            <a:solidFill>
              <a:srgbClr val="B5C9D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TextBox 63"/>
            <p:cNvSpPr txBox="1"/>
            <p:nvPr/>
          </p:nvSpPr>
          <p:spPr>
            <a:xfrm>
              <a:off x="5220072" y="2211710"/>
              <a:ext cx="2808312" cy="369332"/>
            </a:xfrm>
            <a:prstGeom prst="rect">
              <a:avLst/>
            </a:prstGeom>
            <a:noFill/>
          </p:spPr>
          <p:txBody>
            <a:bodyPr wrap="square" rtlCol="0">
              <a:spAutoFit/>
            </a:bodyPr>
            <a:lstStyle/>
            <a:p>
              <a:pPr algn="ctr"/>
              <a:r>
                <a:rPr lang="ru-RU" b="1" dirty="0">
                  <a:solidFill>
                    <a:srgbClr val="23ACAB"/>
                  </a:solidFill>
                  <a:latin typeface="EuropeC"/>
                  <a:cs typeface="EuropeC"/>
                </a:rPr>
                <a:t>1 </a:t>
              </a:r>
              <a:r>
                <a:rPr lang="en-US" b="1" dirty="0" smtClean="0">
                  <a:solidFill>
                    <a:srgbClr val="23ACAB"/>
                  </a:solidFill>
                  <a:latin typeface="EuropeC"/>
                  <a:cs typeface="EuropeC"/>
                </a:rPr>
                <a:t>year</a:t>
              </a:r>
              <a:r>
                <a:rPr lang="ru-RU" b="1" dirty="0" smtClean="0">
                  <a:solidFill>
                    <a:srgbClr val="23ACAB"/>
                  </a:solidFill>
                  <a:latin typeface="EuropeC"/>
                  <a:cs typeface="EuropeC"/>
                </a:rPr>
                <a:t> </a:t>
              </a:r>
              <a:endParaRPr lang="ru-RU" sz="500" b="1" dirty="0" smtClean="0">
                <a:solidFill>
                  <a:srgbClr val="23ACAB"/>
                </a:solidFill>
                <a:latin typeface="EuropeC"/>
                <a:cs typeface="EuropeC"/>
              </a:endParaRPr>
            </a:p>
          </p:txBody>
        </p:sp>
        <p:sp>
          <p:nvSpPr>
            <p:cNvPr id="65" name="TextBox 64"/>
            <p:cNvSpPr txBox="1"/>
            <p:nvPr/>
          </p:nvSpPr>
          <p:spPr>
            <a:xfrm>
              <a:off x="5292080" y="2581042"/>
              <a:ext cx="2736304" cy="369332"/>
            </a:xfrm>
            <a:prstGeom prst="rect">
              <a:avLst/>
            </a:prstGeom>
            <a:noFill/>
          </p:spPr>
          <p:txBody>
            <a:bodyPr wrap="square" rtlCol="0">
              <a:spAutoFit/>
            </a:bodyPr>
            <a:lstStyle/>
            <a:p>
              <a:pPr algn="ctr"/>
              <a:r>
                <a:rPr lang="en-US" dirty="0" smtClean="0">
                  <a:solidFill>
                    <a:srgbClr val="2D4861"/>
                  </a:solidFill>
                  <a:latin typeface="EuropeC"/>
                  <a:cs typeface="EuropeC"/>
                </a:rPr>
                <a:t>3</a:t>
              </a:r>
              <a:r>
                <a:rPr lang="ru-RU" dirty="0" smtClean="0">
                  <a:solidFill>
                    <a:srgbClr val="2D4861"/>
                  </a:solidFill>
                  <a:latin typeface="EuropeC"/>
                  <a:cs typeface="EuropeC"/>
                </a:rPr>
                <a:t>50 </a:t>
              </a:r>
              <a:r>
                <a:rPr lang="en-US" dirty="0" smtClean="0">
                  <a:solidFill>
                    <a:srgbClr val="2D4861"/>
                  </a:solidFill>
                  <a:latin typeface="EuropeC"/>
                  <a:cs typeface="EuropeC"/>
                </a:rPr>
                <a:t>USD</a:t>
              </a:r>
            </a:p>
          </p:txBody>
        </p:sp>
      </p:grpSp>
      <p:grpSp>
        <p:nvGrpSpPr>
          <p:cNvPr id="5" name="Группа 65"/>
          <p:cNvGrpSpPr/>
          <p:nvPr/>
        </p:nvGrpSpPr>
        <p:grpSpPr>
          <a:xfrm>
            <a:off x="1115616" y="1491630"/>
            <a:ext cx="7137408" cy="693349"/>
            <a:chOff x="1115616" y="1491630"/>
            <a:chExt cx="7137408" cy="693349"/>
          </a:xfrm>
        </p:grpSpPr>
        <p:sp>
          <p:nvSpPr>
            <p:cNvPr id="67" name="Rectangle 129"/>
            <p:cNvSpPr/>
            <p:nvPr/>
          </p:nvSpPr>
          <p:spPr>
            <a:xfrm>
              <a:off x="1115616" y="1491631"/>
              <a:ext cx="7137408" cy="693348"/>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Прямоугольник 67"/>
            <p:cNvSpPr/>
            <p:nvPr/>
          </p:nvSpPr>
          <p:spPr>
            <a:xfrm>
              <a:off x="1331640" y="1491630"/>
              <a:ext cx="6768752" cy="646331"/>
            </a:xfrm>
            <a:prstGeom prst="rect">
              <a:avLst/>
            </a:prstGeom>
          </p:spPr>
          <p:txBody>
            <a:bodyPr wrap="square">
              <a:spAutoFit/>
            </a:bodyPr>
            <a:lstStyle/>
            <a:p>
              <a:pPr algn="ctr"/>
              <a:r>
                <a:rPr lang="en-US" b="1" dirty="0" smtClean="0">
                  <a:solidFill>
                    <a:srgbClr val="2D4861"/>
                  </a:solidFill>
                  <a:latin typeface="EuropeC"/>
                  <a:cs typeface="EuropeC"/>
                </a:rPr>
                <a:t>Cost* of unlimited posting </a:t>
              </a:r>
            </a:p>
            <a:p>
              <a:pPr algn="ctr"/>
              <a:r>
                <a:rPr lang="en-US" b="1" dirty="0" smtClean="0">
                  <a:solidFill>
                    <a:srgbClr val="2D4861"/>
                  </a:solidFill>
                  <a:latin typeface="EuropeC"/>
                  <a:cs typeface="EuropeC"/>
                </a:rPr>
                <a:t>at Unitravel.pro  +  Travelinfo.pro</a:t>
              </a:r>
              <a:endParaRPr lang="ru-RU" b="1" dirty="0">
                <a:solidFill>
                  <a:srgbClr val="2D4861"/>
                </a:solidFill>
                <a:latin typeface="EuropeC"/>
                <a:cs typeface="EuropeC"/>
              </a:endParaRPr>
            </a:p>
          </p:txBody>
        </p:sp>
      </p:grpSp>
      <p:sp>
        <p:nvSpPr>
          <p:cNvPr id="69" name="TextBox 68"/>
          <p:cNvSpPr txBox="1"/>
          <p:nvPr/>
        </p:nvSpPr>
        <p:spPr>
          <a:xfrm>
            <a:off x="2339752" y="3795886"/>
            <a:ext cx="6515323" cy="1059008"/>
          </a:xfrm>
          <a:prstGeom prst="rect">
            <a:avLst/>
          </a:prstGeom>
          <a:noFill/>
        </p:spPr>
        <p:txBody>
          <a:bodyPr wrap="square" rtlCol="0">
            <a:spAutoFit/>
          </a:bodyPr>
          <a:lstStyle/>
          <a:p>
            <a:pPr algn="just">
              <a:lnSpc>
                <a:spcPct val="120000"/>
              </a:lnSpc>
            </a:pPr>
            <a:r>
              <a:rPr lang="en-US" dirty="0" smtClean="0">
                <a:solidFill>
                  <a:schemeClr val="tx2">
                    <a:lumMod val="10000"/>
                    <a:lumOff val="90000"/>
                  </a:schemeClr>
                </a:solidFill>
                <a:latin typeface="EuropeC"/>
                <a:cs typeface="EuropeC"/>
              </a:rPr>
              <a:t>Also, right from the Unitravel.pro platform you may order translation of your news to any language from your Personal Account!</a:t>
            </a:r>
            <a:endParaRPr lang="ru-RU" dirty="0" smtClean="0">
              <a:solidFill>
                <a:schemeClr val="tx2">
                  <a:lumMod val="10000"/>
                  <a:lumOff val="90000"/>
                </a:schemeClr>
              </a:solidFill>
              <a:latin typeface="EuropeC"/>
              <a:cs typeface="EuropeC"/>
            </a:endParaRPr>
          </a:p>
        </p:txBody>
      </p:sp>
      <p:grpSp>
        <p:nvGrpSpPr>
          <p:cNvPr id="6" name="Группа 69"/>
          <p:cNvGrpSpPr/>
          <p:nvPr/>
        </p:nvGrpSpPr>
        <p:grpSpPr>
          <a:xfrm>
            <a:off x="539552" y="3544016"/>
            <a:ext cx="1401364" cy="1403998"/>
            <a:chOff x="539552" y="3544016"/>
            <a:chExt cx="1401364" cy="1403998"/>
          </a:xfrm>
        </p:grpSpPr>
        <p:sp>
          <p:nvSpPr>
            <p:cNvPr id="71" name="Freeform 5"/>
            <p:cNvSpPr>
              <a:spLocks noEditPoints="1"/>
            </p:cNvSpPr>
            <p:nvPr/>
          </p:nvSpPr>
          <p:spPr bwMode="auto">
            <a:xfrm>
              <a:off x="938565" y="3904855"/>
              <a:ext cx="681107" cy="68231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rgbClr val="B5C9DC"/>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7" name="Группа 71"/>
            <p:cNvGrpSpPr>
              <a:grpSpLocks noChangeAspect="1"/>
            </p:cNvGrpSpPr>
            <p:nvPr/>
          </p:nvGrpSpPr>
          <p:grpSpPr>
            <a:xfrm>
              <a:off x="539552" y="3544016"/>
              <a:ext cx="1401364" cy="1403998"/>
              <a:chOff x="1053163" y="1927537"/>
              <a:chExt cx="1958021" cy="1961709"/>
            </a:xfrm>
            <a:solidFill>
              <a:srgbClr val="B5C9DC"/>
            </a:solidFill>
          </p:grpSpPr>
          <p:sp>
            <p:nvSpPr>
              <p:cNvPr id="73" name="Oval 35"/>
              <p:cNvSpPr/>
              <p:nvPr/>
            </p:nvSpPr>
            <p:spPr>
              <a:xfrm>
                <a:off x="1103184" y="1981246"/>
                <a:ext cx="1908000" cy="190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5"/>
              <p:cNvSpPr>
                <a:spLocks/>
              </p:cNvSpPr>
              <p:nvPr/>
            </p:nvSpPr>
            <p:spPr bwMode="auto">
              <a:xfrm>
                <a:off x="1053163" y="1927537"/>
                <a:ext cx="1079500" cy="1081087"/>
              </a:xfrm>
              <a:custGeom>
                <a:avLst/>
                <a:gdLst>
                  <a:gd name="T0" fmla="*/ 100 w 1175"/>
                  <a:gd name="T1" fmla="*/ 1175 h 1175"/>
                  <a:gd name="T2" fmla="*/ 0 w 1175"/>
                  <a:gd name="T3" fmla="*/ 1175 h 1175"/>
                  <a:gd name="T4" fmla="*/ 344 w 1175"/>
                  <a:gd name="T5" fmla="*/ 344 h 1175"/>
                  <a:gd name="T6" fmla="*/ 1175 w 1175"/>
                  <a:gd name="T7" fmla="*/ 0 h 1175"/>
                  <a:gd name="T8" fmla="*/ 1175 w 1175"/>
                  <a:gd name="T9" fmla="*/ 100 h 1175"/>
                  <a:gd name="T10" fmla="*/ 100 w 1175"/>
                  <a:gd name="T11" fmla="*/ 1175 h 1175"/>
                </a:gdLst>
                <a:ahLst/>
                <a:cxnLst>
                  <a:cxn ang="0">
                    <a:pos x="T0" y="T1"/>
                  </a:cxn>
                  <a:cxn ang="0">
                    <a:pos x="T2" y="T3"/>
                  </a:cxn>
                  <a:cxn ang="0">
                    <a:pos x="T4" y="T5"/>
                  </a:cxn>
                  <a:cxn ang="0">
                    <a:pos x="T6" y="T7"/>
                  </a:cxn>
                  <a:cxn ang="0">
                    <a:pos x="T8" y="T9"/>
                  </a:cxn>
                  <a:cxn ang="0">
                    <a:pos x="T10" y="T11"/>
                  </a:cxn>
                </a:cxnLst>
                <a:rect l="0" t="0" r="r" b="b"/>
                <a:pathLst>
                  <a:path w="1175" h="1175">
                    <a:moveTo>
                      <a:pt x="100" y="1175"/>
                    </a:moveTo>
                    <a:cubicBezTo>
                      <a:pt x="0" y="1175"/>
                      <a:pt x="0" y="1175"/>
                      <a:pt x="0" y="1175"/>
                    </a:cubicBezTo>
                    <a:cubicBezTo>
                      <a:pt x="0" y="861"/>
                      <a:pt x="123" y="566"/>
                      <a:pt x="344" y="344"/>
                    </a:cubicBezTo>
                    <a:cubicBezTo>
                      <a:pt x="566" y="122"/>
                      <a:pt x="861" y="0"/>
                      <a:pt x="1175" y="0"/>
                    </a:cubicBezTo>
                    <a:cubicBezTo>
                      <a:pt x="1175" y="100"/>
                      <a:pt x="1175" y="100"/>
                      <a:pt x="1175" y="100"/>
                    </a:cubicBezTo>
                    <a:cubicBezTo>
                      <a:pt x="583" y="100"/>
                      <a:pt x="100" y="582"/>
                      <a:pt x="100" y="117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29" name="Прямоугольник 28"/>
          <p:cNvSpPr/>
          <p:nvPr/>
        </p:nvSpPr>
        <p:spPr>
          <a:xfrm>
            <a:off x="6500826" y="4835723"/>
            <a:ext cx="2643174" cy="307777"/>
          </a:xfrm>
          <a:prstGeom prst="rect">
            <a:avLst/>
          </a:prstGeom>
        </p:spPr>
        <p:txBody>
          <a:bodyPr wrap="square">
            <a:spAutoFit/>
          </a:bodyPr>
          <a:lstStyle/>
          <a:p>
            <a:pPr algn="just"/>
            <a:r>
              <a:rPr lang="en-US" sz="1400" dirty="0" smtClean="0">
                <a:solidFill>
                  <a:srgbClr val="FFFFFF"/>
                </a:solidFill>
                <a:latin typeface="EuropeC"/>
                <a:cs typeface="EuropeC"/>
              </a:rPr>
              <a:t>* </a:t>
            </a:r>
            <a:r>
              <a:rPr lang="en-US" sz="1200" dirty="0" smtClean="0">
                <a:solidFill>
                  <a:srgbClr val="FFFFFF"/>
                </a:solidFill>
                <a:latin typeface="EuropeC"/>
                <a:cs typeface="EuropeC"/>
              </a:rPr>
              <a:t>After 6 months trial period</a:t>
            </a:r>
            <a:endParaRPr lang="ru-RU" sz="1400" b="1" dirty="0">
              <a:solidFill>
                <a:srgbClr val="FFFFFF"/>
              </a:solidFill>
              <a:latin typeface="EuropeC"/>
              <a:cs typeface="EuropeC"/>
            </a:endParaRPr>
          </a:p>
        </p:txBody>
      </p:sp>
    </p:spTree>
    <p:extLst>
      <p:ext uri="{BB962C8B-B14F-4D97-AF65-F5344CB8AC3E}">
        <p14:creationId xmlns:p14="http://schemas.microsoft.com/office/powerpoint/2010/main" xmlns="" val="2083464492"/>
      </p:ext>
    </p:extLst>
  </p:cSld>
  <p:clrMapOvr>
    <a:masterClrMapping/>
  </p:clrMapOvr>
  <mc:AlternateContent xmlns:mc="http://schemas.openxmlformats.org/markup-compatibility/2006">
    <mc:Choice xmlns:p14="http://schemas.microsoft.com/office/powerpoint/2010/main" xmlns=""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51"/>
                                        </p:tgtEl>
                                        <p:attrNameLst>
                                          <p:attrName>style.visibility</p:attrName>
                                        </p:attrNameLst>
                                      </p:cBhvr>
                                      <p:to>
                                        <p:strVal val="visible"/>
                                      </p:to>
                                    </p:set>
                                    <p:animEffect transition="in" filter="fade">
                                      <p:cBhvr>
                                        <p:cTn id="15" dur="2000"/>
                                        <p:tgtEl>
                                          <p:spTgt spid="51"/>
                                        </p:tgtEl>
                                      </p:cBhvr>
                                    </p:animEffect>
                                  </p:childTnLst>
                                </p:cTn>
                              </p:par>
                            </p:childTnLst>
                          </p:cTn>
                        </p:par>
                        <p:par>
                          <p:cTn id="16" fill="hold">
                            <p:stCondLst>
                              <p:cond delay="62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72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2000"/>
                                        <p:tgtEl>
                                          <p:spTgt spid="2"/>
                                        </p:tgtEl>
                                      </p:cBhvr>
                                    </p:animEffect>
                                  </p:childTnLst>
                                </p:cTn>
                              </p:par>
                            </p:childTnLst>
                          </p:cTn>
                        </p:par>
                        <p:par>
                          <p:cTn id="25" fill="hold">
                            <p:stCondLst>
                              <p:cond delay="92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2000"/>
                                        <p:tgtEl>
                                          <p:spTgt spid="4"/>
                                        </p:tgtEl>
                                      </p:cBhvr>
                                    </p:animEffect>
                                  </p:childTnLst>
                                </p:cTn>
                              </p:par>
                            </p:childTnLst>
                          </p:cTn>
                        </p:par>
                        <p:par>
                          <p:cTn id="29" fill="hold">
                            <p:stCondLst>
                              <p:cond delay="11200"/>
                            </p:stCondLst>
                            <p:childTnLst>
                              <p:par>
                                <p:cTn id="30" presetID="21"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par>
                          <p:cTn id="33" fill="hold">
                            <p:stCondLst>
                              <p:cond delay="13200"/>
                            </p:stCondLst>
                            <p:childTnLst>
                              <p:par>
                                <p:cTn id="34" presetID="22" presetClass="entr" presetSubtype="1" fill="hold" grpId="0" nodeType="afterEffect">
                                  <p:stCondLst>
                                    <p:cond delay="0"/>
                                  </p:stCondLst>
                                  <p:iterate type="wd">
                                    <p:tmPct val="10000"/>
                                  </p:iterate>
                                  <p:childTnLst>
                                    <p:set>
                                      <p:cBhvr>
                                        <p:cTn id="35" dur="1" fill="hold">
                                          <p:stCondLst>
                                            <p:cond delay="0"/>
                                          </p:stCondLst>
                                        </p:cTn>
                                        <p:tgtEl>
                                          <p:spTgt spid="69"/>
                                        </p:tgtEl>
                                        <p:attrNameLst>
                                          <p:attrName>style.visibility</p:attrName>
                                        </p:attrNameLst>
                                      </p:cBhvr>
                                      <p:to>
                                        <p:strVal val="visible"/>
                                      </p:to>
                                    </p:set>
                                    <p:animEffect transition="in" filter="wipe(up)">
                                      <p:cBhvr>
                                        <p:cTn id="36" dur="2000"/>
                                        <p:tgtEl>
                                          <p:spTgt spid="69"/>
                                        </p:tgtEl>
                                      </p:cBhvr>
                                    </p:animEffect>
                                  </p:childTnLst>
                                </p:cTn>
                              </p:par>
                            </p:childTnLst>
                          </p:cTn>
                        </p:par>
                        <p:par>
                          <p:cTn id="37" fill="hold">
                            <p:stCondLst>
                              <p:cond delay="19400"/>
                            </p:stCondLst>
                            <p:childTnLst>
                              <p:par>
                                <p:cTn id="38" presetID="10" presetClass="entr" presetSubtype="0" fill="hold" grpId="0" nodeType="afterEffect">
                                  <p:stCondLst>
                                    <p:cond delay="0"/>
                                  </p:stCondLst>
                                  <p:iterate type="wd">
                                    <p:tmPct val="10000"/>
                                  </p:iterate>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69"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rotWithShape="1">
          <a:blip r:embed="rId2"/>
          <a:srcRect t="4442" b="30089"/>
          <a:stretch/>
        </p:blipFill>
        <p:spPr>
          <a:xfrm>
            <a:off x="0" y="0"/>
            <a:ext cx="9144000" cy="3149600"/>
          </a:xfrm>
          <a:prstGeom prst="rect">
            <a:avLst/>
          </a:prstGeom>
        </p:spPr>
      </p:pic>
      <p:sp>
        <p:nvSpPr>
          <p:cNvPr id="3" name="Прямоугольник 2"/>
          <p:cNvSpPr/>
          <p:nvPr/>
        </p:nvSpPr>
        <p:spPr>
          <a:xfrm>
            <a:off x="0" y="0"/>
            <a:ext cx="9180512" cy="3147814"/>
          </a:xfrm>
          <a:prstGeom prst="rect">
            <a:avLst/>
          </a:prstGeom>
          <a:solidFill>
            <a:schemeClr val="accent5">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5004048" y="3216668"/>
            <a:ext cx="4067944" cy="1800493"/>
          </a:xfrm>
          <a:prstGeom prst="rect">
            <a:avLst/>
          </a:prstGeom>
        </p:spPr>
        <p:txBody>
          <a:bodyPr wrap="square">
            <a:spAutoFit/>
          </a:bodyPr>
          <a:lstStyle/>
          <a:p>
            <a:pPr marL="171450" indent="-171450">
              <a:spcBef>
                <a:spcPts val="300"/>
              </a:spcBef>
              <a:spcAft>
                <a:spcPts val="300"/>
              </a:spcAft>
              <a:buFont typeface="Arial"/>
              <a:buChar char="•"/>
            </a:pPr>
            <a:r>
              <a:rPr lang="en-US" sz="1200" b="1" dirty="0" smtClean="0">
                <a:solidFill>
                  <a:srgbClr val="E11E4F"/>
                </a:solidFill>
                <a:latin typeface="EuropeC"/>
                <a:cs typeface="EuropeC"/>
              </a:rPr>
              <a:t>Mark files </a:t>
            </a:r>
            <a:r>
              <a:rPr lang="en-US" sz="1200" dirty="0" smtClean="0">
                <a:solidFill>
                  <a:srgbClr val="E11E4F"/>
                </a:solidFill>
                <a:latin typeface="EuropeC"/>
                <a:cs typeface="EuropeC"/>
              </a:rPr>
              <a:t>that will be available for all users of the platform as public ones (</a:t>
            </a:r>
            <a:r>
              <a:rPr lang="en-US" sz="1200" b="1" dirty="0" smtClean="0">
                <a:solidFill>
                  <a:srgbClr val="E11E4F"/>
                </a:solidFill>
                <a:latin typeface="EuropeC"/>
                <a:cs typeface="EuropeC"/>
              </a:rPr>
              <a:t>Public</a:t>
            </a:r>
            <a:r>
              <a:rPr lang="en-US" sz="1200" dirty="0" smtClean="0">
                <a:solidFill>
                  <a:srgbClr val="E11E4F"/>
                </a:solidFill>
                <a:latin typeface="EuropeC"/>
                <a:cs typeface="EuropeC"/>
              </a:rPr>
              <a:t>).</a:t>
            </a:r>
            <a:endParaRPr lang="ru-RU" sz="1200" dirty="0" smtClean="0">
              <a:solidFill>
                <a:srgbClr val="E11E4F"/>
              </a:solidFill>
              <a:latin typeface="EuropeC"/>
              <a:cs typeface="EuropeC"/>
            </a:endParaRPr>
          </a:p>
          <a:p>
            <a:pPr marL="171450" indent="-171450">
              <a:spcBef>
                <a:spcPts val="300"/>
              </a:spcBef>
              <a:spcAft>
                <a:spcPts val="300"/>
              </a:spcAft>
              <a:buFont typeface="Arial"/>
              <a:buChar char="•"/>
            </a:pPr>
            <a:r>
              <a:rPr lang="en-US" sz="1200" b="1" dirty="0" smtClean="0">
                <a:solidFill>
                  <a:srgbClr val="E11E4F"/>
                </a:solidFill>
                <a:latin typeface="EuropeC"/>
                <a:cs typeface="EuropeC"/>
              </a:rPr>
              <a:t>Mark files</a:t>
            </a:r>
            <a:r>
              <a:rPr lang="en-US" sz="1200" dirty="0" smtClean="0">
                <a:solidFill>
                  <a:srgbClr val="E11E4F"/>
                </a:solidFill>
                <a:latin typeface="EuropeC"/>
                <a:cs typeface="EuropeC"/>
              </a:rPr>
              <a:t> available only to certain partners (Agencies).</a:t>
            </a:r>
            <a:endParaRPr lang="ru-RU" sz="1200" dirty="0" smtClean="0">
              <a:solidFill>
                <a:srgbClr val="E11E4F"/>
              </a:solidFill>
              <a:latin typeface="EuropeC"/>
              <a:cs typeface="EuropeC"/>
            </a:endParaRPr>
          </a:p>
          <a:p>
            <a:pPr marL="171450" indent="-171450">
              <a:spcBef>
                <a:spcPts val="300"/>
              </a:spcBef>
              <a:spcAft>
                <a:spcPts val="300"/>
              </a:spcAft>
              <a:buFont typeface="Arial"/>
              <a:buChar char="•"/>
            </a:pPr>
            <a:r>
              <a:rPr lang="en-US" sz="1200" b="1" dirty="0" smtClean="0">
                <a:solidFill>
                  <a:srgbClr val="E11E4F"/>
                </a:solidFill>
                <a:latin typeface="EuropeC"/>
                <a:cs typeface="EuropeC"/>
              </a:rPr>
              <a:t>Use visibility settings</a:t>
            </a:r>
            <a:r>
              <a:rPr lang="en-US" sz="1200" dirty="0" smtClean="0">
                <a:solidFill>
                  <a:srgbClr val="E11E4F"/>
                </a:solidFill>
                <a:latin typeface="EuropeC"/>
                <a:cs typeface="EuropeC"/>
              </a:rPr>
              <a:t>: for my personnel, agencies, public.</a:t>
            </a:r>
            <a:endParaRPr lang="ru-RU" sz="1200" dirty="0" smtClean="0">
              <a:solidFill>
                <a:srgbClr val="E11E4F"/>
              </a:solidFill>
              <a:latin typeface="EuropeC"/>
              <a:cs typeface="EuropeC"/>
            </a:endParaRPr>
          </a:p>
          <a:p>
            <a:pPr marL="171450" indent="-171450">
              <a:spcBef>
                <a:spcPts val="300"/>
              </a:spcBef>
              <a:spcAft>
                <a:spcPts val="300"/>
              </a:spcAft>
              <a:buFont typeface="Arial"/>
              <a:buChar char="•"/>
            </a:pPr>
            <a:r>
              <a:rPr lang="en-US" sz="1200" b="1" dirty="0" smtClean="0">
                <a:solidFill>
                  <a:srgbClr val="E11E4F"/>
                </a:solidFill>
                <a:latin typeface="EuropeC"/>
                <a:cs typeface="EuropeC"/>
              </a:rPr>
              <a:t>Use hash tags </a:t>
            </a:r>
            <a:r>
              <a:rPr lang="en-US" sz="1200" dirty="0" smtClean="0">
                <a:solidFill>
                  <a:srgbClr val="E11E4F"/>
                </a:solidFill>
                <a:latin typeface="EuropeC"/>
                <a:cs typeface="EuropeC"/>
              </a:rPr>
              <a:t>for each file to let other users find them quickly in your profile.</a:t>
            </a:r>
            <a:endParaRPr lang="ru-RU" sz="1200" dirty="0">
              <a:solidFill>
                <a:srgbClr val="E11E4F"/>
              </a:solidFill>
              <a:latin typeface="EuropeC"/>
              <a:cs typeface="EuropeC"/>
            </a:endParaRPr>
          </a:p>
        </p:txBody>
      </p:sp>
      <p:grpSp>
        <p:nvGrpSpPr>
          <p:cNvPr id="7" name="Group 261"/>
          <p:cNvGrpSpPr>
            <a:grpSpLocks noChangeAspect="1"/>
          </p:cNvGrpSpPr>
          <p:nvPr/>
        </p:nvGrpSpPr>
        <p:grpSpPr>
          <a:xfrm>
            <a:off x="5159230" y="1347655"/>
            <a:ext cx="269793" cy="287999"/>
            <a:chOff x="8342313" y="10972800"/>
            <a:chExt cx="1293813" cy="1381125"/>
          </a:xfrm>
          <a:solidFill>
            <a:srgbClr val="23ACAB"/>
          </a:solidFill>
        </p:grpSpPr>
        <p:sp>
          <p:nvSpPr>
            <p:cNvPr id="8"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 name="Group 235"/>
          <p:cNvGrpSpPr>
            <a:grpSpLocks noChangeAspect="1"/>
          </p:cNvGrpSpPr>
          <p:nvPr/>
        </p:nvGrpSpPr>
        <p:grpSpPr>
          <a:xfrm>
            <a:off x="5159230" y="1779662"/>
            <a:ext cx="264082" cy="287997"/>
            <a:chOff x="9217025" y="1244600"/>
            <a:chExt cx="403225" cy="439738"/>
          </a:xfrm>
          <a:solidFill>
            <a:srgbClr val="23ACAB"/>
          </a:solidFill>
        </p:grpSpPr>
        <p:sp>
          <p:nvSpPr>
            <p:cNvPr id="17" name="Rectangle 5"/>
            <p:cNvSpPr>
              <a:spLocks noChangeArrowheads="1"/>
            </p:cNvSpPr>
            <p:nvPr/>
          </p:nvSpPr>
          <p:spPr bwMode="auto">
            <a:xfrm>
              <a:off x="9278938" y="1422400"/>
              <a:ext cx="46038"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Rectangle 6"/>
            <p:cNvSpPr>
              <a:spLocks noChangeArrowheads="1"/>
            </p:cNvSpPr>
            <p:nvPr/>
          </p:nvSpPr>
          <p:spPr bwMode="auto">
            <a:xfrm>
              <a:off x="9278938" y="1498600"/>
              <a:ext cx="46038"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Rectangle 7"/>
            <p:cNvSpPr>
              <a:spLocks noChangeArrowheads="1"/>
            </p:cNvSpPr>
            <p:nvPr/>
          </p:nvSpPr>
          <p:spPr bwMode="auto">
            <a:xfrm>
              <a:off x="9278938" y="1576388"/>
              <a:ext cx="46038"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Rectangle 8"/>
            <p:cNvSpPr>
              <a:spLocks noChangeArrowheads="1"/>
            </p:cNvSpPr>
            <p:nvPr/>
          </p:nvSpPr>
          <p:spPr bwMode="auto">
            <a:xfrm>
              <a:off x="9356725" y="1452563"/>
              <a:ext cx="201613"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Rectangle 9"/>
            <p:cNvSpPr>
              <a:spLocks noChangeArrowheads="1"/>
            </p:cNvSpPr>
            <p:nvPr/>
          </p:nvSpPr>
          <p:spPr bwMode="auto">
            <a:xfrm>
              <a:off x="9356725" y="1530350"/>
              <a:ext cx="201613" cy="142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Rectangle 10"/>
            <p:cNvSpPr>
              <a:spLocks noChangeArrowheads="1"/>
            </p:cNvSpPr>
            <p:nvPr/>
          </p:nvSpPr>
          <p:spPr bwMode="auto">
            <a:xfrm>
              <a:off x="9356725" y="1606550"/>
              <a:ext cx="201613"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1"/>
            <p:cNvSpPr>
              <a:spLocks noEditPoints="1"/>
            </p:cNvSpPr>
            <p:nvPr/>
          </p:nvSpPr>
          <p:spPr bwMode="auto">
            <a:xfrm>
              <a:off x="9217025" y="1290638"/>
              <a:ext cx="403225" cy="393700"/>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2"/>
            <p:cNvSpPr>
              <a:spLocks/>
            </p:cNvSpPr>
            <p:nvPr/>
          </p:nvSpPr>
          <p:spPr bwMode="auto">
            <a:xfrm>
              <a:off x="9310688"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3"/>
            <p:cNvSpPr>
              <a:spLocks/>
            </p:cNvSpPr>
            <p:nvPr/>
          </p:nvSpPr>
          <p:spPr bwMode="auto">
            <a:xfrm>
              <a:off x="9496425"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 name="Group 161"/>
          <p:cNvGrpSpPr>
            <a:grpSpLocks noChangeAspect="1"/>
          </p:cNvGrpSpPr>
          <p:nvPr/>
        </p:nvGrpSpPr>
        <p:grpSpPr>
          <a:xfrm>
            <a:off x="7355511" y="1743697"/>
            <a:ext cx="323998" cy="323997"/>
            <a:chOff x="7716838" y="4857750"/>
            <a:chExt cx="569913" cy="569912"/>
          </a:xfrm>
          <a:solidFill>
            <a:srgbClr val="23ACAB"/>
          </a:solidFill>
        </p:grpSpPr>
        <p:sp>
          <p:nvSpPr>
            <p:cNvPr id="27" name="Freeform 5"/>
            <p:cNvSpPr>
              <a:spLocks/>
            </p:cNvSpPr>
            <p:nvPr/>
          </p:nvSpPr>
          <p:spPr bwMode="auto">
            <a:xfrm>
              <a:off x="7716838" y="5238750"/>
              <a:ext cx="382588" cy="188912"/>
            </a:xfrm>
            <a:custGeom>
              <a:avLst/>
              <a:gdLst>
                <a:gd name="T0" fmla="*/ 164 w 164"/>
                <a:gd name="T1" fmla="*/ 81 h 81"/>
                <a:gd name="T2" fmla="*/ 0 w 164"/>
                <a:gd name="T3" fmla="*/ 81 h 81"/>
                <a:gd name="T4" fmla="*/ 0 w 164"/>
                <a:gd name="T5" fmla="*/ 59 h 81"/>
                <a:gd name="T6" fmla="*/ 20 w 164"/>
                <a:gd name="T7" fmla="*/ 32 h 81"/>
                <a:gd name="T8" fmla="*/ 56 w 164"/>
                <a:gd name="T9" fmla="*/ 19 h 81"/>
                <a:gd name="T10" fmla="*/ 56 w 164"/>
                <a:gd name="T11" fmla="*/ 2 h 81"/>
                <a:gd name="T12" fmla="*/ 68 w 164"/>
                <a:gd name="T13" fmla="*/ 2 h 81"/>
                <a:gd name="T14" fmla="*/ 68 w 164"/>
                <a:gd name="T15" fmla="*/ 27 h 81"/>
                <a:gd name="T16" fmla="*/ 24 w 164"/>
                <a:gd name="T17" fmla="*/ 43 h 81"/>
                <a:gd name="T18" fmla="*/ 12 w 164"/>
                <a:gd name="T19" fmla="*/ 59 h 81"/>
                <a:gd name="T20" fmla="*/ 12 w 164"/>
                <a:gd name="T21" fmla="*/ 69 h 81"/>
                <a:gd name="T22" fmla="*/ 152 w 164"/>
                <a:gd name="T23" fmla="*/ 69 h 81"/>
                <a:gd name="T24" fmla="*/ 152 w 164"/>
                <a:gd name="T25" fmla="*/ 59 h 81"/>
                <a:gd name="T26" fmla="*/ 140 w 164"/>
                <a:gd name="T27" fmla="*/ 43 h 81"/>
                <a:gd name="T28" fmla="*/ 96 w 164"/>
                <a:gd name="T29" fmla="*/ 27 h 81"/>
                <a:gd name="T30" fmla="*/ 96 w 164"/>
                <a:gd name="T31" fmla="*/ 0 h 81"/>
                <a:gd name="T32" fmla="*/ 108 w 164"/>
                <a:gd name="T33" fmla="*/ 0 h 81"/>
                <a:gd name="T34" fmla="*/ 108 w 164"/>
                <a:gd name="T35" fmla="*/ 19 h 81"/>
                <a:gd name="T36" fmla="*/ 144 w 164"/>
                <a:gd name="T37" fmla="*/ 32 h 81"/>
                <a:gd name="T38" fmla="*/ 164 w 164"/>
                <a:gd name="T39" fmla="*/ 59 h 81"/>
                <a:gd name="T40" fmla="*/ 164 w 164"/>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81">
                  <a:moveTo>
                    <a:pt x="164" y="81"/>
                  </a:moveTo>
                  <a:cubicBezTo>
                    <a:pt x="0" y="81"/>
                    <a:pt x="0" y="81"/>
                    <a:pt x="0" y="81"/>
                  </a:cubicBezTo>
                  <a:cubicBezTo>
                    <a:pt x="0" y="59"/>
                    <a:pt x="0" y="59"/>
                    <a:pt x="0" y="59"/>
                  </a:cubicBezTo>
                  <a:cubicBezTo>
                    <a:pt x="0" y="46"/>
                    <a:pt x="8" y="36"/>
                    <a:pt x="20" y="32"/>
                  </a:cubicBezTo>
                  <a:cubicBezTo>
                    <a:pt x="56" y="19"/>
                    <a:pt x="56" y="19"/>
                    <a:pt x="56" y="19"/>
                  </a:cubicBezTo>
                  <a:cubicBezTo>
                    <a:pt x="56" y="2"/>
                    <a:pt x="56" y="2"/>
                    <a:pt x="56" y="2"/>
                  </a:cubicBezTo>
                  <a:cubicBezTo>
                    <a:pt x="68" y="2"/>
                    <a:pt x="68" y="2"/>
                    <a:pt x="68" y="2"/>
                  </a:cubicBezTo>
                  <a:cubicBezTo>
                    <a:pt x="68" y="27"/>
                    <a:pt x="68" y="27"/>
                    <a:pt x="68" y="27"/>
                  </a:cubicBezTo>
                  <a:cubicBezTo>
                    <a:pt x="24" y="43"/>
                    <a:pt x="24" y="43"/>
                    <a:pt x="24" y="43"/>
                  </a:cubicBezTo>
                  <a:cubicBezTo>
                    <a:pt x="16" y="46"/>
                    <a:pt x="12" y="52"/>
                    <a:pt x="12" y="59"/>
                  </a:cubicBezTo>
                  <a:cubicBezTo>
                    <a:pt x="12" y="69"/>
                    <a:pt x="12" y="69"/>
                    <a:pt x="12" y="69"/>
                  </a:cubicBezTo>
                  <a:cubicBezTo>
                    <a:pt x="152" y="69"/>
                    <a:pt x="152" y="69"/>
                    <a:pt x="152" y="69"/>
                  </a:cubicBezTo>
                  <a:cubicBezTo>
                    <a:pt x="152" y="59"/>
                    <a:pt x="152" y="59"/>
                    <a:pt x="152" y="59"/>
                  </a:cubicBezTo>
                  <a:cubicBezTo>
                    <a:pt x="152" y="52"/>
                    <a:pt x="147" y="46"/>
                    <a:pt x="140" y="43"/>
                  </a:cubicBezTo>
                  <a:cubicBezTo>
                    <a:pt x="96" y="27"/>
                    <a:pt x="96" y="27"/>
                    <a:pt x="96" y="27"/>
                  </a:cubicBezTo>
                  <a:cubicBezTo>
                    <a:pt x="96" y="0"/>
                    <a:pt x="96" y="0"/>
                    <a:pt x="96" y="0"/>
                  </a:cubicBezTo>
                  <a:cubicBezTo>
                    <a:pt x="108" y="0"/>
                    <a:pt x="108" y="0"/>
                    <a:pt x="108" y="0"/>
                  </a:cubicBezTo>
                  <a:cubicBezTo>
                    <a:pt x="108" y="19"/>
                    <a:pt x="108" y="19"/>
                    <a:pt x="108" y="19"/>
                  </a:cubicBezTo>
                  <a:cubicBezTo>
                    <a:pt x="144" y="32"/>
                    <a:pt x="144" y="32"/>
                    <a:pt x="144" y="32"/>
                  </a:cubicBezTo>
                  <a:cubicBezTo>
                    <a:pt x="156" y="36"/>
                    <a:pt x="164" y="47"/>
                    <a:pt x="164" y="59"/>
                  </a:cubicBezTo>
                  <a:lnTo>
                    <a:pt x="164" y="8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6"/>
            <p:cNvSpPr>
              <a:spLocks noEditPoints="1"/>
            </p:cNvSpPr>
            <p:nvPr/>
          </p:nvSpPr>
          <p:spPr bwMode="auto">
            <a:xfrm>
              <a:off x="7799388" y="5019675"/>
              <a:ext cx="211138" cy="249237"/>
            </a:xfrm>
            <a:custGeom>
              <a:avLst/>
              <a:gdLst>
                <a:gd name="T0" fmla="*/ 46 w 91"/>
                <a:gd name="T1" fmla="*/ 107 h 107"/>
                <a:gd name="T2" fmla="*/ 0 w 91"/>
                <a:gd name="T3" fmla="*/ 53 h 107"/>
                <a:gd name="T4" fmla="*/ 46 w 91"/>
                <a:gd name="T5" fmla="*/ 0 h 107"/>
                <a:gd name="T6" fmla="*/ 91 w 91"/>
                <a:gd name="T7" fmla="*/ 53 h 107"/>
                <a:gd name="T8" fmla="*/ 46 w 91"/>
                <a:gd name="T9" fmla="*/ 107 h 107"/>
                <a:gd name="T10" fmla="*/ 46 w 91"/>
                <a:gd name="T11" fmla="*/ 12 h 107"/>
                <a:gd name="T12" fmla="*/ 12 w 91"/>
                <a:gd name="T13" fmla="*/ 53 h 107"/>
                <a:gd name="T14" fmla="*/ 46 w 91"/>
                <a:gd name="T15" fmla="*/ 95 h 107"/>
                <a:gd name="T16" fmla="*/ 79 w 91"/>
                <a:gd name="T17" fmla="*/ 53 h 107"/>
                <a:gd name="T18" fmla="*/ 46 w 91"/>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7">
                  <a:moveTo>
                    <a:pt x="46" y="107"/>
                  </a:moveTo>
                  <a:cubicBezTo>
                    <a:pt x="20" y="107"/>
                    <a:pt x="0" y="83"/>
                    <a:pt x="0" y="53"/>
                  </a:cubicBezTo>
                  <a:cubicBezTo>
                    <a:pt x="0" y="24"/>
                    <a:pt x="20" y="0"/>
                    <a:pt x="46" y="0"/>
                  </a:cubicBezTo>
                  <a:cubicBezTo>
                    <a:pt x="71" y="0"/>
                    <a:pt x="91" y="24"/>
                    <a:pt x="91" y="53"/>
                  </a:cubicBezTo>
                  <a:cubicBezTo>
                    <a:pt x="91" y="83"/>
                    <a:pt x="71" y="107"/>
                    <a:pt x="46" y="107"/>
                  </a:cubicBezTo>
                  <a:close/>
                  <a:moveTo>
                    <a:pt x="46" y="12"/>
                  </a:moveTo>
                  <a:cubicBezTo>
                    <a:pt x="27" y="12"/>
                    <a:pt x="12" y="30"/>
                    <a:pt x="12" y="53"/>
                  </a:cubicBezTo>
                  <a:cubicBezTo>
                    <a:pt x="12" y="76"/>
                    <a:pt x="27" y="95"/>
                    <a:pt x="46" y="95"/>
                  </a:cubicBezTo>
                  <a:cubicBezTo>
                    <a:pt x="64" y="95"/>
                    <a:pt x="79" y="76"/>
                    <a:pt x="79" y="53"/>
                  </a:cubicBezTo>
                  <a:cubicBezTo>
                    <a:pt x="79" y="30"/>
                    <a:pt x="64" y="12"/>
                    <a:pt x="4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7"/>
            <p:cNvSpPr>
              <a:spLocks/>
            </p:cNvSpPr>
            <p:nvPr/>
          </p:nvSpPr>
          <p:spPr bwMode="auto">
            <a:xfrm>
              <a:off x="7808913" y="5068888"/>
              <a:ext cx="190500" cy="80962"/>
            </a:xfrm>
            <a:custGeom>
              <a:avLst/>
              <a:gdLst>
                <a:gd name="T0" fmla="*/ 71 w 82"/>
                <a:gd name="T1" fmla="*/ 35 h 35"/>
                <a:gd name="T2" fmla="*/ 47 w 82"/>
                <a:gd name="T3" fmla="*/ 23 h 35"/>
                <a:gd name="T4" fmla="*/ 18 w 82"/>
                <a:gd name="T5" fmla="*/ 34 h 35"/>
                <a:gd name="T6" fmla="*/ 0 w 82"/>
                <a:gd name="T7" fmla="*/ 30 h 35"/>
                <a:gd name="T8" fmla="*/ 5 w 82"/>
                <a:gd name="T9" fmla="*/ 19 h 35"/>
                <a:gd name="T10" fmla="*/ 18 w 82"/>
                <a:gd name="T11" fmla="*/ 22 h 35"/>
                <a:gd name="T12" fmla="*/ 42 w 82"/>
                <a:gd name="T13" fmla="*/ 10 h 35"/>
                <a:gd name="T14" fmla="*/ 48 w 82"/>
                <a:gd name="T15" fmla="*/ 0 h 35"/>
                <a:gd name="T16" fmla="*/ 53 w 82"/>
                <a:gd name="T17" fmla="*/ 10 h 35"/>
                <a:gd name="T18" fmla="*/ 76 w 82"/>
                <a:gd name="T19" fmla="*/ 22 h 35"/>
                <a:gd name="T20" fmla="*/ 79 w 82"/>
                <a:gd name="T21" fmla="*/ 22 h 35"/>
                <a:gd name="T22" fmla="*/ 81 w 82"/>
                <a:gd name="T23" fmla="*/ 22 h 35"/>
                <a:gd name="T24" fmla="*/ 82 w 82"/>
                <a:gd name="T25" fmla="*/ 34 h 35"/>
                <a:gd name="T26" fmla="*/ 80 w 82"/>
                <a:gd name="T27" fmla="*/ 34 h 35"/>
                <a:gd name="T28" fmla="*/ 79 w 82"/>
                <a:gd name="T29" fmla="*/ 34 h 35"/>
                <a:gd name="T30" fmla="*/ 71 w 82"/>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35">
                  <a:moveTo>
                    <a:pt x="71" y="35"/>
                  </a:moveTo>
                  <a:cubicBezTo>
                    <a:pt x="61" y="35"/>
                    <a:pt x="54" y="31"/>
                    <a:pt x="47" y="23"/>
                  </a:cubicBezTo>
                  <a:cubicBezTo>
                    <a:pt x="40" y="30"/>
                    <a:pt x="28" y="34"/>
                    <a:pt x="18" y="34"/>
                  </a:cubicBezTo>
                  <a:cubicBezTo>
                    <a:pt x="11" y="34"/>
                    <a:pt x="5" y="33"/>
                    <a:pt x="0" y="30"/>
                  </a:cubicBezTo>
                  <a:cubicBezTo>
                    <a:pt x="5" y="19"/>
                    <a:pt x="5" y="19"/>
                    <a:pt x="5" y="19"/>
                  </a:cubicBezTo>
                  <a:cubicBezTo>
                    <a:pt x="9" y="21"/>
                    <a:pt x="13" y="22"/>
                    <a:pt x="18" y="22"/>
                  </a:cubicBezTo>
                  <a:cubicBezTo>
                    <a:pt x="27" y="22"/>
                    <a:pt x="39" y="17"/>
                    <a:pt x="42" y="10"/>
                  </a:cubicBezTo>
                  <a:cubicBezTo>
                    <a:pt x="48" y="0"/>
                    <a:pt x="48" y="0"/>
                    <a:pt x="48" y="0"/>
                  </a:cubicBezTo>
                  <a:cubicBezTo>
                    <a:pt x="53" y="10"/>
                    <a:pt x="53" y="10"/>
                    <a:pt x="53" y="10"/>
                  </a:cubicBezTo>
                  <a:cubicBezTo>
                    <a:pt x="59" y="21"/>
                    <a:pt x="66" y="25"/>
                    <a:pt x="76" y="22"/>
                  </a:cubicBezTo>
                  <a:cubicBezTo>
                    <a:pt x="77" y="22"/>
                    <a:pt x="78" y="22"/>
                    <a:pt x="79" y="22"/>
                  </a:cubicBezTo>
                  <a:cubicBezTo>
                    <a:pt x="80" y="22"/>
                    <a:pt x="80" y="22"/>
                    <a:pt x="81" y="22"/>
                  </a:cubicBezTo>
                  <a:cubicBezTo>
                    <a:pt x="82" y="34"/>
                    <a:pt x="82" y="34"/>
                    <a:pt x="82" y="34"/>
                  </a:cubicBezTo>
                  <a:cubicBezTo>
                    <a:pt x="81" y="34"/>
                    <a:pt x="81" y="34"/>
                    <a:pt x="80" y="34"/>
                  </a:cubicBezTo>
                  <a:cubicBezTo>
                    <a:pt x="80" y="34"/>
                    <a:pt x="79" y="34"/>
                    <a:pt x="79" y="34"/>
                  </a:cubicBezTo>
                  <a:cubicBezTo>
                    <a:pt x="76" y="35"/>
                    <a:pt x="73" y="35"/>
                    <a:pt x="71"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8"/>
            <p:cNvSpPr>
              <a:spLocks/>
            </p:cNvSpPr>
            <p:nvPr/>
          </p:nvSpPr>
          <p:spPr bwMode="auto">
            <a:xfrm>
              <a:off x="7904163" y="4857750"/>
              <a:ext cx="382588" cy="350837"/>
            </a:xfrm>
            <a:custGeom>
              <a:avLst/>
              <a:gdLst>
                <a:gd name="T0" fmla="*/ 117 w 241"/>
                <a:gd name="T1" fmla="*/ 221 h 221"/>
                <a:gd name="T2" fmla="*/ 117 w 241"/>
                <a:gd name="T3" fmla="*/ 147 h 221"/>
                <a:gd name="T4" fmla="*/ 97 w 241"/>
                <a:gd name="T5" fmla="*/ 147 h 221"/>
                <a:gd name="T6" fmla="*/ 97 w 241"/>
                <a:gd name="T7" fmla="*/ 130 h 221"/>
                <a:gd name="T8" fmla="*/ 135 w 241"/>
                <a:gd name="T9" fmla="*/ 130 h 221"/>
                <a:gd name="T10" fmla="*/ 135 w 241"/>
                <a:gd name="T11" fmla="*/ 174 h 221"/>
                <a:gd name="T12" fmla="*/ 175 w 241"/>
                <a:gd name="T13" fmla="*/ 130 h 221"/>
                <a:gd name="T14" fmla="*/ 223 w 241"/>
                <a:gd name="T15" fmla="*/ 130 h 221"/>
                <a:gd name="T16" fmla="*/ 223 w 241"/>
                <a:gd name="T17" fmla="*/ 18 h 221"/>
                <a:gd name="T18" fmla="*/ 17 w 241"/>
                <a:gd name="T19" fmla="*/ 18 h 221"/>
                <a:gd name="T20" fmla="*/ 17 w 241"/>
                <a:gd name="T21" fmla="*/ 68 h 221"/>
                <a:gd name="T22" fmla="*/ 0 w 241"/>
                <a:gd name="T23" fmla="*/ 68 h 221"/>
                <a:gd name="T24" fmla="*/ 0 w 241"/>
                <a:gd name="T25" fmla="*/ 0 h 221"/>
                <a:gd name="T26" fmla="*/ 241 w 241"/>
                <a:gd name="T27" fmla="*/ 0 h 221"/>
                <a:gd name="T28" fmla="*/ 241 w 241"/>
                <a:gd name="T29" fmla="*/ 147 h 221"/>
                <a:gd name="T30" fmla="*/ 183 w 241"/>
                <a:gd name="T31" fmla="*/ 147 h 221"/>
                <a:gd name="T32" fmla="*/ 117 w 241"/>
                <a:gd name="T3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21">
                  <a:moveTo>
                    <a:pt x="117" y="221"/>
                  </a:moveTo>
                  <a:lnTo>
                    <a:pt x="117" y="147"/>
                  </a:lnTo>
                  <a:lnTo>
                    <a:pt x="97" y="147"/>
                  </a:lnTo>
                  <a:lnTo>
                    <a:pt x="97" y="130"/>
                  </a:lnTo>
                  <a:lnTo>
                    <a:pt x="135" y="130"/>
                  </a:lnTo>
                  <a:lnTo>
                    <a:pt x="135" y="174"/>
                  </a:lnTo>
                  <a:lnTo>
                    <a:pt x="175" y="130"/>
                  </a:lnTo>
                  <a:lnTo>
                    <a:pt x="223" y="130"/>
                  </a:lnTo>
                  <a:lnTo>
                    <a:pt x="223" y="18"/>
                  </a:lnTo>
                  <a:lnTo>
                    <a:pt x="17" y="18"/>
                  </a:lnTo>
                  <a:lnTo>
                    <a:pt x="17" y="68"/>
                  </a:lnTo>
                  <a:lnTo>
                    <a:pt x="0" y="68"/>
                  </a:lnTo>
                  <a:lnTo>
                    <a:pt x="0" y="0"/>
                  </a:lnTo>
                  <a:lnTo>
                    <a:pt x="241" y="0"/>
                  </a:lnTo>
                  <a:lnTo>
                    <a:pt x="241" y="147"/>
                  </a:lnTo>
                  <a:lnTo>
                    <a:pt x="183" y="147"/>
                  </a:lnTo>
                  <a:lnTo>
                    <a:pt x="117" y="2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9"/>
            <p:cNvSpPr>
              <a:spLocks/>
            </p:cNvSpPr>
            <p:nvPr/>
          </p:nvSpPr>
          <p:spPr bwMode="auto">
            <a:xfrm>
              <a:off x="80184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0"/>
            <p:cNvSpPr>
              <a:spLocks/>
            </p:cNvSpPr>
            <p:nvPr/>
          </p:nvSpPr>
          <p:spPr bwMode="auto">
            <a:xfrm>
              <a:off x="80946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1"/>
            <p:cNvSpPr>
              <a:spLocks/>
            </p:cNvSpPr>
            <p:nvPr/>
          </p:nvSpPr>
          <p:spPr bwMode="auto">
            <a:xfrm>
              <a:off x="8172450"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27"/>
          <p:cNvGrpSpPr>
            <a:grpSpLocks noChangeAspect="1"/>
          </p:cNvGrpSpPr>
          <p:nvPr/>
        </p:nvGrpSpPr>
        <p:grpSpPr>
          <a:xfrm>
            <a:off x="5159229" y="2643758"/>
            <a:ext cx="285823" cy="286764"/>
            <a:chOff x="10322316" y="657960"/>
            <a:chExt cx="482600" cy="484188"/>
          </a:xfrm>
          <a:solidFill>
            <a:srgbClr val="23ACAB"/>
          </a:solidFill>
        </p:grpSpPr>
        <p:sp>
          <p:nvSpPr>
            <p:cNvPr id="35" name="Freeform 45"/>
            <p:cNvSpPr>
              <a:spLocks noEditPoints="1"/>
            </p:cNvSpPr>
            <p:nvPr/>
          </p:nvSpPr>
          <p:spPr bwMode="auto">
            <a:xfrm>
              <a:off x="10450904" y="657960"/>
              <a:ext cx="222250" cy="320675"/>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46"/>
            <p:cNvSpPr>
              <a:spLocks noEditPoints="1"/>
            </p:cNvSpPr>
            <p:nvPr/>
          </p:nvSpPr>
          <p:spPr bwMode="auto">
            <a:xfrm>
              <a:off x="10508054" y="710347"/>
              <a:ext cx="107950" cy="10953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47"/>
            <p:cNvSpPr>
              <a:spLocks/>
            </p:cNvSpPr>
            <p:nvPr/>
          </p:nvSpPr>
          <p:spPr bwMode="auto">
            <a:xfrm>
              <a:off x="10322316" y="778610"/>
              <a:ext cx="482600" cy="363538"/>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8" name="Group 379"/>
          <p:cNvGrpSpPr>
            <a:grpSpLocks noChangeAspect="1"/>
          </p:cNvGrpSpPr>
          <p:nvPr/>
        </p:nvGrpSpPr>
        <p:grpSpPr>
          <a:xfrm>
            <a:off x="7341130" y="1350003"/>
            <a:ext cx="293119" cy="285650"/>
            <a:chOff x="8535988" y="-15875"/>
            <a:chExt cx="249238" cy="242888"/>
          </a:xfrm>
          <a:solidFill>
            <a:srgbClr val="23ACAB"/>
          </a:solidFill>
        </p:grpSpPr>
        <p:sp>
          <p:nvSpPr>
            <p:cNvPr id="39" name="Freeform 52"/>
            <p:cNvSpPr>
              <a:spLocks/>
            </p:cNvSpPr>
            <p:nvPr/>
          </p:nvSpPr>
          <p:spPr bwMode="auto">
            <a:xfrm>
              <a:off x="8613775" y="79375"/>
              <a:ext cx="101600"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53"/>
            <p:cNvSpPr>
              <a:spLocks noEditPoints="1"/>
            </p:cNvSpPr>
            <p:nvPr/>
          </p:nvSpPr>
          <p:spPr bwMode="auto">
            <a:xfrm>
              <a:off x="8535988" y="-15875"/>
              <a:ext cx="249238" cy="242888"/>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Rectangle 2"/>
          <p:cNvSpPr/>
          <p:nvPr/>
        </p:nvSpPr>
        <p:spPr>
          <a:xfrm>
            <a:off x="323528" y="123478"/>
            <a:ext cx="216024"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Прямоугольник 44"/>
          <p:cNvSpPr/>
          <p:nvPr/>
        </p:nvSpPr>
        <p:spPr>
          <a:xfrm>
            <a:off x="611560" y="123478"/>
            <a:ext cx="6336704" cy="646331"/>
          </a:xfrm>
          <a:prstGeom prst="rect">
            <a:avLst/>
          </a:prstGeom>
        </p:spPr>
        <p:txBody>
          <a:bodyPr wrap="square">
            <a:spAutoFit/>
          </a:bodyPr>
          <a:lstStyle/>
          <a:p>
            <a:r>
              <a:rPr lang="en-US" cap="all" dirty="0" smtClean="0">
                <a:solidFill>
                  <a:srgbClr val="FFFFFF"/>
                </a:solidFill>
                <a:latin typeface="EuropeC"/>
                <a:cs typeface="EuropeC"/>
              </a:rPr>
              <a:t>My Files</a:t>
            </a:r>
            <a:r>
              <a:rPr lang="ru-RU" cap="all" dirty="0" smtClean="0">
                <a:solidFill>
                  <a:srgbClr val="FFFFFF"/>
                </a:solidFill>
                <a:latin typeface="EuropeC"/>
                <a:cs typeface="EuropeC"/>
              </a:rPr>
              <a:t>. </a:t>
            </a:r>
            <a:r>
              <a:rPr lang="en-US" cap="all" dirty="0" smtClean="0">
                <a:solidFill>
                  <a:srgbClr val="FFFFFF"/>
                </a:solidFill>
                <a:latin typeface="EuropeC"/>
                <a:cs typeface="EuropeC"/>
              </a:rPr>
              <a:t>Cloud File Storage</a:t>
            </a:r>
            <a:endParaRPr lang="ru-RU" cap="all" dirty="0" smtClean="0">
              <a:solidFill>
                <a:srgbClr val="FFFFFF"/>
              </a:solidFill>
              <a:latin typeface="EuropeC"/>
              <a:cs typeface="EuropeC"/>
            </a:endParaRPr>
          </a:p>
          <a:p>
            <a:endParaRPr lang="ru-RU" dirty="0">
              <a:solidFill>
                <a:srgbClr val="FFFFFF"/>
              </a:solidFill>
              <a:latin typeface="EuropeC"/>
              <a:cs typeface="EuropeC"/>
            </a:endParaRPr>
          </a:p>
        </p:txBody>
      </p:sp>
      <p:sp>
        <p:nvSpPr>
          <p:cNvPr id="46" name="Прямоугольник 45"/>
          <p:cNvSpPr/>
          <p:nvPr/>
        </p:nvSpPr>
        <p:spPr>
          <a:xfrm>
            <a:off x="611560" y="629275"/>
            <a:ext cx="6675084" cy="738664"/>
          </a:xfrm>
          <a:prstGeom prst="rect">
            <a:avLst/>
          </a:prstGeom>
        </p:spPr>
        <p:txBody>
          <a:bodyPr wrap="square">
            <a:spAutoFit/>
          </a:bodyPr>
          <a:lstStyle/>
          <a:p>
            <a:pPr algn="just"/>
            <a:r>
              <a:rPr lang="en-US" sz="1400" dirty="0" smtClean="0">
                <a:solidFill>
                  <a:srgbClr val="FFFFFF"/>
                </a:solidFill>
                <a:latin typeface="EuropeC"/>
                <a:cs typeface="EuropeC"/>
              </a:rPr>
              <a:t>Upload any files needed for your partners for work free of charge to your Personal Account at Unitravel.pro.</a:t>
            </a:r>
            <a:endParaRPr lang="ru-RU" sz="1400" dirty="0" smtClean="0">
              <a:solidFill>
                <a:srgbClr val="FFFFFF"/>
              </a:solidFill>
              <a:latin typeface="EuropeC"/>
              <a:cs typeface="EuropeC"/>
            </a:endParaRPr>
          </a:p>
          <a:p>
            <a:pPr algn="just"/>
            <a:endParaRPr lang="ru-RU" sz="1400" b="1" dirty="0">
              <a:solidFill>
                <a:srgbClr val="FFFFFF"/>
              </a:solidFill>
              <a:latin typeface="EuropeC"/>
              <a:cs typeface="EuropeC"/>
            </a:endParaRPr>
          </a:p>
        </p:txBody>
      </p:sp>
      <p:pic>
        <p:nvPicPr>
          <p:cNvPr id="58"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1203598"/>
            <a:ext cx="4712716" cy="4319994"/>
          </a:xfrm>
          <a:prstGeom prst="rect">
            <a:avLst/>
          </a:prstGeom>
        </p:spPr>
      </p:pic>
      <p:sp>
        <p:nvSpPr>
          <p:cNvPr id="61" name="TextBox 60"/>
          <p:cNvSpPr txBox="1"/>
          <p:nvPr/>
        </p:nvSpPr>
        <p:spPr>
          <a:xfrm>
            <a:off x="5519269" y="1347614"/>
            <a:ext cx="697627" cy="276999"/>
          </a:xfrm>
          <a:prstGeom prst="rect">
            <a:avLst/>
          </a:prstGeom>
          <a:noFill/>
        </p:spPr>
        <p:txBody>
          <a:bodyPr wrap="none" rtlCol="0">
            <a:spAutoFit/>
          </a:bodyPr>
          <a:lstStyle/>
          <a:p>
            <a:r>
              <a:rPr lang="en-US" sz="1200" dirty="0" smtClean="0">
                <a:solidFill>
                  <a:schemeClr val="bg1"/>
                </a:solidFill>
                <a:latin typeface="EuropeC"/>
                <a:cs typeface="EuropeC"/>
              </a:rPr>
              <a:t>Photos</a:t>
            </a:r>
            <a:r>
              <a:rPr lang="en-US" sz="1200" dirty="0" smtClean="0"/>
              <a:t> </a:t>
            </a:r>
            <a:endParaRPr lang="ru-RU" sz="1200" dirty="0">
              <a:solidFill>
                <a:schemeClr val="bg1"/>
              </a:solidFill>
              <a:latin typeface="EuropeC"/>
              <a:cs typeface="EuropeC"/>
            </a:endParaRPr>
          </a:p>
        </p:txBody>
      </p:sp>
      <p:sp>
        <p:nvSpPr>
          <p:cNvPr id="62" name="TextBox 61"/>
          <p:cNvSpPr txBox="1"/>
          <p:nvPr/>
        </p:nvSpPr>
        <p:spPr>
          <a:xfrm>
            <a:off x="7824271" y="1347614"/>
            <a:ext cx="962571" cy="276999"/>
          </a:xfrm>
          <a:prstGeom prst="rect">
            <a:avLst/>
          </a:prstGeom>
          <a:noFill/>
        </p:spPr>
        <p:txBody>
          <a:bodyPr wrap="none" rtlCol="0">
            <a:spAutoFit/>
          </a:bodyPr>
          <a:lstStyle/>
          <a:p>
            <a:r>
              <a:rPr lang="en-US" sz="1200" dirty="0" smtClean="0">
                <a:solidFill>
                  <a:schemeClr val="bg1"/>
                </a:solidFill>
                <a:latin typeface="EuropeC"/>
                <a:cs typeface="EuropeC"/>
              </a:rPr>
              <a:t>Video files</a:t>
            </a:r>
            <a:r>
              <a:rPr lang="en-US" sz="1200" dirty="0" smtClean="0"/>
              <a:t>, </a:t>
            </a:r>
            <a:endParaRPr lang="ru-RU" sz="1200" dirty="0">
              <a:solidFill>
                <a:schemeClr val="bg1"/>
              </a:solidFill>
              <a:latin typeface="EuropeC"/>
              <a:cs typeface="EuropeC"/>
            </a:endParaRPr>
          </a:p>
        </p:txBody>
      </p:sp>
      <p:grpSp>
        <p:nvGrpSpPr>
          <p:cNvPr id="63" name="Group 178"/>
          <p:cNvGrpSpPr>
            <a:grpSpLocks noChangeAspect="1"/>
          </p:cNvGrpSpPr>
          <p:nvPr/>
        </p:nvGrpSpPr>
        <p:grpSpPr>
          <a:xfrm>
            <a:off x="7348091" y="2209280"/>
            <a:ext cx="318237" cy="290462"/>
            <a:chOff x="2320925" y="3849688"/>
            <a:chExt cx="436563" cy="398462"/>
          </a:xfrm>
          <a:solidFill>
            <a:srgbClr val="23ACAB"/>
          </a:solidFill>
        </p:grpSpPr>
        <p:sp>
          <p:nvSpPr>
            <p:cNvPr id="64" name="Freeform 8"/>
            <p:cNvSpPr>
              <a:spLocks/>
            </p:cNvSpPr>
            <p:nvPr/>
          </p:nvSpPr>
          <p:spPr bwMode="auto">
            <a:xfrm>
              <a:off x="2444750" y="3849688"/>
              <a:ext cx="65088" cy="134937"/>
            </a:xfrm>
            <a:custGeom>
              <a:avLst/>
              <a:gdLst>
                <a:gd name="T0" fmla="*/ 8 w 17"/>
                <a:gd name="T1" fmla="*/ 16 h 36"/>
                <a:gd name="T2" fmla="*/ 1 w 17"/>
                <a:gd name="T3" fmla="*/ 29 h 36"/>
                <a:gd name="T4" fmla="*/ 10 w 17"/>
                <a:gd name="T5" fmla="*/ 36 h 36"/>
                <a:gd name="T6" fmla="*/ 12 w 17"/>
                <a:gd name="T7" fmla="*/ 34 h 36"/>
                <a:gd name="T8" fmla="*/ 10 w 17"/>
                <a:gd name="T9" fmla="*/ 32 h 36"/>
                <a:gd name="T10" fmla="*/ 4 w 17"/>
                <a:gd name="T11" fmla="*/ 28 h 36"/>
                <a:gd name="T12" fmla="*/ 10 w 17"/>
                <a:gd name="T13" fmla="*/ 20 h 36"/>
                <a:gd name="T14" fmla="*/ 16 w 17"/>
                <a:gd name="T15" fmla="*/ 9 h 36"/>
                <a:gd name="T16" fmla="*/ 5 w 17"/>
                <a:gd name="T17" fmla="*/ 0 h 36"/>
                <a:gd name="T18" fmla="*/ 3 w 17"/>
                <a:gd name="T19" fmla="*/ 2 h 36"/>
                <a:gd name="T20" fmla="*/ 5 w 17"/>
                <a:gd name="T21" fmla="*/ 4 h 36"/>
                <a:gd name="T22" fmla="*/ 12 w 17"/>
                <a:gd name="T23" fmla="*/ 10 h 36"/>
                <a:gd name="T24" fmla="*/ 8 w 17"/>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6">
                  <a:moveTo>
                    <a:pt x="8" y="16"/>
                  </a:moveTo>
                  <a:cubicBezTo>
                    <a:pt x="2" y="19"/>
                    <a:pt x="0" y="24"/>
                    <a:pt x="1" y="29"/>
                  </a:cubicBezTo>
                  <a:cubicBezTo>
                    <a:pt x="1" y="33"/>
                    <a:pt x="5" y="36"/>
                    <a:pt x="10" y="36"/>
                  </a:cubicBezTo>
                  <a:cubicBezTo>
                    <a:pt x="11" y="36"/>
                    <a:pt x="12" y="35"/>
                    <a:pt x="12" y="34"/>
                  </a:cubicBezTo>
                  <a:cubicBezTo>
                    <a:pt x="12" y="33"/>
                    <a:pt x="11" y="32"/>
                    <a:pt x="10" y="32"/>
                  </a:cubicBezTo>
                  <a:cubicBezTo>
                    <a:pt x="6" y="32"/>
                    <a:pt x="5" y="30"/>
                    <a:pt x="4" y="28"/>
                  </a:cubicBezTo>
                  <a:cubicBezTo>
                    <a:pt x="4" y="25"/>
                    <a:pt x="5" y="22"/>
                    <a:pt x="10" y="20"/>
                  </a:cubicBezTo>
                  <a:cubicBezTo>
                    <a:pt x="16" y="17"/>
                    <a:pt x="17" y="13"/>
                    <a:pt x="16" y="9"/>
                  </a:cubicBezTo>
                  <a:cubicBezTo>
                    <a:pt x="15" y="4"/>
                    <a:pt x="10" y="0"/>
                    <a:pt x="5" y="0"/>
                  </a:cubicBezTo>
                  <a:cubicBezTo>
                    <a:pt x="4" y="0"/>
                    <a:pt x="3" y="1"/>
                    <a:pt x="3" y="2"/>
                  </a:cubicBezTo>
                  <a:cubicBezTo>
                    <a:pt x="3" y="3"/>
                    <a:pt x="4" y="4"/>
                    <a:pt x="5" y="4"/>
                  </a:cubicBezTo>
                  <a:cubicBezTo>
                    <a:pt x="9" y="4"/>
                    <a:pt x="12" y="7"/>
                    <a:pt x="12" y="10"/>
                  </a:cubicBezTo>
                  <a:cubicBezTo>
                    <a:pt x="13" y="13"/>
                    <a:pt x="11" y="15"/>
                    <a:pt x="8"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9"/>
            <p:cNvSpPr>
              <a:spLocks/>
            </p:cNvSpPr>
            <p:nvPr/>
          </p:nvSpPr>
          <p:spPr bwMode="auto">
            <a:xfrm>
              <a:off x="2509838" y="3849688"/>
              <a:ext cx="63500" cy="134937"/>
            </a:xfrm>
            <a:custGeom>
              <a:avLst/>
              <a:gdLst>
                <a:gd name="T0" fmla="*/ 9 w 17"/>
                <a:gd name="T1" fmla="*/ 16 h 36"/>
                <a:gd name="T2" fmla="*/ 1 w 17"/>
                <a:gd name="T3" fmla="*/ 29 h 36"/>
                <a:gd name="T4" fmla="*/ 10 w 17"/>
                <a:gd name="T5" fmla="*/ 36 h 36"/>
                <a:gd name="T6" fmla="*/ 12 w 17"/>
                <a:gd name="T7" fmla="*/ 34 h 36"/>
                <a:gd name="T8" fmla="*/ 10 w 17"/>
                <a:gd name="T9" fmla="*/ 32 h 36"/>
                <a:gd name="T10" fmla="*/ 5 w 17"/>
                <a:gd name="T11" fmla="*/ 28 h 36"/>
                <a:gd name="T12" fmla="*/ 10 w 17"/>
                <a:gd name="T13" fmla="*/ 20 h 36"/>
                <a:gd name="T14" fmla="*/ 17 w 17"/>
                <a:gd name="T15" fmla="*/ 9 h 36"/>
                <a:gd name="T16" fmla="*/ 5 w 17"/>
                <a:gd name="T17" fmla="*/ 0 h 36"/>
                <a:gd name="T18" fmla="*/ 3 w 17"/>
                <a:gd name="T19" fmla="*/ 2 h 36"/>
                <a:gd name="T20" fmla="*/ 5 w 17"/>
                <a:gd name="T21" fmla="*/ 4 h 36"/>
                <a:gd name="T22" fmla="*/ 13 w 17"/>
                <a:gd name="T23" fmla="*/ 10 h 36"/>
                <a:gd name="T24" fmla="*/ 9 w 17"/>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6">
                  <a:moveTo>
                    <a:pt x="9" y="16"/>
                  </a:moveTo>
                  <a:cubicBezTo>
                    <a:pt x="2" y="19"/>
                    <a:pt x="0" y="24"/>
                    <a:pt x="1" y="29"/>
                  </a:cubicBezTo>
                  <a:cubicBezTo>
                    <a:pt x="2" y="33"/>
                    <a:pt x="6" y="36"/>
                    <a:pt x="10" y="36"/>
                  </a:cubicBezTo>
                  <a:cubicBezTo>
                    <a:pt x="11" y="36"/>
                    <a:pt x="12" y="35"/>
                    <a:pt x="12" y="34"/>
                  </a:cubicBezTo>
                  <a:cubicBezTo>
                    <a:pt x="12" y="33"/>
                    <a:pt x="11" y="32"/>
                    <a:pt x="10" y="32"/>
                  </a:cubicBezTo>
                  <a:cubicBezTo>
                    <a:pt x="7" y="32"/>
                    <a:pt x="5" y="30"/>
                    <a:pt x="5" y="28"/>
                  </a:cubicBezTo>
                  <a:cubicBezTo>
                    <a:pt x="4" y="25"/>
                    <a:pt x="6" y="22"/>
                    <a:pt x="10" y="20"/>
                  </a:cubicBezTo>
                  <a:cubicBezTo>
                    <a:pt x="16" y="17"/>
                    <a:pt x="17" y="13"/>
                    <a:pt x="17" y="9"/>
                  </a:cubicBezTo>
                  <a:cubicBezTo>
                    <a:pt x="16" y="4"/>
                    <a:pt x="11" y="0"/>
                    <a:pt x="5" y="0"/>
                  </a:cubicBezTo>
                  <a:cubicBezTo>
                    <a:pt x="4" y="0"/>
                    <a:pt x="3" y="1"/>
                    <a:pt x="3" y="2"/>
                  </a:cubicBezTo>
                  <a:cubicBezTo>
                    <a:pt x="3" y="3"/>
                    <a:pt x="4" y="4"/>
                    <a:pt x="5" y="4"/>
                  </a:cubicBezTo>
                  <a:cubicBezTo>
                    <a:pt x="9" y="4"/>
                    <a:pt x="12" y="7"/>
                    <a:pt x="13" y="10"/>
                  </a:cubicBezTo>
                  <a:cubicBezTo>
                    <a:pt x="13" y="13"/>
                    <a:pt x="12" y="15"/>
                    <a:pt x="9"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0"/>
            <p:cNvSpPr>
              <a:spLocks noEditPoints="1"/>
            </p:cNvSpPr>
            <p:nvPr/>
          </p:nvSpPr>
          <p:spPr bwMode="auto">
            <a:xfrm>
              <a:off x="2320925" y="4006850"/>
              <a:ext cx="436563" cy="241300"/>
            </a:xfrm>
            <a:custGeom>
              <a:avLst/>
              <a:gdLst>
                <a:gd name="T0" fmla="*/ 113 w 116"/>
                <a:gd name="T1" fmla="*/ 20 h 64"/>
                <a:gd name="T2" fmla="*/ 100 w 116"/>
                <a:gd name="T3" fmla="*/ 12 h 64"/>
                <a:gd name="T4" fmla="*/ 100 w 116"/>
                <a:gd name="T5" fmla="*/ 11 h 64"/>
                <a:gd name="T6" fmla="*/ 89 w 116"/>
                <a:gd name="T7" fmla="*/ 0 h 64"/>
                <a:gd name="T8" fmla="*/ 12 w 116"/>
                <a:gd name="T9" fmla="*/ 0 h 64"/>
                <a:gd name="T10" fmla="*/ 0 w 116"/>
                <a:gd name="T11" fmla="*/ 11 h 64"/>
                <a:gd name="T12" fmla="*/ 0 w 116"/>
                <a:gd name="T13" fmla="*/ 22 h 64"/>
                <a:gd name="T14" fmla="*/ 50 w 116"/>
                <a:gd name="T15" fmla="*/ 64 h 64"/>
                <a:gd name="T16" fmla="*/ 89 w 116"/>
                <a:gd name="T17" fmla="*/ 48 h 64"/>
                <a:gd name="T18" fmla="*/ 94 w 116"/>
                <a:gd name="T19" fmla="*/ 48 h 64"/>
                <a:gd name="T20" fmla="*/ 110 w 116"/>
                <a:gd name="T21" fmla="*/ 41 h 64"/>
                <a:gd name="T22" fmla="*/ 113 w 116"/>
                <a:gd name="T23" fmla="*/ 20 h 64"/>
                <a:gd name="T24" fmla="*/ 50 w 116"/>
                <a:gd name="T25" fmla="*/ 56 h 64"/>
                <a:gd name="T26" fmla="*/ 8 w 116"/>
                <a:gd name="T27" fmla="*/ 22 h 64"/>
                <a:gd name="T28" fmla="*/ 8 w 116"/>
                <a:gd name="T29" fmla="*/ 11 h 64"/>
                <a:gd name="T30" fmla="*/ 12 w 116"/>
                <a:gd name="T31" fmla="*/ 8 h 64"/>
                <a:gd name="T32" fmla="*/ 89 w 116"/>
                <a:gd name="T33" fmla="*/ 8 h 64"/>
                <a:gd name="T34" fmla="*/ 92 w 116"/>
                <a:gd name="T35" fmla="*/ 11 h 64"/>
                <a:gd name="T36" fmla="*/ 92 w 116"/>
                <a:gd name="T37" fmla="*/ 22 h 64"/>
                <a:gd name="T38" fmla="*/ 50 w 116"/>
                <a:gd name="T39" fmla="*/ 56 h 64"/>
                <a:gd name="T40" fmla="*/ 104 w 116"/>
                <a:gd name="T41" fmla="*/ 36 h 64"/>
                <a:gd name="T42" fmla="*/ 95 w 116"/>
                <a:gd name="T43" fmla="*/ 40 h 64"/>
                <a:gd name="T44" fmla="*/ 100 w 116"/>
                <a:gd name="T45" fmla="*/ 22 h 64"/>
                <a:gd name="T46" fmla="*/ 100 w 116"/>
                <a:gd name="T47" fmla="*/ 20 h 64"/>
                <a:gd name="T48" fmla="*/ 106 w 116"/>
                <a:gd name="T49" fmla="*/ 24 h 64"/>
                <a:gd name="T50" fmla="*/ 104 w 116"/>
                <a:gd name="T51"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64">
                  <a:moveTo>
                    <a:pt x="113" y="20"/>
                  </a:moveTo>
                  <a:cubicBezTo>
                    <a:pt x="112" y="17"/>
                    <a:pt x="108" y="13"/>
                    <a:pt x="100" y="12"/>
                  </a:cubicBezTo>
                  <a:cubicBezTo>
                    <a:pt x="100" y="11"/>
                    <a:pt x="100" y="11"/>
                    <a:pt x="100" y="11"/>
                  </a:cubicBezTo>
                  <a:cubicBezTo>
                    <a:pt x="100" y="5"/>
                    <a:pt x="95" y="0"/>
                    <a:pt x="89" y="0"/>
                  </a:cubicBezTo>
                  <a:cubicBezTo>
                    <a:pt x="12" y="0"/>
                    <a:pt x="12" y="0"/>
                    <a:pt x="12" y="0"/>
                  </a:cubicBezTo>
                  <a:cubicBezTo>
                    <a:pt x="5" y="0"/>
                    <a:pt x="0" y="5"/>
                    <a:pt x="0" y="11"/>
                  </a:cubicBezTo>
                  <a:cubicBezTo>
                    <a:pt x="0" y="22"/>
                    <a:pt x="0" y="22"/>
                    <a:pt x="0" y="22"/>
                  </a:cubicBezTo>
                  <a:cubicBezTo>
                    <a:pt x="0" y="45"/>
                    <a:pt x="23" y="64"/>
                    <a:pt x="50" y="64"/>
                  </a:cubicBezTo>
                  <a:cubicBezTo>
                    <a:pt x="66" y="64"/>
                    <a:pt x="80" y="58"/>
                    <a:pt x="89" y="48"/>
                  </a:cubicBezTo>
                  <a:cubicBezTo>
                    <a:pt x="91" y="48"/>
                    <a:pt x="93" y="48"/>
                    <a:pt x="94" y="48"/>
                  </a:cubicBezTo>
                  <a:cubicBezTo>
                    <a:pt x="101" y="48"/>
                    <a:pt x="106" y="46"/>
                    <a:pt x="110" y="41"/>
                  </a:cubicBezTo>
                  <a:cubicBezTo>
                    <a:pt x="115" y="34"/>
                    <a:pt x="116" y="26"/>
                    <a:pt x="113" y="20"/>
                  </a:cubicBezTo>
                  <a:close/>
                  <a:moveTo>
                    <a:pt x="50" y="56"/>
                  </a:moveTo>
                  <a:cubicBezTo>
                    <a:pt x="27" y="56"/>
                    <a:pt x="8" y="41"/>
                    <a:pt x="8" y="22"/>
                  </a:cubicBezTo>
                  <a:cubicBezTo>
                    <a:pt x="8" y="11"/>
                    <a:pt x="8" y="11"/>
                    <a:pt x="8" y="11"/>
                  </a:cubicBezTo>
                  <a:cubicBezTo>
                    <a:pt x="8" y="10"/>
                    <a:pt x="10" y="8"/>
                    <a:pt x="12" y="8"/>
                  </a:cubicBezTo>
                  <a:cubicBezTo>
                    <a:pt x="89" y="8"/>
                    <a:pt x="89" y="8"/>
                    <a:pt x="89" y="8"/>
                  </a:cubicBezTo>
                  <a:cubicBezTo>
                    <a:pt x="91" y="8"/>
                    <a:pt x="92" y="10"/>
                    <a:pt x="92" y="11"/>
                  </a:cubicBezTo>
                  <a:cubicBezTo>
                    <a:pt x="92" y="22"/>
                    <a:pt x="92" y="22"/>
                    <a:pt x="92" y="22"/>
                  </a:cubicBezTo>
                  <a:cubicBezTo>
                    <a:pt x="92" y="41"/>
                    <a:pt x="73" y="56"/>
                    <a:pt x="50" y="56"/>
                  </a:cubicBezTo>
                  <a:close/>
                  <a:moveTo>
                    <a:pt x="104" y="36"/>
                  </a:moveTo>
                  <a:cubicBezTo>
                    <a:pt x="103" y="38"/>
                    <a:pt x="100" y="40"/>
                    <a:pt x="95" y="40"/>
                  </a:cubicBezTo>
                  <a:cubicBezTo>
                    <a:pt x="98" y="35"/>
                    <a:pt x="100" y="28"/>
                    <a:pt x="100" y="22"/>
                  </a:cubicBezTo>
                  <a:cubicBezTo>
                    <a:pt x="100" y="20"/>
                    <a:pt x="100" y="20"/>
                    <a:pt x="100" y="20"/>
                  </a:cubicBezTo>
                  <a:cubicBezTo>
                    <a:pt x="103" y="20"/>
                    <a:pt x="105" y="22"/>
                    <a:pt x="106" y="24"/>
                  </a:cubicBezTo>
                  <a:cubicBezTo>
                    <a:pt x="108" y="27"/>
                    <a:pt x="107" y="32"/>
                    <a:pt x="104"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7" name="TextBox 66"/>
          <p:cNvSpPr txBox="1"/>
          <p:nvPr/>
        </p:nvSpPr>
        <p:spPr>
          <a:xfrm>
            <a:off x="5557719" y="1779662"/>
            <a:ext cx="1111651" cy="276999"/>
          </a:xfrm>
          <a:prstGeom prst="rect">
            <a:avLst/>
          </a:prstGeom>
          <a:noFill/>
        </p:spPr>
        <p:txBody>
          <a:bodyPr wrap="none" rtlCol="0">
            <a:spAutoFit/>
          </a:bodyPr>
          <a:lstStyle/>
          <a:p>
            <a:r>
              <a:rPr lang="en-US" sz="1200" dirty="0" smtClean="0">
                <a:solidFill>
                  <a:schemeClr val="bg1"/>
                </a:solidFill>
                <a:latin typeface="EuropeC"/>
                <a:cs typeface="EuropeC"/>
              </a:rPr>
              <a:t>Special offers</a:t>
            </a:r>
            <a:endParaRPr lang="ru-RU" sz="1200" dirty="0">
              <a:solidFill>
                <a:schemeClr val="bg1"/>
              </a:solidFill>
              <a:latin typeface="EuropeC"/>
              <a:cs typeface="EuropeC"/>
            </a:endParaRPr>
          </a:p>
        </p:txBody>
      </p:sp>
      <p:sp>
        <p:nvSpPr>
          <p:cNvPr id="68" name="TextBox 67"/>
          <p:cNvSpPr txBox="1"/>
          <p:nvPr/>
        </p:nvSpPr>
        <p:spPr>
          <a:xfrm>
            <a:off x="7862721" y="1779662"/>
            <a:ext cx="875561" cy="276999"/>
          </a:xfrm>
          <a:prstGeom prst="rect">
            <a:avLst/>
          </a:prstGeom>
          <a:noFill/>
        </p:spPr>
        <p:txBody>
          <a:bodyPr wrap="none" rtlCol="0">
            <a:spAutoFit/>
          </a:bodyPr>
          <a:lstStyle/>
          <a:p>
            <a:r>
              <a:rPr lang="en-US" sz="1200" dirty="0" smtClean="0">
                <a:solidFill>
                  <a:schemeClr val="bg1"/>
                </a:solidFill>
                <a:latin typeface="EuropeC"/>
                <a:cs typeface="EuropeC"/>
              </a:rPr>
              <a:t>Seminars </a:t>
            </a:r>
            <a:endParaRPr lang="ru-RU" sz="1200" dirty="0">
              <a:solidFill>
                <a:schemeClr val="bg1"/>
              </a:solidFill>
              <a:latin typeface="EuropeC"/>
              <a:cs typeface="EuropeC"/>
            </a:endParaRPr>
          </a:p>
        </p:txBody>
      </p:sp>
      <p:sp>
        <p:nvSpPr>
          <p:cNvPr id="69" name="TextBox 68"/>
          <p:cNvSpPr txBox="1"/>
          <p:nvPr/>
        </p:nvSpPr>
        <p:spPr>
          <a:xfrm>
            <a:off x="5557719" y="2211710"/>
            <a:ext cx="899605" cy="276999"/>
          </a:xfrm>
          <a:prstGeom prst="rect">
            <a:avLst/>
          </a:prstGeom>
          <a:noFill/>
        </p:spPr>
        <p:txBody>
          <a:bodyPr wrap="none" rtlCol="0">
            <a:spAutoFit/>
          </a:bodyPr>
          <a:lstStyle/>
          <a:p>
            <a:r>
              <a:rPr lang="en-US" sz="1200" dirty="0" smtClean="0">
                <a:solidFill>
                  <a:schemeClr val="bg1"/>
                </a:solidFill>
                <a:latin typeface="EuropeC"/>
                <a:cs typeface="EuropeC"/>
              </a:rPr>
              <a:t>Schedules</a:t>
            </a:r>
            <a:endParaRPr lang="ru-RU" sz="1200" dirty="0">
              <a:solidFill>
                <a:schemeClr val="bg1"/>
              </a:solidFill>
              <a:latin typeface="EuropeC"/>
              <a:cs typeface="EuropeC"/>
            </a:endParaRPr>
          </a:p>
        </p:txBody>
      </p:sp>
      <p:sp>
        <p:nvSpPr>
          <p:cNvPr id="70" name="TextBox 69"/>
          <p:cNvSpPr txBox="1"/>
          <p:nvPr/>
        </p:nvSpPr>
        <p:spPr>
          <a:xfrm>
            <a:off x="7862721" y="2211710"/>
            <a:ext cx="654346" cy="276999"/>
          </a:xfrm>
          <a:prstGeom prst="rect">
            <a:avLst/>
          </a:prstGeom>
          <a:noFill/>
        </p:spPr>
        <p:txBody>
          <a:bodyPr wrap="none" rtlCol="0">
            <a:spAutoFit/>
          </a:bodyPr>
          <a:lstStyle/>
          <a:p>
            <a:r>
              <a:rPr lang="en-US" sz="1200" dirty="0" smtClean="0">
                <a:solidFill>
                  <a:schemeClr val="bg1"/>
                </a:solidFill>
                <a:latin typeface="EuropeC"/>
                <a:cs typeface="EuropeC"/>
              </a:rPr>
              <a:t>Events</a:t>
            </a:r>
            <a:endParaRPr lang="ru-RU" sz="1200" dirty="0">
              <a:solidFill>
                <a:schemeClr val="bg1"/>
              </a:solidFill>
              <a:latin typeface="EuropeC"/>
              <a:cs typeface="EuropeC"/>
            </a:endParaRPr>
          </a:p>
        </p:txBody>
      </p:sp>
      <p:pic>
        <p:nvPicPr>
          <p:cNvPr id="71" name="Изображение 70" descr="ut_logo_hor.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413964" y="123478"/>
            <a:ext cx="1406508" cy="431999"/>
          </a:xfrm>
          <a:prstGeom prst="rect">
            <a:avLst/>
          </a:prstGeom>
        </p:spPr>
      </p:pic>
      <p:grpSp>
        <p:nvGrpSpPr>
          <p:cNvPr id="57" name="Group 376"/>
          <p:cNvGrpSpPr>
            <a:grpSpLocks noChangeAspect="1"/>
          </p:cNvGrpSpPr>
          <p:nvPr/>
        </p:nvGrpSpPr>
        <p:grpSpPr>
          <a:xfrm>
            <a:off x="7352906" y="2715767"/>
            <a:ext cx="238648" cy="251998"/>
            <a:chOff x="2349500" y="1939926"/>
            <a:chExt cx="227013" cy="239712"/>
          </a:xfrm>
          <a:solidFill>
            <a:srgbClr val="23ACAB"/>
          </a:solidFill>
        </p:grpSpPr>
        <p:sp>
          <p:nvSpPr>
            <p:cNvPr id="72" name="Freeform 47"/>
            <p:cNvSpPr>
              <a:spLocks/>
            </p:cNvSpPr>
            <p:nvPr/>
          </p:nvSpPr>
          <p:spPr bwMode="auto">
            <a:xfrm>
              <a:off x="2384425" y="1939926"/>
              <a:ext cx="192088" cy="166688"/>
            </a:xfrm>
            <a:custGeom>
              <a:avLst/>
              <a:gdLst>
                <a:gd name="T0" fmla="*/ 47 w 51"/>
                <a:gd name="T1" fmla="*/ 0 h 44"/>
                <a:gd name="T2" fmla="*/ 0 w 51"/>
                <a:gd name="T3" fmla="*/ 0 h 44"/>
                <a:gd name="T4" fmla="*/ 16 w 51"/>
                <a:gd name="T5" fmla="*/ 8 h 44"/>
                <a:gd name="T6" fmla="*/ 43 w 51"/>
                <a:gd name="T7" fmla="*/ 8 h 44"/>
                <a:gd name="T8" fmla="*/ 43 w 51"/>
                <a:gd name="T9" fmla="*/ 12 h 44"/>
                <a:gd name="T10" fmla="*/ 24 w 51"/>
                <a:gd name="T11" fmla="*/ 12 h 44"/>
                <a:gd name="T12" fmla="*/ 29 w 51"/>
                <a:gd name="T13" fmla="*/ 15 h 44"/>
                <a:gd name="T14" fmla="*/ 34 w 51"/>
                <a:gd name="T15" fmla="*/ 20 h 44"/>
                <a:gd name="T16" fmla="*/ 43 w 51"/>
                <a:gd name="T17" fmla="*/ 20 h 44"/>
                <a:gd name="T18" fmla="*/ 43 w 51"/>
                <a:gd name="T19" fmla="*/ 24 h 44"/>
                <a:gd name="T20" fmla="*/ 35 w 51"/>
                <a:gd name="T21" fmla="*/ 24 h 44"/>
                <a:gd name="T22" fmla="*/ 35 w 51"/>
                <a:gd name="T23" fmla="*/ 44 h 44"/>
                <a:gd name="T24" fmla="*/ 47 w 51"/>
                <a:gd name="T25" fmla="*/ 44 h 44"/>
                <a:gd name="T26" fmla="*/ 51 w 51"/>
                <a:gd name="T27" fmla="*/ 40 h 44"/>
                <a:gd name="T28" fmla="*/ 51 w 51"/>
                <a:gd name="T29" fmla="*/ 4 h 44"/>
                <a:gd name="T30" fmla="*/ 47 w 51"/>
                <a:gd name="T3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4">
                  <a:moveTo>
                    <a:pt x="47" y="0"/>
                  </a:moveTo>
                  <a:cubicBezTo>
                    <a:pt x="0" y="0"/>
                    <a:pt x="0" y="0"/>
                    <a:pt x="0" y="0"/>
                  </a:cubicBezTo>
                  <a:cubicBezTo>
                    <a:pt x="16" y="8"/>
                    <a:pt x="16" y="8"/>
                    <a:pt x="16" y="8"/>
                  </a:cubicBezTo>
                  <a:cubicBezTo>
                    <a:pt x="43" y="8"/>
                    <a:pt x="43" y="8"/>
                    <a:pt x="43" y="8"/>
                  </a:cubicBezTo>
                  <a:cubicBezTo>
                    <a:pt x="43" y="12"/>
                    <a:pt x="43" y="12"/>
                    <a:pt x="43" y="12"/>
                  </a:cubicBezTo>
                  <a:cubicBezTo>
                    <a:pt x="24" y="12"/>
                    <a:pt x="24" y="12"/>
                    <a:pt x="24" y="12"/>
                  </a:cubicBezTo>
                  <a:cubicBezTo>
                    <a:pt x="29" y="15"/>
                    <a:pt x="29" y="15"/>
                    <a:pt x="29" y="15"/>
                  </a:cubicBezTo>
                  <a:cubicBezTo>
                    <a:pt x="31" y="16"/>
                    <a:pt x="33" y="18"/>
                    <a:pt x="34" y="20"/>
                  </a:cubicBezTo>
                  <a:cubicBezTo>
                    <a:pt x="43" y="20"/>
                    <a:pt x="43" y="20"/>
                    <a:pt x="43" y="20"/>
                  </a:cubicBezTo>
                  <a:cubicBezTo>
                    <a:pt x="43" y="24"/>
                    <a:pt x="43" y="24"/>
                    <a:pt x="43" y="24"/>
                  </a:cubicBezTo>
                  <a:cubicBezTo>
                    <a:pt x="35" y="24"/>
                    <a:pt x="35" y="24"/>
                    <a:pt x="35" y="24"/>
                  </a:cubicBezTo>
                  <a:cubicBezTo>
                    <a:pt x="35" y="44"/>
                    <a:pt x="35" y="44"/>
                    <a:pt x="35" y="44"/>
                  </a:cubicBezTo>
                  <a:cubicBezTo>
                    <a:pt x="47" y="44"/>
                    <a:pt x="47" y="44"/>
                    <a:pt x="47" y="44"/>
                  </a:cubicBezTo>
                  <a:cubicBezTo>
                    <a:pt x="49" y="44"/>
                    <a:pt x="51" y="42"/>
                    <a:pt x="51" y="40"/>
                  </a:cubicBezTo>
                  <a:cubicBezTo>
                    <a:pt x="51" y="4"/>
                    <a:pt x="51" y="4"/>
                    <a:pt x="51" y="4"/>
                  </a:cubicBezTo>
                  <a:cubicBezTo>
                    <a:pt x="51" y="2"/>
                    <a:pt x="49" y="0"/>
                    <a:pt x="4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48"/>
            <p:cNvSpPr>
              <a:spLocks noEditPoints="1"/>
            </p:cNvSpPr>
            <p:nvPr/>
          </p:nvSpPr>
          <p:spPr bwMode="auto">
            <a:xfrm>
              <a:off x="2349500" y="1944688"/>
              <a:ext cx="150813" cy="234950"/>
            </a:xfrm>
            <a:custGeom>
              <a:avLst/>
              <a:gdLst>
                <a:gd name="T0" fmla="*/ 36 w 40"/>
                <a:gd name="T1" fmla="*/ 17 h 62"/>
                <a:gd name="T2" fmla="*/ 4 w 40"/>
                <a:gd name="T3" fmla="*/ 1 h 62"/>
                <a:gd name="T4" fmla="*/ 2 w 40"/>
                <a:gd name="T5" fmla="*/ 0 h 62"/>
                <a:gd name="T6" fmla="*/ 0 w 40"/>
                <a:gd name="T7" fmla="*/ 3 h 62"/>
                <a:gd name="T8" fmla="*/ 0 w 40"/>
                <a:gd name="T9" fmla="*/ 39 h 62"/>
                <a:gd name="T10" fmla="*/ 4 w 40"/>
                <a:gd name="T11" fmla="*/ 45 h 62"/>
                <a:gd name="T12" fmla="*/ 36 w 40"/>
                <a:gd name="T13" fmla="*/ 61 h 62"/>
                <a:gd name="T14" fmla="*/ 38 w 40"/>
                <a:gd name="T15" fmla="*/ 62 h 62"/>
                <a:gd name="T16" fmla="*/ 40 w 40"/>
                <a:gd name="T17" fmla="*/ 59 h 62"/>
                <a:gd name="T18" fmla="*/ 40 w 40"/>
                <a:gd name="T19" fmla="*/ 23 h 62"/>
                <a:gd name="T20" fmla="*/ 36 w 40"/>
                <a:gd name="T21" fmla="*/ 17 h 62"/>
                <a:gd name="T22" fmla="*/ 28 w 40"/>
                <a:gd name="T23" fmla="*/ 43 h 62"/>
                <a:gd name="T24" fmla="*/ 24 w 40"/>
                <a:gd name="T25" fmla="*/ 37 h 62"/>
                <a:gd name="T26" fmla="*/ 28 w 40"/>
                <a:gd name="T27" fmla="*/ 31 h 62"/>
                <a:gd name="T28" fmla="*/ 32 w 40"/>
                <a:gd name="T29" fmla="*/ 37 h 62"/>
                <a:gd name="T30" fmla="*/ 28 w 40"/>
                <a:gd name="T3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62">
                  <a:moveTo>
                    <a:pt x="36" y="17"/>
                  </a:moveTo>
                  <a:cubicBezTo>
                    <a:pt x="4" y="1"/>
                    <a:pt x="4" y="1"/>
                    <a:pt x="4" y="1"/>
                  </a:cubicBezTo>
                  <a:cubicBezTo>
                    <a:pt x="3" y="1"/>
                    <a:pt x="3" y="0"/>
                    <a:pt x="2" y="0"/>
                  </a:cubicBezTo>
                  <a:cubicBezTo>
                    <a:pt x="1" y="0"/>
                    <a:pt x="0" y="1"/>
                    <a:pt x="0" y="3"/>
                  </a:cubicBezTo>
                  <a:cubicBezTo>
                    <a:pt x="0" y="39"/>
                    <a:pt x="0" y="39"/>
                    <a:pt x="0" y="39"/>
                  </a:cubicBezTo>
                  <a:cubicBezTo>
                    <a:pt x="0" y="41"/>
                    <a:pt x="2" y="44"/>
                    <a:pt x="4" y="45"/>
                  </a:cubicBezTo>
                  <a:cubicBezTo>
                    <a:pt x="36" y="61"/>
                    <a:pt x="36" y="61"/>
                    <a:pt x="36" y="61"/>
                  </a:cubicBezTo>
                  <a:cubicBezTo>
                    <a:pt x="37" y="61"/>
                    <a:pt x="37" y="62"/>
                    <a:pt x="38" y="62"/>
                  </a:cubicBezTo>
                  <a:cubicBezTo>
                    <a:pt x="39" y="62"/>
                    <a:pt x="40" y="61"/>
                    <a:pt x="40" y="59"/>
                  </a:cubicBezTo>
                  <a:cubicBezTo>
                    <a:pt x="40" y="23"/>
                    <a:pt x="40" y="23"/>
                    <a:pt x="40" y="23"/>
                  </a:cubicBezTo>
                  <a:cubicBezTo>
                    <a:pt x="40" y="21"/>
                    <a:pt x="38" y="18"/>
                    <a:pt x="36" y="17"/>
                  </a:cubicBezTo>
                  <a:close/>
                  <a:moveTo>
                    <a:pt x="28" y="43"/>
                  </a:moveTo>
                  <a:cubicBezTo>
                    <a:pt x="26" y="43"/>
                    <a:pt x="24" y="40"/>
                    <a:pt x="24" y="37"/>
                  </a:cubicBezTo>
                  <a:cubicBezTo>
                    <a:pt x="24" y="34"/>
                    <a:pt x="26" y="31"/>
                    <a:pt x="28" y="31"/>
                  </a:cubicBezTo>
                  <a:cubicBezTo>
                    <a:pt x="30" y="31"/>
                    <a:pt x="32" y="34"/>
                    <a:pt x="32" y="37"/>
                  </a:cubicBezTo>
                  <a:cubicBezTo>
                    <a:pt x="32" y="40"/>
                    <a:pt x="30" y="43"/>
                    <a:pt x="28"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4" name="TextBox 73"/>
          <p:cNvSpPr txBox="1"/>
          <p:nvPr/>
        </p:nvSpPr>
        <p:spPr>
          <a:xfrm>
            <a:off x="5557719" y="2643758"/>
            <a:ext cx="559769" cy="276999"/>
          </a:xfrm>
          <a:prstGeom prst="rect">
            <a:avLst/>
          </a:prstGeom>
          <a:noFill/>
        </p:spPr>
        <p:txBody>
          <a:bodyPr wrap="none" rtlCol="0">
            <a:spAutoFit/>
          </a:bodyPr>
          <a:lstStyle/>
          <a:p>
            <a:r>
              <a:rPr lang="en-US" sz="1200" dirty="0" smtClean="0">
                <a:solidFill>
                  <a:schemeClr val="bg1"/>
                </a:solidFill>
                <a:latin typeface="EuropeC"/>
                <a:cs typeface="EuropeC"/>
              </a:rPr>
              <a:t>Maps</a:t>
            </a:r>
            <a:endParaRPr lang="ru-RU" sz="1200" dirty="0">
              <a:solidFill>
                <a:schemeClr val="bg1"/>
              </a:solidFill>
              <a:latin typeface="EuropeC"/>
              <a:cs typeface="EuropeC"/>
            </a:endParaRPr>
          </a:p>
        </p:txBody>
      </p:sp>
      <p:sp>
        <p:nvSpPr>
          <p:cNvPr id="75" name="TextBox 74"/>
          <p:cNvSpPr txBox="1"/>
          <p:nvPr/>
        </p:nvSpPr>
        <p:spPr>
          <a:xfrm>
            <a:off x="7862721" y="2643758"/>
            <a:ext cx="611065" cy="276999"/>
          </a:xfrm>
          <a:prstGeom prst="rect">
            <a:avLst/>
          </a:prstGeom>
          <a:noFill/>
        </p:spPr>
        <p:txBody>
          <a:bodyPr wrap="none" rtlCol="0">
            <a:spAutoFit/>
          </a:bodyPr>
          <a:lstStyle/>
          <a:p>
            <a:r>
              <a:rPr lang="en-US" sz="1200" dirty="0" smtClean="0">
                <a:solidFill>
                  <a:schemeClr val="bg1"/>
                </a:solidFill>
                <a:latin typeface="EuropeC"/>
                <a:cs typeface="EuropeC"/>
              </a:rPr>
              <a:t>Prices</a:t>
            </a:r>
            <a:endParaRPr lang="ru-RU" sz="1200" dirty="0">
              <a:solidFill>
                <a:schemeClr val="bg1"/>
              </a:solidFill>
              <a:latin typeface="EuropeC"/>
              <a:cs typeface="EuropeC"/>
            </a:endParaRPr>
          </a:p>
        </p:txBody>
      </p:sp>
      <p:grpSp>
        <p:nvGrpSpPr>
          <p:cNvPr id="76" name="Group 294"/>
          <p:cNvGrpSpPr>
            <a:grpSpLocks noChangeAspect="1"/>
          </p:cNvGrpSpPr>
          <p:nvPr/>
        </p:nvGrpSpPr>
        <p:grpSpPr>
          <a:xfrm>
            <a:off x="5159229" y="2244394"/>
            <a:ext cx="272431" cy="255348"/>
            <a:chOff x="3759201" y="5632450"/>
            <a:chExt cx="481013" cy="450850"/>
          </a:xfrm>
          <a:solidFill>
            <a:srgbClr val="23ACAB"/>
          </a:solidFill>
        </p:grpSpPr>
        <p:sp>
          <p:nvSpPr>
            <p:cNvPr id="77" name="Freeform 20"/>
            <p:cNvSpPr>
              <a:spLocks noEditPoints="1"/>
            </p:cNvSpPr>
            <p:nvPr/>
          </p:nvSpPr>
          <p:spPr bwMode="auto">
            <a:xfrm>
              <a:off x="3759201" y="5632450"/>
              <a:ext cx="481013" cy="450850"/>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1" y="1"/>
                    <a:pt x="99" y="0"/>
                    <a:pt x="96" y="0"/>
                  </a:cubicBezTo>
                  <a:cubicBezTo>
                    <a:pt x="12" y="0"/>
                    <a:pt x="12" y="0"/>
                    <a:pt x="12" y="0"/>
                  </a:cubicBezTo>
                  <a:cubicBezTo>
                    <a:pt x="6" y="0"/>
                    <a:pt x="0" y="5"/>
                    <a:pt x="0" y="12"/>
                  </a:cubicBezTo>
                  <a:cubicBezTo>
                    <a:pt x="0" y="108"/>
                    <a:pt x="0" y="108"/>
                    <a:pt x="0" y="108"/>
                  </a:cubicBezTo>
                  <a:cubicBezTo>
                    <a:pt x="0" y="115"/>
                    <a:pt x="6" y="120"/>
                    <a:pt x="12" y="120"/>
                  </a:cubicBezTo>
                  <a:cubicBezTo>
                    <a:pt x="116" y="120"/>
                    <a:pt x="116" y="120"/>
                    <a:pt x="116" y="120"/>
                  </a:cubicBezTo>
                  <a:cubicBezTo>
                    <a:pt x="123" y="120"/>
                    <a:pt x="128" y="115"/>
                    <a:pt x="128" y="108"/>
                  </a:cubicBezTo>
                  <a:cubicBezTo>
                    <a:pt x="128" y="32"/>
                    <a:pt x="128" y="32"/>
                    <a:pt x="128" y="32"/>
                  </a:cubicBezTo>
                  <a:cubicBezTo>
                    <a:pt x="128" y="30"/>
                    <a:pt x="128" y="28"/>
                    <a:pt x="126" y="26"/>
                  </a:cubicBezTo>
                  <a:close/>
                  <a:moveTo>
                    <a:pt x="120" y="108"/>
                  </a:moveTo>
                  <a:cubicBezTo>
                    <a:pt x="120" y="110"/>
                    <a:pt x="119"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8"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21"/>
            <p:cNvSpPr>
              <a:spLocks/>
            </p:cNvSpPr>
            <p:nvPr/>
          </p:nvSpPr>
          <p:spPr bwMode="auto">
            <a:xfrm>
              <a:off x="3984626" y="5722938"/>
              <a:ext cx="90488"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4" y="4"/>
                    <a:pt x="24" y="3"/>
                    <a:pt x="24" y="2"/>
                  </a:cubicBezTo>
                  <a:cubicBezTo>
                    <a:pt x="24" y="1"/>
                    <a:pt x="24"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22"/>
            <p:cNvSpPr>
              <a:spLocks/>
            </p:cNvSpPr>
            <p:nvPr/>
          </p:nvSpPr>
          <p:spPr bwMode="auto">
            <a:xfrm>
              <a:off x="3984626" y="5767388"/>
              <a:ext cx="90488"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4" y="4"/>
                    <a:pt x="24" y="3"/>
                    <a:pt x="24" y="2"/>
                  </a:cubicBezTo>
                  <a:cubicBezTo>
                    <a:pt x="24" y="1"/>
                    <a:pt x="24"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23"/>
            <p:cNvSpPr>
              <a:spLocks/>
            </p:cNvSpPr>
            <p:nvPr/>
          </p:nvSpPr>
          <p:spPr bwMode="auto">
            <a:xfrm>
              <a:off x="3984626" y="5813425"/>
              <a:ext cx="195263" cy="14288"/>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2" y="4"/>
                    <a:pt x="52" y="3"/>
                    <a:pt x="52" y="2"/>
                  </a:cubicBezTo>
                  <a:cubicBezTo>
                    <a:pt x="52" y="1"/>
                    <a:pt x="52" y="0"/>
                    <a:pt x="50" y="0"/>
                  </a:cubicBezTo>
                  <a:cubicBezTo>
                    <a:pt x="2" y="0"/>
                    <a:pt x="2" y="0"/>
                    <a:pt x="2" y="0"/>
                  </a:cubicBezTo>
                  <a:cubicBezTo>
                    <a:pt x="1" y="0"/>
                    <a:pt x="0" y="1"/>
                    <a:pt x="0"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24"/>
            <p:cNvSpPr>
              <a:spLocks/>
            </p:cNvSpPr>
            <p:nvPr/>
          </p:nvSpPr>
          <p:spPr bwMode="auto">
            <a:xfrm>
              <a:off x="3819526" y="5903913"/>
              <a:ext cx="360363"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6" y="4"/>
                    <a:pt x="96" y="3"/>
                    <a:pt x="96" y="2"/>
                  </a:cubicBezTo>
                  <a:cubicBezTo>
                    <a:pt x="96" y="1"/>
                    <a:pt x="96" y="0"/>
                    <a:pt x="9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25"/>
            <p:cNvSpPr>
              <a:spLocks/>
            </p:cNvSpPr>
            <p:nvPr/>
          </p:nvSpPr>
          <p:spPr bwMode="auto">
            <a:xfrm>
              <a:off x="3819526" y="5948363"/>
              <a:ext cx="360363"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6" y="4"/>
                    <a:pt x="96" y="3"/>
                    <a:pt x="96" y="2"/>
                  </a:cubicBezTo>
                  <a:cubicBezTo>
                    <a:pt x="96" y="1"/>
                    <a:pt x="96" y="0"/>
                    <a:pt x="9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26"/>
            <p:cNvSpPr>
              <a:spLocks/>
            </p:cNvSpPr>
            <p:nvPr/>
          </p:nvSpPr>
          <p:spPr bwMode="auto">
            <a:xfrm>
              <a:off x="3819526" y="5994400"/>
              <a:ext cx="360363"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6" y="4"/>
                    <a:pt x="96" y="3"/>
                    <a:pt x="96" y="2"/>
                  </a:cubicBezTo>
                  <a:cubicBezTo>
                    <a:pt x="96" y="1"/>
                    <a:pt x="96" y="0"/>
                    <a:pt x="9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7"/>
            <p:cNvSpPr>
              <a:spLocks/>
            </p:cNvSpPr>
            <p:nvPr/>
          </p:nvSpPr>
          <p:spPr bwMode="auto">
            <a:xfrm>
              <a:off x="3819526" y="5857875"/>
              <a:ext cx="360363"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6" y="4"/>
                    <a:pt x="96" y="3"/>
                    <a:pt x="96" y="2"/>
                  </a:cubicBezTo>
                  <a:cubicBezTo>
                    <a:pt x="96" y="1"/>
                    <a:pt x="96" y="0"/>
                    <a:pt x="9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8"/>
            <p:cNvSpPr>
              <a:spLocks noEditPoints="1"/>
            </p:cNvSpPr>
            <p:nvPr/>
          </p:nvSpPr>
          <p:spPr bwMode="auto">
            <a:xfrm>
              <a:off x="3819526" y="5707063"/>
              <a:ext cx="134938"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5" y="32"/>
                    <a:pt x="36" y="30"/>
                    <a:pt x="36" y="28"/>
                  </a:cubicBezTo>
                  <a:cubicBezTo>
                    <a:pt x="36" y="4"/>
                    <a:pt x="36" y="4"/>
                    <a:pt x="36" y="4"/>
                  </a:cubicBezTo>
                  <a:cubicBezTo>
                    <a:pt x="36" y="2"/>
                    <a:pt x="35"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27" name="Picture 3"/>
          <p:cNvPicPr>
            <a:picLocks noChangeAspect="1" noChangeArrowheads="1"/>
          </p:cNvPicPr>
          <p:nvPr/>
        </p:nvPicPr>
        <p:blipFill>
          <a:blip r:embed="rId5"/>
          <a:srcRect/>
          <a:stretch>
            <a:fillRect/>
          </a:stretch>
        </p:blipFill>
        <p:spPr bwMode="auto">
          <a:xfrm>
            <a:off x="500035" y="1500180"/>
            <a:ext cx="4071966" cy="2428892"/>
          </a:xfrm>
          <a:prstGeom prst="rect">
            <a:avLst/>
          </a:prstGeom>
          <a:noFill/>
          <a:ln w="9525">
            <a:noFill/>
            <a:miter lim="800000"/>
            <a:headEnd/>
            <a:tailEnd/>
          </a:ln>
          <a:effectLst/>
        </p:spPr>
      </p:pic>
    </p:spTree>
    <p:extLst>
      <p:ext uri="{BB962C8B-B14F-4D97-AF65-F5344CB8AC3E}">
        <p14:creationId xmlns="" xmlns:p14="http://schemas.microsoft.com/office/powerpoint/2010/main" val="2681128461"/>
      </p:ext>
    </p:extLst>
  </p:cSld>
  <p:clrMapOvr>
    <a:masterClrMapping/>
  </p:clrMapOvr>
  <mc:AlternateContent xmlns:mc="http://schemas.openxmlformats.org/markup-compatibility/2006">
    <mc:Choice xmlns="" xmlns:p14="http://schemas.microsoft.com/office/powerpoint/2010/main" Requires="p14">
      <p:transition spd="slow" p14:dur="2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6600"/>
                            </p:stCondLst>
                            <p:childTnLst>
                              <p:par>
                                <p:cTn id="17" presetID="2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69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anim calcmode="lin" valueType="num">
                                      <p:cBhvr>
                                        <p:cTn id="25" dur="500" fill="hold"/>
                                        <p:tgtEl>
                                          <p:spTgt spid="61"/>
                                        </p:tgtEl>
                                        <p:attrNameLst>
                                          <p:attrName>ppt_x</p:attrName>
                                        </p:attrNameLst>
                                      </p:cBhvr>
                                      <p:tavLst>
                                        <p:tav tm="0">
                                          <p:val>
                                            <p:strVal val="#ppt_x"/>
                                          </p:val>
                                        </p:tav>
                                        <p:tav tm="100000">
                                          <p:val>
                                            <p:strVal val="#ppt_x"/>
                                          </p:val>
                                        </p:tav>
                                      </p:tavLst>
                                    </p:anim>
                                    <p:anim calcmode="lin" valueType="num">
                                      <p:cBhvr>
                                        <p:cTn id="26" dur="5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7400"/>
                            </p:stCondLst>
                            <p:childTnLst>
                              <p:par>
                                <p:cTn id="28" presetID="2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300" fill="hold"/>
                                        <p:tgtEl>
                                          <p:spTgt spid="38"/>
                                        </p:tgtEl>
                                        <p:attrNameLst>
                                          <p:attrName>ppt_w</p:attrName>
                                        </p:attrNameLst>
                                      </p:cBhvr>
                                      <p:tavLst>
                                        <p:tav tm="0">
                                          <p:val>
                                            <p:fltVal val="0"/>
                                          </p:val>
                                        </p:tav>
                                        <p:tav tm="100000">
                                          <p:val>
                                            <p:strVal val="#ppt_w"/>
                                          </p:val>
                                        </p:tav>
                                      </p:tavLst>
                                    </p:anim>
                                    <p:anim calcmode="lin" valueType="num">
                                      <p:cBhvr>
                                        <p:cTn id="31" dur="3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77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anim calcmode="lin" valueType="num">
                                      <p:cBhvr>
                                        <p:cTn id="36" dur="500" fill="hold"/>
                                        <p:tgtEl>
                                          <p:spTgt spid="62"/>
                                        </p:tgtEl>
                                        <p:attrNameLst>
                                          <p:attrName>ppt_x</p:attrName>
                                        </p:attrNameLst>
                                      </p:cBhvr>
                                      <p:tavLst>
                                        <p:tav tm="0">
                                          <p:val>
                                            <p:strVal val="#ppt_x"/>
                                          </p:val>
                                        </p:tav>
                                        <p:tav tm="100000">
                                          <p:val>
                                            <p:strVal val="#ppt_x"/>
                                          </p:val>
                                        </p:tav>
                                      </p:tavLst>
                                    </p:anim>
                                    <p:anim calcmode="lin" valueType="num">
                                      <p:cBhvr>
                                        <p:cTn id="37" dur="5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8200"/>
                            </p:stCondLst>
                            <p:childTnLst>
                              <p:par>
                                <p:cTn id="39" presetID="2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300" fill="hold"/>
                                        <p:tgtEl>
                                          <p:spTgt spid="16"/>
                                        </p:tgtEl>
                                        <p:attrNameLst>
                                          <p:attrName>ppt_w</p:attrName>
                                        </p:attrNameLst>
                                      </p:cBhvr>
                                      <p:tavLst>
                                        <p:tav tm="0">
                                          <p:val>
                                            <p:fltVal val="0"/>
                                          </p:val>
                                        </p:tav>
                                        <p:tav tm="100000">
                                          <p:val>
                                            <p:strVal val="#ppt_w"/>
                                          </p:val>
                                        </p:tav>
                                      </p:tavLst>
                                    </p:anim>
                                    <p:anim calcmode="lin" valueType="num">
                                      <p:cBhvr>
                                        <p:cTn id="42" dur="300" fill="hold"/>
                                        <p:tgtEl>
                                          <p:spTgt spid="16"/>
                                        </p:tgtEl>
                                        <p:attrNameLst>
                                          <p:attrName>ppt_h</p:attrName>
                                        </p:attrNameLst>
                                      </p:cBhvr>
                                      <p:tavLst>
                                        <p:tav tm="0">
                                          <p:val>
                                            <p:fltVal val="0"/>
                                          </p:val>
                                        </p:tav>
                                        <p:tav tm="100000">
                                          <p:val>
                                            <p:strVal val="#ppt_h"/>
                                          </p:val>
                                        </p:tav>
                                      </p:tavLst>
                                    </p:anim>
                                  </p:childTnLst>
                                </p:cTn>
                              </p:par>
                            </p:childTnLst>
                          </p:cTn>
                        </p:par>
                        <p:par>
                          <p:cTn id="43" fill="hold">
                            <p:stCondLst>
                              <p:cond delay="8500"/>
                            </p:stCondLst>
                            <p:childTnLst>
                              <p:par>
                                <p:cTn id="44" presetID="42" presetClass="entr" presetSubtype="0"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anim calcmode="lin" valueType="num">
                                      <p:cBhvr>
                                        <p:cTn id="47" dur="500" fill="hold"/>
                                        <p:tgtEl>
                                          <p:spTgt spid="67"/>
                                        </p:tgtEl>
                                        <p:attrNameLst>
                                          <p:attrName>ppt_x</p:attrName>
                                        </p:attrNameLst>
                                      </p:cBhvr>
                                      <p:tavLst>
                                        <p:tav tm="0">
                                          <p:val>
                                            <p:strVal val="#ppt_x"/>
                                          </p:val>
                                        </p:tav>
                                        <p:tav tm="100000">
                                          <p:val>
                                            <p:strVal val="#ppt_x"/>
                                          </p:val>
                                        </p:tav>
                                      </p:tavLst>
                                    </p:anim>
                                    <p:anim calcmode="lin" valueType="num">
                                      <p:cBhvr>
                                        <p:cTn id="48" dur="500" fill="hold"/>
                                        <p:tgtEl>
                                          <p:spTgt spid="67"/>
                                        </p:tgtEl>
                                        <p:attrNameLst>
                                          <p:attrName>ppt_y</p:attrName>
                                        </p:attrNameLst>
                                      </p:cBhvr>
                                      <p:tavLst>
                                        <p:tav tm="0">
                                          <p:val>
                                            <p:strVal val="#ppt_y+.1"/>
                                          </p:val>
                                        </p:tav>
                                        <p:tav tm="100000">
                                          <p:val>
                                            <p:strVal val="#ppt_y"/>
                                          </p:val>
                                        </p:tav>
                                      </p:tavLst>
                                    </p:anim>
                                  </p:childTnLst>
                                </p:cTn>
                              </p:par>
                            </p:childTnLst>
                          </p:cTn>
                        </p:par>
                        <p:par>
                          <p:cTn id="49" fill="hold">
                            <p:stCondLst>
                              <p:cond delay="9000"/>
                            </p:stCondLst>
                            <p:childTnLst>
                              <p:par>
                                <p:cTn id="50" presetID="2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300" fill="hold"/>
                                        <p:tgtEl>
                                          <p:spTgt spid="26"/>
                                        </p:tgtEl>
                                        <p:attrNameLst>
                                          <p:attrName>ppt_w</p:attrName>
                                        </p:attrNameLst>
                                      </p:cBhvr>
                                      <p:tavLst>
                                        <p:tav tm="0">
                                          <p:val>
                                            <p:fltVal val="0"/>
                                          </p:val>
                                        </p:tav>
                                        <p:tav tm="100000">
                                          <p:val>
                                            <p:strVal val="#ppt_w"/>
                                          </p:val>
                                        </p:tav>
                                      </p:tavLst>
                                    </p:anim>
                                    <p:anim calcmode="lin" valueType="num">
                                      <p:cBhvr>
                                        <p:cTn id="53" dur="300" fill="hold"/>
                                        <p:tgtEl>
                                          <p:spTgt spid="26"/>
                                        </p:tgtEl>
                                        <p:attrNameLst>
                                          <p:attrName>ppt_h</p:attrName>
                                        </p:attrNameLst>
                                      </p:cBhvr>
                                      <p:tavLst>
                                        <p:tav tm="0">
                                          <p:val>
                                            <p:fltVal val="0"/>
                                          </p:val>
                                        </p:tav>
                                        <p:tav tm="100000">
                                          <p:val>
                                            <p:strVal val="#ppt_h"/>
                                          </p:val>
                                        </p:tav>
                                      </p:tavLst>
                                    </p:anim>
                                  </p:childTnLst>
                                </p:cTn>
                              </p:par>
                            </p:childTnLst>
                          </p:cTn>
                        </p:par>
                        <p:par>
                          <p:cTn id="54" fill="hold">
                            <p:stCondLst>
                              <p:cond delay="93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childTnLst>
                          </p:cTn>
                        </p:par>
                        <p:par>
                          <p:cTn id="60" fill="hold">
                            <p:stCondLst>
                              <p:cond delay="9800"/>
                            </p:stCondLst>
                            <p:childTnLst>
                              <p:par>
                                <p:cTn id="61" presetID="23" presetClass="entr" presetSubtype="16"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300" fill="hold"/>
                                        <p:tgtEl>
                                          <p:spTgt spid="76"/>
                                        </p:tgtEl>
                                        <p:attrNameLst>
                                          <p:attrName>ppt_w</p:attrName>
                                        </p:attrNameLst>
                                      </p:cBhvr>
                                      <p:tavLst>
                                        <p:tav tm="0">
                                          <p:val>
                                            <p:fltVal val="0"/>
                                          </p:val>
                                        </p:tav>
                                        <p:tav tm="100000">
                                          <p:val>
                                            <p:strVal val="#ppt_w"/>
                                          </p:val>
                                        </p:tav>
                                      </p:tavLst>
                                    </p:anim>
                                    <p:anim calcmode="lin" valueType="num">
                                      <p:cBhvr>
                                        <p:cTn id="64" dur="300" fill="hold"/>
                                        <p:tgtEl>
                                          <p:spTgt spid="76"/>
                                        </p:tgtEl>
                                        <p:attrNameLst>
                                          <p:attrName>ppt_h</p:attrName>
                                        </p:attrNameLst>
                                      </p:cBhvr>
                                      <p:tavLst>
                                        <p:tav tm="0">
                                          <p:val>
                                            <p:fltVal val="0"/>
                                          </p:val>
                                        </p:tav>
                                        <p:tav tm="100000">
                                          <p:val>
                                            <p:strVal val="#ppt_h"/>
                                          </p:val>
                                        </p:tav>
                                      </p:tavLst>
                                    </p:anim>
                                  </p:childTnLst>
                                </p:cTn>
                              </p:par>
                            </p:childTnLst>
                          </p:cTn>
                        </p:par>
                        <p:par>
                          <p:cTn id="65" fill="hold">
                            <p:stCondLst>
                              <p:cond delay="10100"/>
                            </p:stCondLst>
                            <p:childTnLst>
                              <p:par>
                                <p:cTn id="66" presetID="42"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anim calcmode="lin" valueType="num">
                                      <p:cBhvr>
                                        <p:cTn id="69" dur="500" fill="hold"/>
                                        <p:tgtEl>
                                          <p:spTgt spid="69"/>
                                        </p:tgtEl>
                                        <p:attrNameLst>
                                          <p:attrName>ppt_x</p:attrName>
                                        </p:attrNameLst>
                                      </p:cBhvr>
                                      <p:tavLst>
                                        <p:tav tm="0">
                                          <p:val>
                                            <p:strVal val="#ppt_x"/>
                                          </p:val>
                                        </p:tav>
                                        <p:tav tm="100000">
                                          <p:val>
                                            <p:strVal val="#ppt_x"/>
                                          </p:val>
                                        </p:tav>
                                      </p:tavLst>
                                    </p:anim>
                                    <p:anim calcmode="lin" valueType="num">
                                      <p:cBhvr>
                                        <p:cTn id="70" dur="500" fill="hold"/>
                                        <p:tgtEl>
                                          <p:spTgt spid="69"/>
                                        </p:tgtEl>
                                        <p:attrNameLst>
                                          <p:attrName>ppt_y</p:attrName>
                                        </p:attrNameLst>
                                      </p:cBhvr>
                                      <p:tavLst>
                                        <p:tav tm="0">
                                          <p:val>
                                            <p:strVal val="#ppt_y+.1"/>
                                          </p:val>
                                        </p:tav>
                                        <p:tav tm="100000">
                                          <p:val>
                                            <p:strVal val="#ppt_y"/>
                                          </p:val>
                                        </p:tav>
                                      </p:tavLst>
                                    </p:anim>
                                  </p:childTnLst>
                                </p:cTn>
                              </p:par>
                            </p:childTnLst>
                          </p:cTn>
                        </p:par>
                        <p:par>
                          <p:cTn id="71" fill="hold">
                            <p:stCondLst>
                              <p:cond delay="10600"/>
                            </p:stCondLst>
                            <p:childTnLst>
                              <p:par>
                                <p:cTn id="72" presetID="23" presetClass="entr" presetSubtype="16"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300" fill="hold"/>
                                        <p:tgtEl>
                                          <p:spTgt spid="63"/>
                                        </p:tgtEl>
                                        <p:attrNameLst>
                                          <p:attrName>ppt_w</p:attrName>
                                        </p:attrNameLst>
                                      </p:cBhvr>
                                      <p:tavLst>
                                        <p:tav tm="0">
                                          <p:val>
                                            <p:fltVal val="0"/>
                                          </p:val>
                                        </p:tav>
                                        <p:tav tm="100000">
                                          <p:val>
                                            <p:strVal val="#ppt_w"/>
                                          </p:val>
                                        </p:tav>
                                      </p:tavLst>
                                    </p:anim>
                                    <p:anim calcmode="lin" valueType="num">
                                      <p:cBhvr>
                                        <p:cTn id="75" dur="300" fill="hold"/>
                                        <p:tgtEl>
                                          <p:spTgt spid="63"/>
                                        </p:tgtEl>
                                        <p:attrNameLst>
                                          <p:attrName>ppt_h</p:attrName>
                                        </p:attrNameLst>
                                      </p:cBhvr>
                                      <p:tavLst>
                                        <p:tav tm="0">
                                          <p:val>
                                            <p:fltVal val="0"/>
                                          </p:val>
                                        </p:tav>
                                        <p:tav tm="100000">
                                          <p:val>
                                            <p:strVal val="#ppt_h"/>
                                          </p:val>
                                        </p:tav>
                                      </p:tavLst>
                                    </p:anim>
                                  </p:childTnLst>
                                </p:cTn>
                              </p:par>
                            </p:childTnLst>
                          </p:cTn>
                        </p:par>
                        <p:par>
                          <p:cTn id="76" fill="hold">
                            <p:stCondLst>
                              <p:cond delay="10900"/>
                            </p:stCondLst>
                            <p:childTnLst>
                              <p:par>
                                <p:cTn id="77" presetID="42"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anim calcmode="lin" valueType="num">
                                      <p:cBhvr>
                                        <p:cTn id="80" dur="500" fill="hold"/>
                                        <p:tgtEl>
                                          <p:spTgt spid="70"/>
                                        </p:tgtEl>
                                        <p:attrNameLst>
                                          <p:attrName>ppt_x</p:attrName>
                                        </p:attrNameLst>
                                      </p:cBhvr>
                                      <p:tavLst>
                                        <p:tav tm="0">
                                          <p:val>
                                            <p:strVal val="#ppt_x"/>
                                          </p:val>
                                        </p:tav>
                                        <p:tav tm="100000">
                                          <p:val>
                                            <p:strVal val="#ppt_x"/>
                                          </p:val>
                                        </p:tav>
                                      </p:tavLst>
                                    </p:anim>
                                    <p:anim calcmode="lin" valueType="num">
                                      <p:cBhvr>
                                        <p:cTn id="81" dur="500" fill="hold"/>
                                        <p:tgtEl>
                                          <p:spTgt spid="70"/>
                                        </p:tgtEl>
                                        <p:attrNameLst>
                                          <p:attrName>ppt_y</p:attrName>
                                        </p:attrNameLst>
                                      </p:cBhvr>
                                      <p:tavLst>
                                        <p:tav tm="0">
                                          <p:val>
                                            <p:strVal val="#ppt_y+.1"/>
                                          </p:val>
                                        </p:tav>
                                        <p:tav tm="100000">
                                          <p:val>
                                            <p:strVal val="#ppt_y"/>
                                          </p:val>
                                        </p:tav>
                                      </p:tavLst>
                                    </p:anim>
                                  </p:childTnLst>
                                </p:cTn>
                              </p:par>
                            </p:childTnLst>
                          </p:cTn>
                        </p:par>
                        <p:par>
                          <p:cTn id="82" fill="hold">
                            <p:stCondLst>
                              <p:cond delay="11400"/>
                            </p:stCondLst>
                            <p:childTnLst>
                              <p:par>
                                <p:cTn id="83" presetID="23" presetClass="entr" presetSubtype="16"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300" fill="hold"/>
                                        <p:tgtEl>
                                          <p:spTgt spid="34"/>
                                        </p:tgtEl>
                                        <p:attrNameLst>
                                          <p:attrName>ppt_w</p:attrName>
                                        </p:attrNameLst>
                                      </p:cBhvr>
                                      <p:tavLst>
                                        <p:tav tm="0">
                                          <p:val>
                                            <p:fltVal val="0"/>
                                          </p:val>
                                        </p:tav>
                                        <p:tav tm="100000">
                                          <p:val>
                                            <p:strVal val="#ppt_w"/>
                                          </p:val>
                                        </p:tav>
                                      </p:tavLst>
                                    </p:anim>
                                    <p:anim calcmode="lin" valueType="num">
                                      <p:cBhvr>
                                        <p:cTn id="86" dur="300" fill="hold"/>
                                        <p:tgtEl>
                                          <p:spTgt spid="34"/>
                                        </p:tgtEl>
                                        <p:attrNameLst>
                                          <p:attrName>ppt_h</p:attrName>
                                        </p:attrNameLst>
                                      </p:cBhvr>
                                      <p:tavLst>
                                        <p:tav tm="0">
                                          <p:val>
                                            <p:fltVal val="0"/>
                                          </p:val>
                                        </p:tav>
                                        <p:tav tm="100000">
                                          <p:val>
                                            <p:strVal val="#ppt_h"/>
                                          </p:val>
                                        </p:tav>
                                      </p:tavLst>
                                    </p:anim>
                                  </p:childTnLst>
                                </p:cTn>
                              </p:par>
                            </p:childTnLst>
                          </p:cTn>
                        </p:par>
                        <p:par>
                          <p:cTn id="87" fill="hold">
                            <p:stCondLst>
                              <p:cond delay="11700"/>
                            </p:stCondLst>
                            <p:childTnLst>
                              <p:par>
                                <p:cTn id="88" presetID="42" presetClass="entr" presetSubtype="0" fill="hold" grpId="0" nodeType="after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500"/>
                                        <p:tgtEl>
                                          <p:spTgt spid="74"/>
                                        </p:tgtEl>
                                      </p:cBhvr>
                                    </p:animEffect>
                                    <p:anim calcmode="lin" valueType="num">
                                      <p:cBhvr>
                                        <p:cTn id="91" dur="500" fill="hold"/>
                                        <p:tgtEl>
                                          <p:spTgt spid="74"/>
                                        </p:tgtEl>
                                        <p:attrNameLst>
                                          <p:attrName>ppt_x</p:attrName>
                                        </p:attrNameLst>
                                      </p:cBhvr>
                                      <p:tavLst>
                                        <p:tav tm="0">
                                          <p:val>
                                            <p:strVal val="#ppt_x"/>
                                          </p:val>
                                        </p:tav>
                                        <p:tav tm="100000">
                                          <p:val>
                                            <p:strVal val="#ppt_x"/>
                                          </p:val>
                                        </p:tav>
                                      </p:tavLst>
                                    </p:anim>
                                    <p:anim calcmode="lin" valueType="num">
                                      <p:cBhvr>
                                        <p:cTn id="92" dur="500" fill="hold"/>
                                        <p:tgtEl>
                                          <p:spTgt spid="74"/>
                                        </p:tgtEl>
                                        <p:attrNameLst>
                                          <p:attrName>ppt_y</p:attrName>
                                        </p:attrNameLst>
                                      </p:cBhvr>
                                      <p:tavLst>
                                        <p:tav tm="0">
                                          <p:val>
                                            <p:strVal val="#ppt_y+.1"/>
                                          </p:val>
                                        </p:tav>
                                        <p:tav tm="100000">
                                          <p:val>
                                            <p:strVal val="#ppt_y"/>
                                          </p:val>
                                        </p:tav>
                                      </p:tavLst>
                                    </p:anim>
                                  </p:childTnLst>
                                </p:cTn>
                              </p:par>
                            </p:childTnLst>
                          </p:cTn>
                        </p:par>
                        <p:par>
                          <p:cTn id="93" fill="hold">
                            <p:stCondLst>
                              <p:cond delay="12200"/>
                            </p:stCondLst>
                            <p:childTnLst>
                              <p:par>
                                <p:cTn id="94" presetID="23" presetClass="entr" presetSubtype="16" fill="hold" nodeType="after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p:cTn id="96" dur="300" fill="hold"/>
                                        <p:tgtEl>
                                          <p:spTgt spid="57"/>
                                        </p:tgtEl>
                                        <p:attrNameLst>
                                          <p:attrName>ppt_w</p:attrName>
                                        </p:attrNameLst>
                                      </p:cBhvr>
                                      <p:tavLst>
                                        <p:tav tm="0">
                                          <p:val>
                                            <p:fltVal val="0"/>
                                          </p:val>
                                        </p:tav>
                                        <p:tav tm="100000">
                                          <p:val>
                                            <p:strVal val="#ppt_w"/>
                                          </p:val>
                                        </p:tav>
                                      </p:tavLst>
                                    </p:anim>
                                    <p:anim calcmode="lin" valueType="num">
                                      <p:cBhvr>
                                        <p:cTn id="97" dur="300" fill="hold"/>
                                        <p:tgtEl>
                                          <p:spTgt spid="57"/>
                                        </p:tgtEl>
                                        <p:attrNameLst>
                                          <p:attrName>ppt_h</p:attrName>
                                        </p:attrNameLst>
                                      </p:cBhvr>
                                      <p:tavLst>
                                        <p:tav tm="0">
                                          <p:val>
                                            <p:fltVal val="0"/>
                                          </p:val>
                                        </p:tav>
                                        <p:tav tm="100000">
                                          <p:val>
                                            <p:strVal val="#ppt_h"/>
                                          </p:val>
                                        </p:tav>
                                      </p:tavLst>
                                    </p:anim>
                                  </p:childTnLst>
                                </p:cTn>
                              </p:par>
                            </p:childTnLst>
                          </p:cTn>
                        </p:par>
                        <p:par>
                          <p:cTn id="98" fill="hold">
                            <p:stCondLst>
                              <p:cond delay="12500"/>
                            </p:stCondLst>
                            <p:childTnLst>
                              <p:par>
                                <p:cTn id="99" presetID="42" presetClass="entr" presetSubtype="0" fill="hold" grpId="0"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500"/>
                                        <p:tgtEl>
                                          <p:spTgt spid="75"/>
                                        </p:tgtEl>
                                      </p:cBhvr>
                                    </p:animEffect>
                                    <p:anim calcmode="lin" valueType="num">
                                      <p:cBhvr>
                                        <p:cTn id="102" dur="500" fill="hold"/>
                                        <p:tgtEl>
                                          <p:spTgt spid="75"/>
                                        </p:tgtEl>
                                        <p:attrNameLst>
                                          <p:attrName>ppt_x</p:attrName>
                                        </p:attrNameLst>
                                      </p:cBhvr>
                                      <p:tavLst>
                                        <p:tav tm="0">
                                          <p:val>
                                            <p:strVal val="#ppt_x"/>
                                          </p:val>
                                        </p:tav>
                                        <p:tav tm="100000">
                                          <p:val>
                                            <p:strVal val="#ppt_x"/>
                                          </p:val>
                                        </p:tav>
                                      </p:tavLst>
                                    </p:anim>
                                    <p:anim calcmode="lin" valueType="num">
                                      <p:cBhvr>
                                        <p:cTn id="103" dur="500" fill="hold"/>
                                        <p:tgtEl>
                                          <p:spTgt spid="75"/>
                                        </p:tgtEl>
                                        <p:attrNameLst>
                                          <p:attrName>ppt_y</p:attrName>
                                        </p:attrNameLst>
                                      </p:cBhvr>
                                      <p:tavLst>
                                        <p:tav tm="0">
                                          <p:val>
                                            <p:strVal val="#ppt_y+.1"/>
                                          </p:val>
                                        </p:tav>
                                        <p:tav tm="100000">
                                          <p:val>
                                            <p:strVal val="#ppt_y"/>
                                          </p:val>
                                        </p:tav>
                                      </p:tavLst>
                                    </p:anim>
                                  </p:childTnLst>
                                </p:cTn>
                              </p:par>
                            </p:childTnLst>
                          </p:cTn>
                        </p:par>
                        <p:par>
                          <p:cTn id="104" fill="hold">
                            <p:stCondLst>
                              <p:cond delay="13000"/>
                            </p:stCondLst>
                            <p:childTnLst>
                              <p:par>
                                <p:cTn id="105" presetID="22" presetClass="entr" presetSubtype="1" fill="hold" grpId="0" nodeType="afterEffect">
                                  <p:stCondLst>
                                    <p:cond delay="0"/>
                                  </p:stCondLst>
                                  <p:iterate type="wd">
                                    <p:tmPct val="10000"/>
                                  </p:iterate>
                                  <p:childTnLst>
                                    <p:set>
                                      <p:cBhvr>
                                        <p:cTn id="106" dur="1" fill="hold">
                                          <p:stCondLst>
                                            <p:cond delay="0"/>
                                          </p:stCondLst>
                                        </p:cTn>
                                        <p:tgtEl>
                                          <p:spTgt spid="2">
                                            <p:txEl>
                                              <p:pRg st="0" end="0"/>
                                            </p:txEl>
                                          </p:spTgt>
                                        </p:tgtEl>
                                        <p:attrNameLst>
                                          <p:attrName>style.visibility</p:attrName>
                                        </p:attrNameLst>
                                      </p:cBhvr>
                                      <p:to>
                                        <p:strVal val="visible"/>
                                      </p:to>
                                    </p:set>
                                    <p:animEffect transition="in" filter="wipe(up)">
                                      <p:cBhvr>
                                        <p:cTn id="107" dur="2000"/>
                                        <p:tgtEl>
                                          <p:spTgt spid="2">
                                            <p:txEl>
                                              <p:pRg st="0" end="0"/>
                                            </p:txEl>
                                          </p:spTgt>
                                        </p:tgtEl>
                                      </p:cBhvr>
                                    </p:animEffect>
                                  </p:childTnLst>
                                </p:cTn>
                              </p:par>
                            </p:childTnLst>
                          </p:cTn>
                        </p:par>
                        <p:par>
                          <p:cTn id="108" fill="hold">
                            <p:stCondLst>
                              <p:cond delay="18400"/>
                            </p:stCondLst>
                            <p:childTnLst>
                              <p:par>
                                <p:cTn id="109" presetID="22" presetClass="entr" presetSubtype="1" fill="hold" grpId="0" nodeType="afterEffect">
                                  <p:stCondLst>
                                    <p:cond delay="0"/>
                                  </p:stCondLst>
                                  <p:iterate type="wd">
                                    <p:tmPct val="10000"/>
                                  </p:iterate>
                                  <p:childTnLst>
                                    <p:set>
                                      <p:cBhvr>
                                        <p:cTn id="110" dur="1" fill="hold">
                                          <p:stCondLst>
                                            <p:cond delay="0"/>
                                          </p:stCondLst>
                                        </p:cTn>
                                        <p:tgtEl>
                                          <p:spTgt spid="2">
                                            <p:txEl>
                                              <p:pRg st="1" end="1"/>
                                            </p:txEl>
                                          </p:spTgt>
                                        </p:tgtEl>
                                        <p:attrNameLst>
                                          <p:attrName>style.visibility</p:attrName>
                                        </p:attrNameLst>
                                      </p:cBhvr>
                                      <p:to>
                                        <p:strVal val="visible"/>
                                      </p:to>
                                    </p:set>
                                    <p:animEffect transition="in" filter="wipe(up)">
                                      <p:cBhvr>
                                        <p:cTn id="111" dur="2000"/>
                                        <p:tgtEl>
                                          <p:spTgt spid="2">
                                            <p:txEl>
                                              <p:pRg st="1" end="1"/>
                                            </p:txEl>
                                          </p:spTgt>
                                        </p:tgtEl>
                                      </p:cBhvr>
                                    </p:animEffect>
                                  </p:childTnLst>
                                </p:cTn>
                              </p:par>
                            </p:childTnLst>
                          </p:cTn>
                        </p:par>
                        <p:par>
                          <p:cTn id="112" fill="hold">
                            <p:stCondLst>
                              <p:cond delay="22200"/>
                            </p:stCondLst>
                            <p:childTnLst>
                              <p:par>
                                <p:cTn id="113" presetID="22" presetClass="entr" presetSubtype="1" fill="hold" grpId="0" nodeType="afterEffect">
                                  <p:stCondLst>
                                    <p:cond delay="0"/>
                                  </p:stCondLst>
                                  <p:iterate type="wd">
                                    <p:tmPct val="10000"/>
                                  </p:iterate>
                                  <p:childTnLst>
                                    <p:set>
                                      <p:cBhvr>
                                        <p:cTn id="114" dur="1" fill="hold">
                                          <p:stCondLst>
                                            <p:cond delay="0"/>
                                          </p:stCondLst>
                                        </p:cTn>
                                        <p:tgtEl>
                                          <p:spTgt spid="2">
                                            <p:txEl>
                                              <p:pRg st="2" end="2"/>
                                            </p:txEl>
                                          </p:spTgt>
                                        </p:tgtEl>
                                        <p:attrNameLst>
                                          <p:attrName>style.visibility</p:attrName>
                                        </p:attrNameLst>
                                      </p:cBhvr>
                                      <p:to>
                                        <p:strVal val="visible"/>
                                      </p:to>
                                    </p:set>
                                    <p:animEffect transition="in" filter="wipe(up)">
                                      <p:cBhvr>
                                        <p:cTn id="115" dur="2000"/>
                                        <p:tgtEl>
                                          <p:spTgt spid="2">
                                            <p:txEl>
                                              <p:pRg st="2" end="2"/>
                                            </p:txEl>
                                          </p:spTgt>
                                        </p:tgtEl>
                                      </p:cBhvr>
                                    </p:animEffect>
                                  </p:childTnLst>
                                </p:cTn>
                              </p:par>
                            </p:childTnLst>
                          </p:cTn>
                        </p:par>
                        <p:par>
                          <p:cTn id="116" fill="hold">
                            <p:stCondLst>
                              <p:cond delay="26400"/>
                            </p:stCondLst>
                            <p:childTnLst>
                              <p:par>
                                <p:cTn id="117" presetID="22" presetClass="entr" presetSubtype="1" fill="hold" grpId="0" nodeType="afterEffect">
                                  <p:stCondLst>
                                    <p:cond delay="0"/>
                                  </p:stCondLst>
                                  <p:iterate type="wd">
                                    <p:tmPct val="10000"/>
                                  </p:iterate>
                                  <p:childTnLst>
                                    <p:set>
                                      <p:cBhvr>
                                        <p:cTn id="118" dur="1" fill="hold">
                                          <p:stCondLst>
                                            <p:cond delay="0"/>
                                          </p:stCondLst>
                                        </p:cTn>
                                        <p:tgtEl>
                                          <p:spTgt spid="2">
                                            <p:txEl>
                                              <p:pRg st="3" end="3"/>
                                            </p:txEl>
                                          </p:spTgt>
                                        </p:tgtEl>
                                        <p:attrNameLst>
                                          <p:attrName>style.visibility</p:attrName>
                                        </p:attrNameLst>
                                      </p:cBhvr>
                                      <p:to>
                                        <p:strVal val="visible"/>
                                      </p:to>
                                    </p:set>
                                    <p:animEffect transition="in" filter="wipe(up)">
                                      <p:cBhvr>
                                        <p:cTn id="1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4" grpId="0" animBg="1"/>
      <p:bldP spid="45" grpId="0"/>
      <p:bldP spid="46" grpId="0"/>
      <p:bldP spid="61" grpId="0" uiExpand="1"/>
      <p:bldP spid="62" grpId="0"/>
      <p:bldP spid="67" grpId="0"/>
      <p:bldP spid="68" grpId="0"/>
      <p:bldP spid="69" grpId="0"/>
      <p:bldP spid="70" grpId="0"/>
      <p:bldP spid="74" grpId="0"/>
      <p:bldP spid="75" grpId="0"/>
    </p:bldLst>
  </p:timing>
</p:sld>
</file>

<file path=ppt/theme/theme1.xml><?xml version="1.0" encoding="utf-8"?>
<a:theme xmlns:a="http://schemas.openxmlformats.org/drawingml/2006/main" name="Office Theme">
  <a:themeElements>
    <a:clrScheme name="Custom 34">
      <a:dk1>
        <a:sysClr val="windowText" lastClr="000000"/>
      </a:dk1>
      <a:lt1>
        <a:sysClr val="window" lastClr="FFFFFF"/>
      </a:lt1>
      <a:dk2>
        <a:srgbClr val="182633"/>
      </a:dk2>
      <a:lt2>
        <a:srgbClr val="EEECE1"/>
      </a:lt2>
      <a:accent1>
        <a:srgbClr val="182633"/>
      </a:accent1>
      <a:accent2>
        <a:srgbClr val="13469B"/>
      </a:accent2>
      <a:accent3>
        <a:srgbClr val="7F7F7F"/>
      </a:accent3>
      <a:accent4>
        <a:srgbClr val="F2F2F2"/>
      </a:accent4>
      <a:accent5>
        <a:srgbClr val="2D4861"/>
      </a:accent5>
      <a:accent6>
        <a:srgbClr val="253C50"/>
      </a:accent6>
      <a:hlink>
        <a:srgbClr val="BFBFBF"/>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14831</TotalTime>
  <Words>1154</Words>
  <Application>Microsoft Macintosh PowerPoint</Application>
  <PresentationFormat>Экран (16:9)</PresentationFormat>
  <Paragraphs>101</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Кирилл Гжибовский</cp:lastModifiedBy>
  <cp:revision>719</cp:revision>
  <dcterms:created xsi:type="dcterms:W3CDTF">2015-01-21T19:42:27Z</dcterms:created>
  <dcterms:modified xsi:type="dcterms:W3CDTF">2016-04-22T12:50:20Z</dcterms:modified>
</cp:coreProperties>
</file>