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78" r:id="rId2"/>
    <p:sldId id="379" r:id="rId3"/>
    <p:sldId id="385" r:id="rId4"/>
    <p:sldId id="386" r:id="rId5"/>
    <p:sldId id="259" r:id="rId6"/>
    <p:sldId id="381" r:id="rId7"/>
    <p:sldId id="382" r:id="rId8"/>
    <p:sldId id="383" r:id="rId9"/>
    <p:sldId id="387" r:id="rId10"/>
    <p:sldId id="364" r:id="rId11"/>
    <p:sldId id="399" r:id="rId12"/>
    <p:sldId id="400" r:id="rId13"/>
    <p:sldId id="401" r:id="rId14"/>
    <p:sldId id="402" r:id="rId15"/>
    <p:sldId id="403" r:id="rId16"/>
    <p:sldId id="405" r:id="rId17"/>
    <p:sldId id="406" r:id="rId18"/>
    <p:sldId id="407" r:id="rId19"/>
    <p:sldId id="411" r:id="rId20"/>
    <p:sldId id="408" r:id="rId21"/>
    <p:sldId id="410" r:id="rId22"/>
    <p:sldId id="414" r:id="rId23"/>
    <p:sldId id="415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FE"/>
    <a:srgbClr val="FFE272"/>
    <a:srgbClr val="00FFFF"/>
    <a:srgbClr val="E11E4F"/>
    <a:srgbClr val="23ACAB"/>
    <a:srgbClr val="E12447"/>
    <a:srgbClr val="D32961"/>
    <a:srgbClr val="2D4861"/>
    <a:srgbClr val="16A086"/>
    <a:srgbClr val="1387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94660"/>
  </p:normalViewPr>
  <p:slideViewPr>
    <p:cSldViewPr>
      <p:cViewPr>
        <p:scale>
          <a:sx n="121" d="100"/>
          <a:sy n="121" d="100"/>
        </p:scale>
        <p:origin x="240" y="162"/>
      </p:cViewPr>
      <p:guideLst>
        <p:guide orient="horz" pos="2877"/>
        <p:guide pos="53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6"/>
    </p:cViewPr>
  </p:sorterViewPr>
  <p:notesViewPr>
    <p:cSldViewPr>
      <p:cViewPr varScale="1">
        <p:scale>
          <a:sx n="87" d="100"/>
          <a:sy n="87" d="100"/>
        </p:scale>
        <p:origin x="-382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D814-5B75-4573-82D9-8207B18C8EA0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72987-622E-4056-9906-DC4E3F967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4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77B76-A64D-4D7E-8C9C-B199F6BA09F5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45484-AAA6-450A-A971-FB0953C87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0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F051-174A-4156-8476-A05E9F021344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A691-173F-4642-8B9D-1E8E85F9C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08625" y="-1171997"/>
            <a:ext cx="3024188" cy="5903987"/>
          </a:xfrm>
          <a:prstGeom prst="roundRect">
            <a:avLst>
              <a:gd name="adj" fmla="val 36142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50825" y="1203598"/>
            <a:ext cx="2520950" cy="3939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499992" y="91556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499992" y="221215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99867" y="3509044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7866" y="987425"/>
            <a:ext cx="1727870" cy="2879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627784" y="987574"/>
            <a:ext cx="1727870" cy="28797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88346" y="987574"/>
            <a:ext cx="1727870" cy="28797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948586" y="987574"/>
            <a:ext cx="1727870" cy="2879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7544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4611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2643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52120" y="0"/>
            <a:ext cx="349188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19700" y="0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211291" y="1275606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219700" y="2571750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219700" y="3858300"/>
            <a:ext cx="3924300" cy="1285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2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9592" y="1563638"/>
            <a:ext cx="1079500" cy="10810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580112" y="1563638"/>
            <a:ext cx="1079500" cy="10810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84213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437411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286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059582"/>
            <a:ext cx="9144000" cy="17287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8534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21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elcom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 flipH="1">
            <a:off x="-2381" y="3657600"/>
            <a:ext cx="9146381" cy="1485900"/>
          </a:xfrm>
          <a:custGeom>
            <a:avLst/>
            <a:gdLst>
              <a:gd name="T0" fmla="*/ 7682 w 7682"/>
              <a:gd name="T1" fmla="*/ 941 h 1248"/>
              <a:gd name="T2" fmla="*/ 0 w 7682"/>
              <a:gd name="T3" fmla="*/ 0 h 1248"/>
              <a:gd name="T4" fmla="*/ 0 w 7682"/>
              <a:gd name="T5" fmla="*/ 911 h 1248"/>
              <a:gd name="T6" fmla="*/ 0 w 7682"/>
              <a:gd name="T7" fmla="*/ 943 h 1248"/>
              <a:gd name="T8" fmla="*/ 0 w 7682"/>
              <a:gd name="T9" fmla="*/ 1248 h 1248"/>
              <a:gd name="T10" fmla="*/ 7682 w 7682"/>
              <a:gd name="T11" fmla="*/ 1248 h 1248"/>
              <a:gd name="T12" fmla="*/ 7682 w 7682"/>
              <a:gd name="T13" fmla="*/ 943 h 1248"/>
              <a:gd name="T14" fmla="*/ 7682 w 7682"/>
              <a:gd name="T15" fmla="*/ 941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2" h="1248">
                <a:moveTo>
                  <a:pt x="7682" y="941"/>
                </a:moveTo>
                <a:lnTo>
                  <a:pt x="0" y="0"/>
                </a:lnTo>
                <a:lnTo>
                  <a:pt x="0" y="911"/>
                </a:lnTo>
                <a:lnTo>
                  <a:pt x="0" y="943"/>
                </a:lnTo>
                <a:lnTo>
                  <a:pt x="0" y="1248"/>
                </a:lnTo>
                <a:lnTo>
                  <a:pt x="7682" y="1248"/>
                </a:lnTo>
                <a:lnTo>
                  <a:pt x="7682" y="943"/>
                </a:lnTo>
                <a:lnTo>
                  <a:pt x="7682" y="941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CF9BB31-60D2-4BE9-92FE-A8798CD84CF0}" type="datetime1">
              <a:rPr lang="id-ID" smtClean="0"/>
              <a:t>08/07/2015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88492" y="2211388"/>
            <a:ext cx="2232025" cy="10080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0095" y="2211710"/>
            <a:ext cx="2232025" cy="10080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52343" y="2211710"/>
            <a:ext cx="2232025" cy="10080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3605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27584" y="1131888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2771800" y="1131590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716016" y="1131590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660232" y="1131590"/>
            <a:ext cx="1657350" cy="18716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059111"/>
            <a:ext cx="7451725" cy="19446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51520" y="1059582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1520" y="2355726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51520" y="3651870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132135"/>
            <a:ext cx="7452320" cy="1871663"/>
          </a:xfrm>
          <a:prstGeom prst="homePlat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950" y="1059582"/>
            <a:ext cx="8928100" cy="20162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F051-174A-4156-8476-A05E9F021344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A691-173F-4642-8B9D-1E8E85F9C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5" r:id="rId6"/>
    <p:sldLayoutId id="2147483654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9" r:id="rId19"/>
    <p:sldLayoutId id="2147483670" r:id="rId20"/>
    <p:sldLayoutId id="2147483671" r:id="rId21"/>
    <p:sldLayoutId id="2147483673" r:id="rId2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"/>
          <p:cNvSpPr/>
          <p:nvPr/>
        </p:nvSpPr>
        <p:spPr>
          <a:xfrm>
            <a:off x="0" y="564476"/>
            <a:ext cx="9144000" cy="3316299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298" name="Freeform 15"/>
          <p:cNvSpPr>
            <a:spLocks noEditPoints="1"/>
          </p:cNvSpPr>
          <p:nvPr/>
        </p:nvSpPr>
        <p:spPr bwMode="auto">
          <a:xfrm>
            <a:off x="-1700851" y="170921"/>
            <a:ext cx="4601107" cy="4511973"/>
          </a:xfrm>
          <a:custGeom>
            <a:avLst/>
            <a:gdLst>
              <a:gd name="T0" fmla="*/ 650 w 1497"/>
              <a:gd name="T1" fmla="*/ 406 h 1468"/>
              <a:gd name="T2" fmla="*/ 961 w 1497"/>
              <a:gd name="T3" fmla="*/ 666 h 1468"/>
              <a:gd name="T4" fmla="*/ 817 w 1497"/>
              <a:gd name="T5" fmla="*/ 474 h 1468"/>
              <a:gd name="T6" fmla="*/ 912 w 1497"/>
              <a:gd name="T7" fmla="*/ 1062 h 1468"/>
              <a:gd name="T8" fmla="*/ 624 w 1497"/>
              <a:gd name="T9" fmla="*/ 10 h 1468"/>
              <a:gd name="T10" fmla="*/ 0 w 1497"/>
              <a:gd name="T11" fmla="*/ 729 h 1468"/>
              <a:gd name="T12" fmla="*/ 841 w 1497"/>
              <a:gd name="T13" fmla="*/ 1464 h 1468"/>
              <a:gd name="T14" fmla="*/ 1492 w 1497"/>
              <a:gd name="T15" fmla="*/ 800 h 1468"/>
              <a:gd name="T16" fmla="*/ 1386 w 1497"/>
              <a:gd name="T17" fmla="*/ 414 h 1468"/>
              <a:gd name="T18" fmla="*/ 1026 w 1497"/>
              <a:gd name="T19" fmla="*/ 1017 h 1468"/>
              <a:gd name="T20" fmla="*/ 744 w 1497"/>
              <a:gd name="T21" fmla="*/ 432 h 1468"/>
              <a:gd name="T22" fmla="*/ 525 w 1497"/>
              <a:gd name="T23" fmla="*/ 348 h 1468"/>
              <a:gd name="T24" fmla="*/ 762 w 1497"/>
              <a:gd name="T25" fmla="*/ 322 h 1468"/>
              <a:gd name="T26" fmla="*/ 681 w 1497"/>
              <a:gd name="T27" fmla="*/ 156 h 1468"/>
              <a:gd name="T28" fmla="*/ 1052 w 1497"/>
              <a:gd name="T29" fmla="*/ 389 h 1468"/>
              <a:gd name="T30" fmla="*/ 808 w 1497"/>
              <a:gd name="T31" fmla="*/ 290 h 1468"/>
              <a:gd name="T32" fmla="*/ 658 w 1497"/>
              <a:gd name="T33" fmla="*/ 540 h 1468"/>
              <a:gd name="T34" fmla="*/ 676 w 1497"/>
              <a:gd name="T35" fmla="*/ 1258 h 1468"/>
              <a:gd name="T36" fmla="*/ 205 w 1497"/>
              <a:gd name="T37" fmla="*/ 316 h 1468"/>
              <a:gd name="T38" fmla="*/ 578 w 1497"/>
              <a:gd name="T39" fmla="*/ 304 h 1468"/>
              <a:gd name="T40" fmla="*/ 446 w 1497"/>
              <a:gd name="T41" fmla="*/ 230 h 1468"/>
              <a:gd name="T42" fmla="*/ 332 w 1497"/>
              <a:gd name="T43" fmla="*/ 668 h 1468"/>
              <a:gd name="T44" fmla="*/ 174 w 1497"/>
              <a:gd name="T45" fmla="*/ 724 h 1468"/>
              <a:gd name="T46" fmla="*/ 397 w 1497"/>
              <a:gd name="T47" fmla="*/ 833 h 1468"/>
              <a:gd name="T48" fmla="*/ 338 w 1497"/>
              <a:gd name="T49" fmla="*/ 350 h 1468"/>
              <a:gd name="T50" fmla="*/ 80 w 1497"/>
              <a:gd name="T51" fmla="*/ 597 h 1468"/>
              <a:gd name="T52" fmla="*/ 488 w 1497"/>
              <a:gd name="T53" fmla="*/ 1232 h 1468"/>
              <a:gd name="T54" fmla="*/ 957 w 1497"/>
              <a:gd name="T55" fmla="*/ 470 h 1468"/>
              <a:gd name="T56" fmla="*/ 921 w 1497"/>
              <a:gd name="T57" fmla="*/ 702 h 1468"/>
              <a:gd name="T58" fmla="*/ 882 w 1497"/>
              <a:gd name="T59" fmla="*/ 441 h 1468"/>
              <a:gd name="T60" fmla="*/ 1134 w 1497"/>
              <a:gd name="T61" fmla="*/ 705 h 1468"/>
              <a:gd name="T62" fmla="*/ 937 w 1497"/>
              <a:gd name="T63" fmla="*/ 634 h 1468"/>
              <a:gd name="T64" fmla="*/ 1172 w 1497"/>
              <a:gd name="T65" fmla="*/ 692 h 1468"/>
              <a:gd name="T66" fmla="*/ 1369 w 1497"/>
              <a:gd name="T67" fmla="*/ 1041 h 1468"/>
              <a:gd name="T68" fmla="*/ 1350 w 1497"/>
              <a:gd name="T69" fmla="*/ 556 h 1468"/>
              <a:gd name="T70" fmla="*/ 1273 w 1497"/>
              <a:gd name="T71" fmla="*/ 517 h 1468"/>
              <a:gd name="T72" fmla="*/ 1158 w 1497"/>
              <a:gd name="T73" fmla="*/ 393 h 1468"/>
              <a:gd name="T74" fmla="*/ 1205 w 1497"/>
              <a:gd name="T75" fmla="*/ 362 h 1468"/>
              <a:gd name="T76" fmla="*/ 1017 w 1497"/>
              <a:gd name="T77" fmla="*/ 230 h 1468"/>
              <a:gd name="T78" fmla="*/ 1157 w 1497"/>
              <a:gd name="T79" fmla="*/ 252 h 1468"/>
              <a:gd name="T80" fmla="*/ 1004 w 1497"/>
              <a:gd name="T81" fmla="*/ 153 h 1468"/>
              <a:gd name="T82" fmla="*/ 890 w 1497"/>
              <a:gd name="T83" fmla="*/ 108 h 1468"/>
              <a:gd name="T84" fmla="*/ 753 w 1497"/>
              <a:gd name="T85" fmla="*/ 134 h 1468"/>
              <a:gd name="T86" fmla="*/ 644 w 1497"/>
              <a:gd name="T87" fmla="*/ 174 h 1468"/>
              <a:gd name="T88" fmla="*/ 457 w 1497"/>
              <a:gd name="T89" fmla="*/ 68 h 1468"/>
              <a:gd name="T90" fmla="*/ 354 w 1497"/>
              <a:gd name="T91" fmla="*/ 148 h 1468"/>
              <a:gd name="T92" fmla="*/ 97 w 1497"/>
              <a:gd name="T93" fmla="*/ 410 h 1468"/>
              <a:gd name="T94" fmla="*/ 8 w 1497"/>
              <a:gd name="T95" fmla="*/ 766 h 1468"/>
              <a:gd name="T96" fmla="*/ 89 w 1497"/>
              <a:gd name="T97" fmla="*/ 977 h 1468"/>
              <a:gd name="T98" fmla="*/ 214 w 1497"/>
              <a:gd name="T99" fmla="*/ 1238 h 1468"/>
              <a:gd name="T100" fmla="*/ 450 w 1497"/>
              <a:gd name="T101" fmla="*/ 1400 h 1468"/>
              <a:gd name="T102" fmla="*/ 725 w 1497"/>
              <a:gd name="T103" fmla="*/ 1318 h 1468"/>
              <a:gd name="T104" fmla="*/ 790 w 1497"/>
              <a:gd name="T105" fmla="*/ 1413 h 1468"/>
              <a:gd name="T106" fmla="*/ 824 w 1497"/>
              <a:gd name="T107" fmla="*/ 1054 h 1468"/>
              <a:gd name="T108" fmla="*/ 729 w 1497"/>
              <a:gd name="T109" fmla="*/ 1181 h 1468"/>
              <a:gd name="T110" fmla="*/ 680 w 1497"/>
              <a:gd name="T111" fmla="*/ 925 h 1468"/>
              <a:gd name="T112" fmla="*/ 842 w 1497"/>
              <a:gd name="T113" fmla="*/ 1046 h 1468"/>
              <a:gd name="T114" fmla="*/ 1228 w 1497"/>
              <a:gd name="T115" fmla="*/ 1076 h 1468"/>
              <a:gd name="T116" fmla="*/ 1200 w 1497"/>
              <a:gd name="T117" fmla="*/ 1313 h 1468"/>
              <a:gd name="T118" fmla="*/ 1405 w 1497"/>
              <a:gd name="T119" fmla="*/ 1013 h 1468"/>
              <a:gd name="T120" fmla="*/ 1473 w 1497"/>
              <a:gd name="T121" fmla="*/ 814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97" h="1468">
                <a:moveTo>
                  <a:pt x="1186" y="426"/>
                </a:moveTo>
                <a:lnTo>
                  <a:pt x="1181" y="424"/>
                </a:lnTo>
                <a:lnTo>
                  <a:pt x="1173" y="412"/>
                </a:lnTo>
                <a:lnTo>
                  <a:pt x="1165" y="409"/>
                </a:lnTo>
                <a:lnTo>
                  <a:pt x="1165" y="414"/>
                </a:lnTo>
                <a:lnTo>
                  <a:pt x="1166" y="433"/>
                </a:lnTo>
                <a:lnTo>
                  <a:pt x="1181" y="436"/>
                </a:lnTo>
                <a:lnTo>
                  <a:pt x="1186" y="445"/>
                </a:lnTo>
                <a:lnTo>
                  <a:pt x="1190" y="449"/>
                </a:lnTo>
                <a:lnTo>
                  <a:pt x="1193" y="445"/>
                </a:lnTo>
                <a:lnTo>
                  <a:pt x="1189" y="430"/>
                </a:lnTo>
                <a:lnTo>
                  <a:pt x="1186" y="426"/>
                </a:lnTo>
                <a:close/>
                <a:moveTo>
                  <a:pt x="645" y="381"/>
                </a:moveTo>
                <a:lnTo>
                  <a:pt x="629" y="372"/>
                </a:lnTo>
                <a:lnTo>
                  <a:pt x="620" y="373"/>
                </a:lnTo>
                <a:lnTo>
                  <a:pt x="609" y="377"/>
                </a:lnTo>
                <a:lnTo>
                  <a:pt x="612" y="388"/>
                </a:lnTo>
                <a:lnTo>
                  <a:pt x="616" y="389"/>
                </a:lnTo>
                <a:lnTo>
                  <a:pt x="613" y="396"/>
                </a:lnTo>
                <a:lnTo>
                  <a:pt x="614" y="396"/>
                </a:lnTo>
                <a:lnTo>
                  <a:pt x="608" y="393"/>
                </a:lnTo>
                <a:lnTo>
                  <a:pt x="600" y="398"/>
                </a:lnTo>
                <a:lnTo>
                  <a:pt x="600" y="401"/>
                </a:lnTo>
                <a:lnTo>
                  <a:pt x="613" y="409"/>
                </a:lnTo>
                <a:lnTo>
                  <a:pt x="630" y="414"/>
                </a:lnTo>
                <a:lnTo>
                  <a:pt x="636" y="420"/>
                </a:lnTo>
                <a:lnTo>
                  <a:pt x="650" y="426"/>
                </a:lnTo>
                <a:lnTo>
                  <a:pt x="653" y="425"/>
                </a:lnTo>
                <a:lnTo>
                  <a:pt x="656" y="414"/>
                </a:lnTo>
                <a:lnTo>
                  <a:pt x="650" y="406"/>
                </a:lnTo>
                <a:lnTo>
                  <a:pt x="650" y="401"/>
                </a:lnTo>
                <a:lnTo>
                  <a:pt x="656" y="393"/>
                </a:lnTo>
                <a:lnTo>
                  <a:pt x="656" y="381"/>
                </a:lnTo>
                <a:lnTo>
                  <a:pt x="653" y="377"/>
                </a:lnTo>
                <a:lnTo>
                  <a:pt x="645" y="381"/>
                </a:lnTo>
                <a:close/>
                <a:moveTo>
                  <a:pt x="628" y="401"/>
                </a:moveTo>
                <a:lnTo>
                  <a:pt x="617" y="397"/>
                </a:lnTo>
                <a:lnTo>
                  <a:pt x="621" y="390"/>
                </a:lnTo>
                <a:lnTo>
                  <a:pt x="628" y="393"/>
                </a:lnTo>
                <a:lnTo>
                  <a:pt x="630" y="397"/>
                </a:lnTo>
                <a:lnTo>
                  <a:pt x="628" y="401"/>
                </a:lnTo>
                <a:close/>
                <a:moveTo>
                  <a:pt x="604" y="369"/>
                </a:moveTo>
                <a:lnTo>
                  <a:pt x="622" y="362"/>
                </a:lnTo>
                <a:lnTo>
                  <a:pt x="620" y="348"/>
                </a:lnTo>
                <a:lnTo>
                  <a:pt x="609" y="342"/>
                </a:lnTo>
                <a:lnTo>
                  <a:pt x="605" y="354"/>
                </a:lnTo>
                <a:lnTo>
                  <a:pt x="596" y="362"/>
                </a:lnTo>
                <a:lnTo>
                  <a:pt x="596" y="372"/>
                </a:lnTo>
                <a:lnTo>
                  <a:pt x="600" y="377"/>
                </a:lnTo>
                <a:lnTo>
                  <a:pt x="604" y="369"/>
                </a:lnTo>
                <a:close/>
                <a:moveTo>
                  <a:pt x="949" y="678"/>
                </a:moveTo>
                <a:lnTo>
                  <a:pt x="957" y="680"/>
                </a:lnTo>
                <a:lnTo>
                  <a:pt x="957" y="684"/>
                </a:lnTo>
                <a:lnTo>
                  <a:pt x="964" y="680"/>
                </a:lnTo>
                <a:lnTo>
                  <a:pt x="969" y="682"/>
                </a:lnTo>
                <a:lnTo>
                  <a:pt x="972" y="686"/>
                </a:lnTo>
                <a:lnTo>
                  <a:pt x="977" y="688"/>
                </a:lnTo>
                <a:lnTo>
                  <a:pt x="980" y="680"/>
                </a:lnTo>
                <a:lnTo>
                  <a:pt x="972" y="669"/>
                </a:lnTo>
                <a:lnTo>
                  <a:pt x="961" y="666"/>
                </a:lnTo>
                <a:lnTo>
                  <a:pt x="960" y="661"/>
                </a:lnTo>
                <a:lnTo>
                  <a:pt x="950" y="656"/>
                </a:lnTo>
                <a:lnTo>
                  <a:pt x="945" y="654"/>
                </a:lnTo>
                <a:lnTo>
                  <a:pt x="945" y="638"/>
                </a:lnTo>
                <a:lnTo>
                  <a:pt x="942" y="636"/>
                </a:lnTo>
                <a:lnTo>
                  <a:pt x="936" y="661"/>
                </a:lnTo>
                <a:lnTo>
                  <a:pt x="946" y="681"/>
                </a:lnTo>
                <a:lnTo>
                  <a:pt x="949" y="678"/>
                </a:lnTo>
                <a:close/>
                <a:moveTo>
                  <a:pt x="776" y="437"/>
                </a:moveTo>
                <a:lnTo>
                  <a:pt x="793" y="462"/>
                </a:lnTo>
                <a:lnTo>
                  <a:pt x="781" y="484"/>
                </a:lnTo>
                <a:lnTo>
                  <a:pt x="766" y="485"/>
                </a:lnTo>
                <a:lnTo>
                  <a:pt x="764" y="492"/>
                </a:lnTo>
                <a:lnTo>
                  <a:pt x="770" y="500"/>
                </a:lnTo>
                <a:lnTo>
                  <a:pt x="781" y="494"/>
                </a:lnTo>
                <a:lnTo>
                  <a:pt x="788" y="494"/>
                </a:lnTo>
                <a:lnTo>
                  <a:pt x="809" y="517"/>
                </a:lnTo>
                <a:lnTo>
                  <a:pt x="825" y="524"/>
                </a:lnTo>
                <a:lnTo>
                  <a:pt x="832" y="521"/>
                </a:lnTo>
                <a:lnTo>
                  <a:pt x="830" y="513"/>
                </a:lnTo>
                <a:lnTo>
                  <a:pt x="822" y="512"/>
                </a:lnTo>
                <a:lnTo>
                  <a:pt x="817" y="504"/>
                </a:lnTo>
                <a:lnTo>
                  <a:pt x="825" y="504"/>
                </a:lnTo>
                <a:lnTo>
                  <a:pt x="830" y="513"/>
                </a:lnTo>
                <a:lnTo>
                  <a:pt x="842" y="510"/>
                </a:lnTo>
                <a:lnTo>
                  <a:pt x="840" y="501"/>
                </a:lnTo>
                <a:lnTo>
                  <a:pt x="832" y="490"/>
                </a:lnTo>
                <a:lnTo>
                  <a:pt x="818" y="485"/>
                </a:lnTo>
                <a:lnTo>
                  <a:pt x="814" y="476"/>
                </a:lnTo>
                <a:lnTo>
                  <a:pt x="817" y="474"/>
                </a:lnTo>
                <a:lnTo>
                  <a:pt x="842" y="485"/>
                </a:lnTo>
                <a:lnTo>
                  <a:pt x="848" y="480"/>
                </a:lnTo>
                <a:lnTo>
                  <a:pt x="848" y="476"/>
                </a:lnTo>
                <a:lnTo>
                  <a:pt x="846" y="468"/>
                </a:lnTo>
                <a:lnTo>
                  <a:pt x="822" y="458"/>
                </a:lnTo>
                <a:lnTo>
                  <a:pt x="814" y="450"/>
                </a:lnTo>
                <a:lnTo>
                  <a:pt x="806" y="445"/>
                </a:lnTo>
                <a:lnTo>
                  <a:pt x="805" y="441"/>
                </a:lnTo>
                <a:lnTo>
                  <a:pt x="805" y="433"/>
                </a:lnTo>
                <a:lnTo>
                  <a:pt x="778" y="412"/>
                </a:lnTo>
                <a:lnTo>
                  <a:pt x="770" y="402"/>
                </a:lnTo>
                <a:lnTo>
                  <a:pt x="754" y="409"/>
                </a:lnTo>
                <a:lnTo>
                  <a:pt x="748" y="401"/>
                </a:lnTo>
                <a:lnTo>
                  <a:pt x="746" y="394"/>
                </a:lnTo>
                <a:lnTo>
                  <a:pt x="737" y="393"/>
                </a:lnTo>
                <a:lnTo>
                  <a:pt x="733" y="393"/>
                </a:lnTo>
                <a:lnTo>
                  <a:pt x="732" y="405"/>
                </a:lnTo>
                <a:lnTo>
                  <a:pt x="728" y="409"/>
                </a:lnTo>
                <a:lnTo>
                  <a:pt x="724" y="409"/>
                </a:lnTo>
                <a:lnTo>
                  <a:pt x="722" y="401"/>
                </a:lnTo>
                <a:lnTo>
                  <a:pt x="725" y="393"/>
                </a:lnTo>
                <a:lnTo>
                  <a:pt x="721" y="389"/>
                </a:lnTo>
                <a:lnTo>
                  <a:pt x="712" y="397"/>
                </a:lnTo>
                <a:lnTo>
                  <a:pt x="712" y="405"/>
                </a:lnTo>
                <a:lnTo>
                  <a:pt x="722" y="428"/>
                </a:lnTo>
                <a:lnTo>
                  <a:pt x="736" y="426"/>
                </a:lnTo>
                <a:lnTo>
                  <a:pt x="746" y="432"/>
                </a:lnTo>
                <a:lnTo>
                  <a:pt x="761" y="430"/>
                </a:lnTo>
                <a:lnTo>
                  <a:pt x="776" y="437"/>
                </a:lnTo>
                <a:close/>
                <a:moveTo>
                  <a:pt x="912" y="1062"/>
                </a:moveTo>
                <a:lnTo>
                  <a:pt x="908" y="1062"/>
                </a:lnTo>
                <a:lnTo>
                  <a:pt x="912" y="1066"/>
                </a:lnTo>
                <a:lnTo>
                  <a:pt x="920" y="1066"/>
                </a:lnTo>
                <a:lnTo>
                  <a:pt x="917" y="1060"/>
                </a:lnTo>
                <a:lnTo>
                  <a:pt x="912" y="1062"/>
                </a:lnTo>
                <a:close/>
                <a:moveTo>
                  <a:pt x="1492" y="645"/>
                </a:moveTo>
                <a:lnTo>
                  <a:pt x="1481" y="598"/>
                </a:lnTo>
                <a:lnTo>
                  <a:pt x="1473" y="549"/>
                </a:lnTo>
                <a:lnTo>
                  <a:pt x="1456" y="497"/>
                </a:lnTo>
                <a:lnTo>
                  <a:pt x="1437" y="450"/>
                </a:lnTo>
                <a:lnTo>
                  <a:pt x="1405" y="388"/>
                </a:lnTo>
                <a:lnTo>
                  <a:pt x="1389" y="356"/>
                </a:lnTo>
                <a:lnTo>
                  <a:pt x="1370" y="329"/>
                </a:lnTo>
                <a:lnTo>
                  <a:pt x="1354" y="305"/>
                </a:lnTo>
                <a:lnTo>
                  <a:pt x="1330" y="276"/>
                </a:lnTo>
                <a:lnTo>
                  <a:pt x="1317" y="260"/>
                </a:lnTo>
                <a:lnTo>
                  <a:pt x="1294" y="233"/>
                </a:lnTo>
                <a:lnTo>
                  <a:pt x="1256" y="198"/>
                </a:lnTo>
                <a:lnTo>
                  <a:pt x="1214" y="162"/>
                </a:lnTo>
                <a:lnTo>
                  <a:pt x="1169" y="129"/>
                </a:lnTo>
                <a:lnTo>
                  <a:pt x="1132" y="106"/>
                </a:lnTo>
                <a:lnTo>
                  <a:pt x="1089" y="82"/>
                </a:lnTo>
                <a:lnTo>
                  <a:pt x="1041" y="58"/>
                </a:lnTo>
                <a:lnTo>
                  <a:pt x="986" y="38"/>
                </a:lnTo>
                <a:lnTo>
                  <a:pt x="928" y="22"/>
                </a:lnTo>
                <a:lnTo>
                  <a:pt x="862" y="9"/>
                </a:lnTo>
                <a:lnTo>
                  <a:pt x="800" y="1"/>
                </a:lnTo>
                <a:lnTo>
                  <a:pt x="746" y="0"/>
                </a:lnTo>
                <a:lnTo>
                  <a:pt x="688" y="1"/>
                </a:lnTo>
                <a:lnTo>
                  <a:pt x="624" y="10"/>
                </a:lnTo>
                <a:lnTo>
                  <a:pt x="561" y="24"/>
                </a:lnTo>
                <a:lnTo>
                  <a:pt x="502" y="41"/>
                </a:lnTo>
                <a:lnTo>
                  <a:pt x="453" y="58"/>
                </a:lnTo>
                <a:lnTo>
                  <a:pt x="413" y="77"/>
                </a:lnTo>
                <a:lnTo>
                  <a:pt x="373" y="101"/>
                </a:lnTo>
                <a:lnTo>
                  <a:pt x="330" y="125"/>
                </a:lnTo>
                <a:lnTo>
                  <a:pt x="286" y="158"/>
                </a:lnTo>
                <a:lnTo>
                  <a:pt x="281" y="162"/>
                </a:lnTo>
                <a:lnTo>
                  <a:pt x="281" y="162"/>
                </a:lnTo>
                <a:lnTo>
                  <a:pt x="280" y="164"/>
                </a:lnTo>
                <a:lnTo>
                  <a:pt x="246" y="190"/>
                </a:lnTo>
                <a:lnTo>
                  <a:pt x="221" y="217"/>
                </a:lnTo>
                <a:lnTo>
                  <a:pt x="198" y="238"/>
                </a:lnTo>
                <a:lnTo>
                  <a:pt x="173" y="268"/>
                </a:lnTo>
                <a:lnTo>
                  <a:pt x="146" y="300"/>
                </a:lnTo>
                <a:lnTo>
                  <a:pt x="129" y="325"/>
                </a:lnTo>
                <a:lnTo>
                  <a:pt x="106" y="356"/>
                </a:lnTo>
                <a:lnTo>
                  <a:pt x="90" y="384"/>
                </a:lnTo>
                <a:lnTo>
                  <a:pt x="74" y="413"/>
                </a:lnTo>
                <a:lnTo>
                  <a:pt x="58" y="448"/>
                </a:lnTo>
                <a:lnTo>
                  <a:pt x="49" y="478"/>
                </a:lnTo>
                <a:lnTo>
                  <a:pt x="48" y="481"/>
                </a:lnTo>
                <a:lnTo>
                  <a:pt x="46" y="484"/>
                </a:lnTo>
                <a:lnTo>
                  <a:pt x="46" y="484"/>
                </a:lnTo>
                <a:lnTo>
                  <a:pt x="36" y="516"/>
                </a:lnTo>
                <a:lnTo>
                  <a:pt x="28" y="542"/>
                </a:lnTo>
                <a:lnTo>
                  <a:pt x="16" y="584"/>
                </a:lnTo>
                <a:lnTo>
                  <a:pt x="8" y="626"/>
                </a:lnTo>
                <a:lnTo>
                  <a:pt x="1" y="692"/>
                </a:lnTo>
                <a:lnTo>
                  <a:pt x="0" y="729"/>
                </a:lnTo>
                <a:lnTo>
                  <a:pt x="1" y="766"/>
                </a:lnTo>
                <a:lnTo>
                  <a:pt x="8" y="840"/>
                </a:lnTo>
                <a:lnTo>
                  <a:pt x="14" y="880"/>
                </a:lnTo>
                <a:lnTo>
                  <a:pt x="25" y="921"/>
                </a:lnTo>
                <a:lnTo>
                  <a:pt x="34" y="957"/>
                </a:lnTo>
                <a:lnTo>
                  <a:pt x="54" y="1005"/>
                </a:lnTo>
                <a:lnTo>
                  <a:pt x="74" y="1052"/>
                </a:lnTo>
                <a:lnTo>
                  <a:pt x="97" y="1096"/>
                </a:lnTo>
                <a:lnTo>
                  <a:pt x="125" y="1137"/>
                </a:lnTo>
                <a:lnTo>
                  <a:pt x="138" y="1158"/>
                </a:lnTo>
                <a:lnTo>
                  <a:pt x="178" y="1208"/>
                </a:lnTo>
                <a:lnTo>
                  <a:pt x="206" y="1238"/>
                </a:lnTo>
                <a:lnTo>
                  <a:pt x="233" y="1265"/>
                </a:lnTo>
                <a:lnTo>
                  <a:pt x="269" y="1294"/>
                </a:lnTo>
                <a:lnTo>
                  <a:pt x="298" y="1321"/>
                </a:lnTo>
                <a:lnTo>
                  <a:pt x="329" y="1341"/>
                </a:lnTo>
                <a:lnTo>
                  <a:pt x="360" y="1362"/>
                </a:lnTo>
                <a:lnTo>
                  <a:pt x="404" y="1384"/>
                </a:lnTo>
                <a:lnTo>
                  <a:pt x="448" y="1405"/>
                </a:lnTo>
                <a:lnTo>
                  <a:pt x="496" y="1424"/>
                </a:lnTo>
                <a:lnTo>
                  <a:pt x="530" y="1437"/>
                </a:lnTo>
                <a:lnTo>
                  <a:pt x="572" y="1448"/>
                </a:lnTo>
                <a:lnTo>
                  <a:pt x="622" y="1460"/>
                </a:lnTo>
                <a:lnTo>
                  <a:pt x="672" y="1464"/>
                </a:lnTo>
                <a:lnTo>
                  <a:pt x="700" y="1468"/>
                </a:lnTo>
                <a:lnTo>
                  <a:pt x="790" y="1468"/>
                </a:lnTo>
                <a:lnTo>
                  <a:pt x="790" y="1465"/>
                </a:lnTo>
                <a:lnTo>
                  <a:pt x="790" y="1468"/>
                </a:lnTo>
                <a:lnTo>
                  <a:pt x="820" y="1465"/>
                </a:lnTo>
                <a:lnTo>
                  <a:pt x="841" y="1464"/>
                </a:lnTo>
                <a:lnTo>
                  <a:pt x="866" y="1461"/>
                </a:lnTo>
                <a:lnTo>
                  <a:pt x="900" y="1453"/>
                </a:lnTo>
                <a:lnTo>
                  <a:pt x="933" y="1445"/>
                </a:lnTo>
                <a:lnTo>
                  <a:pt x="973" y="1433"/>
                </a:lnTo>
                <a:lnTo>
                  <a:pt x="1009" y="1421"/>
                </a:lnTo>
                <a:lnTo>
                  <a:pt x="1045" y="1408"/>
                </a:lnTo>
                <a:lnTo>
                  <a:pt x="1073" y="1397"/>
                </a:lnTo>
                <a:lnTo>
                  <a:pt x="1097" y="1381"/>
                </a:lnTo>
                <a:lnTo>
                  <a:pt x="1121" y="1369"/>
                </a:lnTo>
                <a:lnTo>
                  <a:pt x="1145" y="1354"/>
                </a:lnTo>
                <a:lnTo>
                  <a:pt x="1180" y="1333"/>
                </a:lnTo>
                <a:lnTo>
                  <a:pt x="1204" y="1317"/>
                </a:lnTo>
                <a:lnTo>
                  <a:pt x="1228" y="1297"/>
                </a:lnTo>
                <a:lnTo>
                  <a:pt x="1246" y="1280"/>
                </a:lnTo>
                <a:lnTo>
                  <a:pt x="1301" y="1228"/>
                </a:lnTo>
                <a:lnTo>
                  <a:pt x="1322" y="1204"/>
                </a:lnTo>
                <a:lnTo>
                  <a:pt x="1341" y="1180"/>
                </a:lnTo>
                <a:lnTo>
                  <a:pt x="1370" y="1140"/>
                </a:lnTo>
                <a:lnTo>
                  <a:pt x="1394" y="1104"/>
                </a:lnTo>
                <a:lnTo>
                  <a:pt x="1405" y="1084"/>
                </a:lnTo>
                <a:lnTo>
                  <a:pt x="1413" y="1068"/>
                </a:lnTo>
                <a:lnTo>
                  <a:pt x="1425" y="1045"/>
                </a:lnTo>
                <a:lnTo>
                  <a:pt x="1437" y="1024"/>
                </a:lnTo>
                <a:lnTo>
                  <a:pt x="1445" y="997"/>
                </a:lnTo>
                <a:lnTo>
                  <a:pt x="1457" y="965"/>
                </a:lnTo>
                <a:lnTo>
                  <a:pt x="1465" y="944"/>
                </a:lnTo>
                <a:lnTo>
                  <a:pt x="1473" y="916"/>
                </a:lnTo>
                <a:lnTo>
                  <a:pt x="1481" y="881"/>
                </a:lnTo>
                <a:lnTo>
                  <a:pt x="1489" y="845"/>
                </a:lnTo>
                <a:lnTo>
                  <a:pt x="1492" y="800"/>
                </a:lnTo>
                <a:lnTo>
                  <a:pt x="1497" y="761"/>
                </a:lnTo>
                <a:lnTo>
                  <a:pt x="1497" y="697"/>
                </a:lnTo>
                <a:lnTo>
                  <a:pt x="1492" y="645"/>
                </a:lnTo>
                <a:close/>
                <a:moveTo>
                  <a:pt x="1289" y="365"/>
                </a:moveTo>
                <a:lnTo>
                  <a:pt x="1304" y="362"/>
                </a:lnTo>
                <a:lnTo>
                  <a:pt x="1312" y="354"/>
                </a:lnTo>
                <a:lnTo>
                  <a:pt x="1324" y="354"/>
                </a:lnTo>
                <a:lnTo>
                  <a:pt x="1321" y="354"/>
                </a:lnTo>
                <a:lnTo>
                  <a:pt x="1322" y="373"/>
                </a:lnTo>
                <a:lnTo>
                  <a:pt x="1328" y="373"/>
                </a:lnTo>
                <a:lnTo>
                  <a:pt x="1326" y="361"/>
                </a:lnTo>
                <a:lnTo>
                  <a:pt x="1332" y="357"/>
                </a:lnTo>
                <a:lnTo>
                  <a:pt x="1344" y="354"/>
                </a:lnTo>
                <a:lnTo>
                  <a:pt x="1336" y="346"/>
                </a:lnTo>
                <a:lnTo>
                  <a:pt x="1320" y="341"/>
                </a:lnTo>
                <a:lnTo>
                  <a:pt x="1316" y="314"/>
                </a:lnTo>
                <a:lnTo>
                  <a:pt x="1324" y="306"/>
                </a:lnTo>
                <a:lnTo>
                  <a:pt x="1324" y="298"/>
                </a:lnTo>
                <a:lnTo>
                  <a:pt x="1309" y="274"/>
                </a:lnTo>
                <a:lnTo>
                  <a:pt x="1314" y="265"/>
                </a:lnTo>
                <a:lnTo>
                  <a:pt x="1326" y="280"/>
                </a:lnTo>
                <a:lnTo>
                  <a:pt x="1349" y="308"/>
                </a:lnTo>
                <a:lnTo>
                  <a:pt x="1364" y="330"/>
                </a:lnTo>
                <a:lnTo>
                  <a:pt x="1362" y="330"/>
                </a:lnTo>
                <a:lnTo>
                  <a:pt x="1362" y="340"/>
                </a:lnTo>
                <a:lnTo>
                  <a:pt x="1370" y="372"/>
                </a:lnTo>
                <a:lnTo>
                  <a:pt x="1374" y="393"/>
                </a:lnTo>
                <a:lnTo>
                  <a:pt x="1370" y="397"/>
                </a:lnTo>
                <a:lnTo>
                  <a:pt x="1378" y="414"/>
                </a:lnTo>
                <a:lnTo>
                  <a:pt x="1386" y="414"/>
                </a:lnTo>
                <a:lnTo>
                  <a:pt x="1378" y="460"/>
                </a:lnTo>
                <a:lnTo>
                  <a:pt x="1354" y="441"/>
                </a:lnTo>
                <a:lnTo>
                  <a:pt x="1350" y="441"/>
                </a:lnTo>
                <a:lnTo>
                  <a:pt x="1354" y="458"/>
                </a:lnTo>
                <a:lnTo>
                  <a:pt x="1350" y="500"/>
                </a:lnTo>
                <a:lnTo>
                  <a:pt x="1354" y="517"/>
                </a:lnTo>
                <a:lnTo>
                  <a:pt x="1354" y="526"/>
                </a:lnTo>
                <a:lnTo>
                  <a:pt x="1337" y="501"/>
                </a:lnTo>
                <a:lnTo>
                  <a:pt x="1334" y="502"/>
                </a:lnTo>
                <a:lnTo>
                  <a:pt x="1324" y="490"/>
                </a:lnTo>
                <a:lnTo>
                  <a:pt x="1326" y="490"/>
                </a:lnTo>
                <a:lnTo>
                  <a:pt x="1328" y="474"/>
                </a:lnTo>
                <a:lnTo>
                  <a:pt x="1330" y="449"/>
                </a:lnTo>
                <a:lnTo>
                  <a:pt x="1330" y="425"/>
                </a:lnTo>
                <a:lnTo>
                  <a:pt x="1330" y="394"/>
                </a:lnTo>
                <a:lnTo>
                  <a:pt x="1336" y="401"/>
                </a:lnTo>
                <a:lnTo>
                  <a:pt x="1336" y="397"/>
                </a:lnTo>
                <a:lnTo>
                  <a:pt x="1328" y="381"/>
                </a:lnTo>
                <a:lnTo>
                  <a:pt x="1324" y="377"/>
                </a:lnTo>
                <a:lnTo>
                  <a:pt x="1325" y="373"/>
                </a:lnTo>
                <a:lnTo>
                  <a:pt x="1317" y="374"/>
                </a:lnTo>
                <a:lnTo>
                  <a:pt x="1316" y="380"/>
                </a:lnTo>
                <a:lnTo>
                  <a:pt x="1293" y="381"/>
                </a:lnTo>
                <a:lnTo>
                  <a:pt x="1285" y="373"/>
                </a:lnTo>
                <a:lnTo>
                  <a:pt x="1289" y="365"/>
                </a:lnTo>
                <a:close/>
                <a:moveTo>
                  <a:pt x="1204" y="944"/>
                </a:moveTo>
                <a:lnTo>
                  <a:pt x="1185" y="954"/>
                </a:lnTo>
                <a:lnTo>
                  <a:pt x="1145" y="969"/>
                </a:lnTo>
                <a:lnTo>
                  <a:pt x="1085" y="993"/>
                </a:lnTo>
                <a:lnTo>
                  <a:pt x="1026" y="1017"/>
                </a:lnTo>
                <a:lnTo>
                  <a:pt x="990" y="1024"/>
                </a:lnTo>
                <a:lnTo>
                  <a:pt x="972" y="896"/>
                </a:lnTo>
                <a:lnTo>
                  <a:pt x="945" y="782"/>
                </a:lnTo>
                <a:lnTo>
                  <a:pt x="997" y="770"/>
                </a:lnTo>
                <a:lnTo>
                  <a:pt x="1033" y="758"/>
                </a:lnTo>
                <a:lnTo>
                  <a:pt x="1084" y="741"/>
                </a:lnTo>
                <a:lnTo>
                  <a:pt x="1121" y="721"/>
                </a:lnTo>
                <a:lnTo>
                  <a:pt x="1130" y="745"/>
                </a:lnTo>
                <a:lnTo>
                  <a:pt x="1152" y="793"/>
                </a:lnTo>
                <a:lnTo>
                  <a:pt x="1184" y="865"/>
                </a:lnTo>
                <a:lnTo>
                  <a:pt x="1202" y="932"/>
                </a:lnTo>
                <a:lnTo>
                  <a:pt x="1205" y="941"/>
                </a:lnTo>
                <a:lnTo>
                  <a:pt x="1202" y="942"/>
                </a:lnTo>
                <a:lnTo>
                  <a:pt x="1204" y="944"/>
                </a:lnTo>
                <a:close/>
                <a:moveTo>
                  <a:pt x="770" y="580"/>
                </a:moveTo>
                <a:lnTo>
                  <a:pt x="770" y="612"/>
                </a:lnTo>
                <a:lnTo>
                  <a:pt x="758" y="616"/>
                </a:lnTo>
                <a:lnTo>
                  <a:pt x="757" y="652"/>
                </a:lnTo>
                <a:lnTo>
                  <a:pt x="750" y="658"/>
                </a:lnTo>
                <a:lnTo>
                  <a:pt x="746" y="658"/>
                </a:lnTo>
                <a:lnTo>
                  <a:pt x="746" y="552"/>
                </a:lnTo>
                <a:lnTo>
                  <a:pt x="766" y="552"/>
                </a:lnTo>
                <a:lnTo>
                  <a:pt x="758" y="558"/>
                </a:lnTo>
                <a:lnTo>
                  <a:pt x="770" y="580"/>
                </a:lnTo>
                <a:close/>
                <a:moveTo>
                  <a:pt x="768" y="545"/>
                </a:moveTo>
                <a:lnTo>
                  <a:pt x="746" y="545"/>
                </a:lnTo>
                <a:lnTo>
                  <a:pt x="749" y="492"/>
                </a:lnTo>
                <a:lnTo>
                  <a:pt x="749" y="432"/>
                </a:lnTo>
                <a:lnTo>
                  <a:pt x="746" y="432"/>
                </a:lnTo>
                <a:lnTo>
                  <a:pt x="744" y="432"/>
                </a:lnTo>
                <a:lnTo>
                  <a:pt x="744" y="492"/>
                </a:lnTo>
                <a:lnTo>
                  <a:pt x="741" y="545"/>
                </a:lnTo>
                <a:lnTo>
                  <a:pt x="710" y="544"/>
                </a:lnTo>
                <a:lnTo>
                  <a:pt x="680" y="541"/>
                </a:lnTo>
                <a:lnTo>
                  <a:pt x="662" y="536"/>
                </a:lnTo>
                <a:lnTo>
                  <a:pt x="724" y="474"/>
                </a:lnTo>
                <a:lnTo>
                  <a:pt x="738" y="465"/>
                </a:lnTo>
                <a:lnTo>
                  <a:pt x="738" y="441"/>
                </a:lnTo>
                <a:lnTo>
                  <a:pt x="732" y="436"/>
                </a:lnTo>
                <a:lnTo>
                  <a:pt x="720" y="460"/>
                </a:lnTo>
                <a:lnTo>
                  <a:pt x="706" y="456"/>
                </a:lnTo>
                <a:lnTo>
                  <a:pt x="705" y="445"/>
                </a:lnTo>
                <a:lnTo>
                  <a:pt x="697" y="440"/>
                </a:lnTo>
                <a:lnTo>
                  <a:pt x="694" y="409"/>
                </a:lnTo>
                <a:lnTo>
                  <a:pt x="688" y="401"/>
                </a:lnTo>
                <a:lnTo>
                  <a:pt x="682" y="417"/>
                </a:lnTo>
                <a:lnTo>
                  <a:pt x="688" y="437"/>
                </a:lnTo>
                <a:lnTo>
                  <a:pt x="682" y="449"/>
                </a:lnTo>
                <a:lnTo>
                  <a:pt x="640" y="440"/>
                </a:lnTo>
                <a:lnTo>
                  <a:pt x="628" y="430"/>
                </a:lnTo>
                <a:lnTo>
                  <a:pt x="609" y="428"/>
                </a:lnTo>
                <a:lnTo>
                  <a:pt x="602" y="421"/>
                </a:lnTo>
                <a:lnTo>
                  <a:pt x="609" y="410"/>
                </a:lnTo>
                <a:lnTo>
                  <a:pt x="605" y="408"/>
                </a:lnTo>
                <a:lnTo>
                  <a:pt x="598" y="416"/>
                </a:lnTo>
                <a:lnTo>
                  <a:pt x="560" y="366"/>
                </a:lnTo>
                <a:lnTo>
                  <a:pt x="524" y="354"/>
                </a:lnTo>
                <a:lnTo>
                  <a:pt x="524" y="346"/>
                </a:lnTo>
                <a:lnTo>
                  <a:pt x="524" y="346"/>
                </a:lnTo>
                <a:lnTo>
                  <a:pt x="525" y="348"/>
                </a:lnTo>
                <a:lnTo>
                  <a:pt x="582" y="309"/>
                </a:lnTo>
                <a:lnTo>
                  <a:pt x="640" y="277"/>
                </a:lnTo>
                <a:lnTo>
                  <a:pt x="641" y="280"/>
                </a:lnTo>
                <a:lnTo>
                  <a:pt x="649" y="289"/>
                </a:lnTo>
                <a:lnTo>
                  <a:pt x="660" y="296"/>
                </a:lnTo>
                <a:lnTo>
                  <a:pt x="666" y="302"/>
                </a:lnTo>
                <a:lnTo>
                  <a:pt x="674" y="308"/>
                </a:lnTo>
                <a:lnTo>
                  <a:pt x="652" y="337"/>
                </a:lnTo>
                <a:lnTo>
                  <a:pt x="629" y="369"/>
                </a:lnTo>
                <a:lnTo>
                  <a:pt x="633" y="373"/>
                </a:lnTo>
                <a:lnTo>
                  <a:pt x="657" y="340"/>
                </a:lnTo>
                <a:lnTo>
                  <a:pt x="680" y="309"/>
                </a:lnTo>
                <a:lnTo>
                  <a:pt x="686" y="312"/>
                </a:lnTo>
                <a:lnTo>
                  <a:pt x="702" y="318"/>
                </a:lnTo>
                <a:lnTo>
                  <a:pt x="718" y="322"/>
                </a:lnTo>
                <a:lnTo>
                  <a:pt x="736" y="325"/>
                </a:lnTo>
                <a:lnTo>
                  <a:pt x="737" y="322"/>
                </a:lnTo>
                <a:lnTo>
                  <a:pt x="740" y="340"/>
                </a:lnTo>
                <a:lnTo>
                  <a:pt x="738" y="346"/>
                </a:lnTo>
                <a:lnTo>
                  <a:pt x="724" y="346"/>
                </a:lnTo>
                <a:lnTo>
                  <a:pt x="720" y="350"/>
                </a:lnTo>
                <a:lnTo>
                  <a:pt x="746" y="358"/>
                </a:lnTo>
                <a:lnTo>
                  <a:pt x="744" y="358"/>
                </a:lnTo>
                <a:lnTo>
                  <a:pt x="744" y="393"/>
                </a:lnTo>
                <a:lnTo>
                  <a:pt x="749" y="393"/>
                </a:lnTo>
                <a:lnTo>
                  <a:pt x="749" y="361"/>
                </a:lnTo>
                <a:lnTo>
                  <a:pt x="750" y="362"/>
                </a:lnTo>
                <a:lnTo>
                  <a:pt x="757" y="362"/>
                </a:lnTo>
                <a:lnTo>
                  <a:pt x="757" y="348"/>
                </a:lnTo>
                <a:lnTo>
                  <a:pt x="762" y="322"/>
                </a:lnTo>
                <a:lnTo>
                  <a:pt x="766" y="324"/>
                </a:lnTo>
                <a:lnTo>
                  <a:pt x="772" y="322"/>
                </a:lnTo>
                <a:lnTo>
                  <a:pt x="770" y="306"/>
                </a:lnTo>
                <a:lnTo>
                  <a:pt x="778" y="286"/>
                </a:lnTo>
                <a:lnTo>
                  <a:pt x="772" y="286"/>
                </a:lnTo>
                <a:lnTo>
                  <a:pt x="764" y="290"/>
                </a:lnTo>
                <a:lnTo>
                  <a:pt x="736" y="290"/>
                </a:lnTo>
                <a:lnTo>
                  <a:pt x="732" y="298"/>
                </a:lnTo>
                <a:lnTo>
                  <a:pt x="738" y="306"/>
                </a:lnTo>
                <a:lnTo>
                  <a:pt x="750" y="312"/>
                </a:lnTo>
                <a:lnTo>
                  <a:pt x="737" y="322"/>
                </a:lnTo>
                <a:lnTo>
                  <a:pt x="737" y="320"/>
                </a:lnTo>
                <a:lnTo>
                  <a:pt x="720" y="317"/>
                </a:lnTo>
                <a:lnTo>
                  <a:pt x="704" y="313"/>
                </a:lnTo>
                <a:lnTo>
                  <a:pt x="689" y="306"/>
                </a:lnTo>
                <a:lnTo>
                  <a:pt x="680" y="304"/>
                </a:lnTo>
                <a:lnTo>
                  <a:pt x="670" y="298"/>
                </a:lnTo>
                <a:lnTo>
                  <a:pt x="662" y="292"/>
                </a:lnTo>
                <a:lnTo>
                  <a:pt x="653" y="285"/>
                </a:lnTo>
                <a:lnTo>
                  <a:pt x="645" y="276"/>
                </a:lnTo>
                <a:lnTo>
                  <a:pt x="637" y="268"/>
                </a:lnTo>
                <a:lnTo>
                  <a:pt x="630" y="258"/>
                </a:lnTo>
                <a:lnTo>
                  <a:pt x="628" y="245"/>
                </a:lnTo>
                <a:lnTo>
                  <a:pt x="625" y="234"/>
                </a:lnTo>
                <a:lnTo>
                  <a:pt x="625" y="220"/>
                </a:lnTo>
                <a:lnTo>
                  <a:pt x="630" y="201"/>
                </a:lnTo>
                <a:lnTo>
                  <a:pt x="641" y="186"/>
                </a:lnTo>
                <a:lnTo>
                  <a:pt x="648" y="178"/>
                </a:lnTo>
                <a:lnTo>
                  <a:pt x="662" y="166"/>
                </a:lnTo>
                <a:lnTo>
                  <a:pt x="681" y="156"/>
                </a:lnTo>
                <a:lnTo>
                  <a:pt x="702" y="146"/>
                </a:lnTo>
                <a:lnTo>
                  <a:pt x="726" y="141"/>
                </a:lnTo>
                <a:lnTo>
                  <a:pt x="752" y="140"/>
                </a:lnTo>
                <a:lnTo>
                  <a:pt x="772" y="141"/>
                </a:lnTo>
                <a:lnTo>
                  <a:pt x="796" y="146"/>
                </a:lnTo>
                <a:lnTo>
                  <a:pt x="818" y="154"/>
                </a:lnTo>
                <a:lnTo>
                  <a:pt x="838" y="164"/>
                </a:lnTo>
                <a:lnTo>
                  <a:pt x="856" y="177"/>
                </a:lnTo>
                <a:lnTo>
                  <a:pt x="868" y="190"/>
                </a:lnTo>
                <a:lnTo>
                  <a:pt x="877" y="208"/>
                </a:lnTo>
                <a:lnTo>
                  <a:pt x="880" y="225"/>
                </a:lnTo>
                <a:lnTo>
                  <a:pt x="880" y="238"/>
                </a:lnTo>
                <a:lnTo>
                  <a:pt x="877" y="245"/>
                </a:lnTo>
                <a:lnTo>
                  <a:pt x="873" y="258"/>
                </a:lnTo>
                <a:lnTo>
                  <a:pt x="869" y="269"/>
                </a:lnTo>
                <a:lnTo>
                  <a:pt x="873" y="272"/>
                </a:lnTo>
                <a:lnTo>
                  <a:pt x="873" y="272"/>
                </a:lnTo>
                <a:lnTo>
                  <a:pt x="878" y="260"/>
                </a:lnTo>
                <a:lnTo>
                  <a:pt x="881" y="250"/>
                </a:lnTo>
                <a:lnTo>
                  <a:pt x="950" y="273"/>
                </a:lnTo>
                <a:lnTo>
                  <a:pt x="1034" y="301"/>
                </a:lnTo>
                <a:lnTo>
                  <a:pt x="1101" y="334"/>
                </a:lnTo>
                <a:lnTo>
                  <a:pt x="1116" y="342"/>
                </a:lnTo>
                <a:lnTo>
                  <a:pt x="1109" y="361"/>
                </a:lnTo>
                <a:lnTo>
                  <a:pt x="1100" y="388"/>
                </a:lnTo>
                <a:lnTo>
                  <a:pt x="1089" y="408"/>
                </a:lnTo>
                <a:lnTo>
                  <a:pt x="1074" y="424"/>
                </a:lnTo>
                <a:lnTo>
                  <a:pt x="1061" y="413"/>
                </a:lnTo>
                <a:lnTo>
                  <a:pt x="1048" y="402"/>
                </a:lnTo>
                <a:lnTo>
                  <a:pt x="1052" y="389"/>
                </a:lnTo>
                <a:lnTo>
                  <a:pt x="1052" y="374"/>
                </a:lnTo>
                <a:lnTo>
                  <a:pt x="1048" y="369"/>
                </a:lnTo>
                <a:lnTo>
                  <a:pt x="1044" y="369"/>
                </a:lnTo>
                <a:lnTo>
                  <a:pt x="1036" y="364"/>
                </a:lnTo>
                <a:lnTo>
                  <a:pt x="1028" y="372"/>
                </a:lnTo>
                <a:lnTo>
                  <a:pt x="1022" y="377"/>
                </a:lnTo>
                <a:lnTo>
                  <a:pt x="1022" y="385"/>
                </a:lnTo>
                <a:lnTo>
                  <a:pt x="1020" y="385"/>
                </a:lnTo>
                <a:lnTo>
                  <a:pt x="1020" y="385"/>
                </a:lnTo>
                <a:lnTo>
                  <a:pt x="1021" y="384"/>
                </a:lnTo>
                <a:lnTo>
                  <a:pt x="998" y="364"/>
                </a:lnTo>
                <a:lnTo>
                  <a:pt x="974" y="346"/>
                </a:lnTo>
                <a:lnTo>
                  <a:pt x="972" y="349"/>
                </a:lnTo>
                <a:lnTo>
                  <a:pt x="974" y="346"/>
                </a:lnTo>
                <a:lnTo>
                  <a:pt x="936" y="320"/>
                </a:lnTo>
                <a:lnTo>
                  <a:pt x="934" y="322"/>
                </a:lnTo>
                <a:lnTo>
                  <a:pt x="929" y="309"/>
                </a:lnTo>
                <a:lnTo>
                  <a:pt x="898" y="298"/>
                </a:lnTo>
                <a:lnTo>
                  <a:pt x="882" y="282"/>
                </a:lnTo>
                <a:lnTo>
                  <a:pt x="872" y="270"/>
                </a:lnTo>
                <a:lnTo>
                  <a:pt x="865" y="278"/>
                </a:lnTo>
                <a:lnTo>
                  <a:pt x="849" y="286"/>
                </a:lnTo>
                <a:lnTo>
                  <a:pt x="841" y="282"/>
                </a:lnTo>
                <a:lnTo>
                  <a:pt x="848" y="270"/>
                </a:lnTo>
                <a:lnTo>
                  <a:pt x="854" y="266"/>
                </a:lnTo>
                <a:lnTo>
                  <a:pt x="838" y="266"/>
                </a:lnTo>
                <a:lnTo>
                  <a:pt x="826" y="270"/>
                </a:lnTo>
                <a:lnTo>
                  <a:pt x="821" y="270"/>
                </a:lnTo>
                <a:lnTo>
                  <a:pt x="814" y="282"/>
                </a:lnTo>
                <a:lnTo>
                  <a:pt x="808" y="290"/>
                </a:lnTo>
                <a:lnTo>
                  <a:pt x="788" y="298"/>
                </a:lnTo>
                <a:lnTo>
                  <a:pt x="788" y="309"/>
                </a:lnTo>
                <a:lnTo>
                  <a:pt x="786" y="322"/>
                </a:lnTo>
                <a:lnTo>
                  <a:pt x="788" y="326"/>
                </a:lnTo>
                <a:lnTo>
                  <a:pt x="778" y="332"/>
                </a:lnTo>
                <a:lnTo>
                  <a:pt x="774" y="338"/>
                </a:lnTo>
                <a:lnTo>
                  <a:pt x="786" y="338"/>
                </a:lnTo>
                <a:lnTo>
                  <a:pt x="790" y="346"/>
                </a:lnTo>
                <a:lnTo>
                  <a:pt x="790" y="356"/>
                </a:lnTo>
                <a:lnTo>
                  <a:pt x="797" y="362"/>
                </a:lnTo>
                <a:lnTo>
                  <a:pt x="818" y="362"/>
                </a:lnTo>
                <a:lnTo>
                  <a:pt x="816" y="362"/>
                </a:lnTo>
                <a:lnTo>
                  <a:pt x="836" y="413"/>
                </a:lnTo>
                <a:lnTo>
                  <a:pt x="848" y="453"/>
                </a:lnTo>
                <a:lnTo>
                  <a:pt x="861" y="488"/>
                </a:lnTo>
                <a:lnTo>
                  <a:pt x="877" y="536"/>
                </a:lnTo>
                <a:lnTo>
                  <a:pt x="844" y="541"/>
                </a:lnTo>
                <a:lnTo>
                  <a:pt x="816" y="545"/>
                </a:lnTo>
                <a:lnTo>
                  <a:pt x="816" y="548"/>
                </a:lnTo>
                <a:lnTo>
                  <a:pt x="813" y="536"/>
                </a:lnTo>
                <a:lnTo>
                  <a:pt x="764" y="521"/>
                </a:lnTo>
                <a:lnTo>
                  <a:pt x="768" y="545"/>
                </a:lnTo>
                <a:close/>
                <a:moveTo>
                  <a:pt x="721" y="626"/>
                </a:moveTo>
                <a:lnTo>
                  <a:pt x="722" y="606"/>
                </a:lnTo>
                <a:lnTo>
                  <a:pt x="708" y="605"/>
                </a:lnTo>
                <a:lnTo>
                  <a:pt x="661" y="578"/>
                </a:lnTo>
                <a:lnTo>
                  <a:pt x="662" y="558"/>
                </a:lnTo>
                <a:lnTo>
                  <a:pt x="654" y="544"/>
                </a:lnTo>
                <a:lnTo>
                  <a:pt x="658" y="540"/>
                </a:lnTo>
                <a:lnTo>
                  <a:pt x="658" y="540"/>
                </a:lnTo>
                <a:lnTo>
                  <a:pt x="678" y="546"/>
                </a:lnTo>
                <a:lnTo>
                  <a:pt x="709" y="549"/>
                </a:lnTo>
                <a:lnTo>
                  <a:pt x="740" y="550"/>
                </a:lnTo>
                <a:lnTo>
                  <a:pt x="740" y="552"/>
                </a:lnTo>
                <a:lnTo>
                  <a:pt x="740" y="552"/>
                </a:lnTo>
                <a:lnTo>
                  <a:pt x="740" y="656"/>
                </a:lnTo>
                <a:lnTo>
                  <a:pt x="738" y="656"/>
                </a:lnTo>
                <a:lnTo>
                  <a:pt x="721" y="626"/>
                </a:lnTo>
                <a:close/>
                <a:moveTo>
                  <a:pt x="732" y="922"/>
                </a:moveTo>
                <a:lnTo>
                  <a:pt x="732" y="949"/>
                </a:lnTo>
                <a:lnTo>
                  <a:pt x="728" y="941"/>
                </a:lnTo>
                <a:lnTo>
                  <a:pt x="732" y="922"/>
                </a:lnTo>
                <a:close/>
                <a:moveTo>
                  <a:pt x="732" y="1193"/>
                </a:moveTo>
                <a:lnTo>
                  <a:pt x="754" y="1182"/>
                </a:lnTo>
                <a:lnTo>
                  <a:pt x="764" y="1189"/>
                </a:lnTo>
                <a:lnTo>
                  <a:pt x="780" y="1213"/>
                </a:lnTo>
                <a:lnTo>
                  <a:pt x="780" y="1236"/>
                </a:lnTo>
                <a:lnTo>
                  <a:pt x="770" y="1238"/>
                </a:lnTo>
                <a:lnTo>
                  <a:pt x="766" y="1248"/>
                </a:lnTo>
                <a:lnTo>
                  <a:pt x="732" y="1270"/>
                </a:lnTo>
                <a:lnTo>
                  <a:pt x="732" y="1284"/>
                </a:lnTo>
                <a:lnTo>
                  <a:pt x="742" y="1292"/>
                </a:lnTo>
                <a:lnTo>
                  <a:pt x="730" y="1300"/>
                </a:lnTo>
                <a:lnTo>
                  <a:pt x="732" y="1268"/>
                </a:lnTo>
                <a:lnTo>
                  <a:pt x="732" y="1268"/>
                </a:lnTo>
                <a:lnTo>
                  <a:pt x="734" y="1193"/>
                </a:lnTo>
                <a:lnTo>
                  <a:pt x="732" y="1193"/>
                </a:lnTo>
                <a:close/>
                <a:moveTo>
                  <a:pt x="729" y="1193"/>
                </a:moveTo>
                <a:lnTo>
                  <a:pt x="726" y="1261"/>
                </a:lnTo>
                <a:lnTo>
                  <a:pt x="676" y="1258"/>
                </a:lnTo>
                <a:lnTo>
                  <a:pt x="608" y="1250"/>
                </a:lnTo>
                <a:lnTo>
                  <a:pt x="533" y="1237"/>
                </a:lnTo>
                <a:lnTo>
                  <a:pt x="492" y="1228"/>
                </a:lnTo>
                <a:lnTo>
                  <a:pt x="492" y="1193"/>
                </a:lnTo>
                <a:lnTo>
                  <a:pt x="500" y="1082"/>
                </a:lnTo>
                <a:lnTo>
                  <a:pt x="502" y="1053"/>
                </a:lnTo>
                <a:lnTo>
                  <a:pt x="537" y="1070"/>
                </a:lnTo>
                <a:lnTo>
                  <a:pt x="553" y="1074"/>
                </a:lnTo>
                <a:lnTo>
                  <a:pt x="645" y="1120"/>
                </a:lnTo>
                <a:lnTo>
                  <a:pt x="677" y="1165"/>
                </a:lnTo>
                <a:lnTo>
                  <a:pt x="706" y="1185"/>
                </a:lnTo>
                <a:lnTo>
                  <a:pt x="732" y="1193"/>
                </a:lnTo>
                <a:lnTo>
                  <a:pt x="729" y="1193"/>
                </a:lnTo>
                <a:close/>
                <a:moveTo>
                  <a:pt x="374" y="160"/>
                </a:moveTo>
                <a:lnTo>
                  <a:pt x="378" y="161"/>
                </a:lnTo>
                <a:lnTo>
                  <a:pt x="393" y="164"/>
                </a:lnTo>
                <a:lnTo>
                  <a:pt x="410" y="161"/>
                </a:lnTo>
                <a:lnTo>
                  <a:pt x="424" y="164"/>
                </a:lnTo>
                <a:lnTo>
                  <a:pt x="422" y="176"/>
                </a:lnTo>
                <a:lnTo>
                  <a:pt x="413" y="177"/>
                </a:lnTo>
                <a:lnTo>
                  <a:pt x="408" y="190"/>
                </a:lnTo>
                <a:lnTo>
                  <a:pt x="406" y="190"/>
                </a:lnTo>
                <a:lnTo>
                  <a:pt x="400" y="205"/>
                </a:lnTo>
                <a:lnTo>
                  <a:pt x="392" y="224"/>
                </a:lnTo>
                <a:lnTo>
                  <a:pt x="384" y="237"/>
                </a:lnTo>
                <a:lnTo>
                  <a:pt x="353" y="245"/>
                </a:lnTo>
                <a:lnTo>
                  <a:pt x="310" y="260"/>
                </a:lnTo>
                <a:lnTo>
                  <a:pt x="270" y="276"/>
                </a:lnTo>
                <a:lnTo>
                  <a:pt x="232" y="296"/>
                </a:lnTo>
                <a:lnTo>
                  <a:pt x="205" y="316"/>
                </a:lnTo>
                <a:lnTo>
                  <a:pt x="196" y="321"/>
                </a:lnTo>
                <a:lnTo>
                  <a:pt x="198" y="308"/>
                </a:lnTo>
                <a:lnTo>
                  <a:pt x="204" y="286"/>
                </a:lnTo>
                <a:lnTo>
                  <a:pt x="222" y="253"/>
                </a:lnTo>
                <a:lnTo>
                  <a:pt x="238" y="224"/>
                </a:lnTo>
                <a:lnTo>
                  <a:pt x="253" y="206"/>
                </a:lnTo>
                <a:lnTo>
                  <a:pt x="297" y="188"/>
                </a:lnTo>
                <a:lnTo>
                  <a:pt x="336" y="172"/>
                </a:lnTo>
                <a:lnTo>
                  <a:pt x="376" y="162"/>
                </a:lnTo>
                <a:lnTo>
                  <a:pt x="374" y="160"/>
                </a:lnTo>
                <a:close/>
                <a:moveTo>
                  <a:pt x="430" y="258"/>
                </a:moveTo>
                <a:lnTo>
                  <a:pt x="441" y="258"/>
                </a:lnTo>
                <a:lnTo>
                  <a:pt x="478" y="220"/>
                </a:lnTo>
                <a:lnTo>
                  <a:pt x="481" y="218"/>
                </a:lnTo>
                <a:lnTo>
                  <a:pt x="481" y="222"/>
                </a:lnTo>
                <a:lnTo>
                  <a:pt x="552" y="214"/>
                </a:lnTo>
                <a:lnTo>
                  <a:pt x="622" y="212"/>
                </a:lnTo>
                <a:lnTo>
                  <a:pt x="620" y="218"/>
                </a:lnTo>
                <a:lnTo>
                  <a:pt x="620" y="236"/>
                </a:lnTo>
                <a:lnTo>
                  <a:pt x="621" y="241"/>
                </a:lnTo>
                <a:lnTo>
                  <a:pt x="566" y="256"/>
                </a:lnTo>
                <a:lnTo>
                  <a:pt x="510" y="274"/>
                </a:lnTo>
                <a:lnTo>
                  <a:pt x="512" y="278"/>
                </a:lnTo>
                <a:lnTo>
                  <a:pt x="568" y="261"/>
                </a:lnTo>
                <a:lnTo>
                  <a:pt x="621" y="246"/>
                </a:lnTo>
                <a:lnTo>
                  <a:pt x="621" y="246"/>
                </a:lnTo>
                <a:lnTo>
                  <a:pt x="625" y="260"/>
                </a:lnTo>
                <a:lnTo>
                  <a:pt x="633" y="272"/>
                </a:lnTo>
                <a:lnTo>
                  <a:pt x="636" y="273"/>
                </a:lnTo>
                <a:lnTo>
                  <a:pt x="578" y="304"/>
                </a:lnTo>
                <a:lnTo>
                  <a:pt x="522" y="342"/>
                </a:lnTo>
                <a:lnTo>
                  <a:pt x="510" y="278"/>
                </a:lnTo>
                <a:lnTo>
                  <a:pt x="501" y="270"/>
                </a:lnTo>
                <a:lnTo>
                  <a:pt x="484" y="272"/>
                </a:lnTo>
                <a:lnTo>
                  <a:pt x="476" y="270"/>
                </a:lnTo>
                <a:lnTo>
                  <a:pt x="473" y="280"/>
                </a:lnTo>
                <a:lnTo>
                  <a:pt x="457" y="288"/>
                </a:lnTo>
                <a:lnTo>
                  <a:pt x="446" y="274"/>
                </a:lnTo>
                <a:lnTo>
                  <a:pt x="432" y="286"/>
                </a:lnTo>
                <a:lnTo>
                  <a:pt x="436" y="298"/>
                </a:lnTo>
                <a:lnTo>
                  <a:pt x="429" y="306"/>
                </a:lnTo>
                <a:lnTo>
                  <a:pt x="398" y="298"/>
                </a:lnTo>
                <a:lnTo>
                  <a:pt x="385" y="308"/>
                </a:lnTo>
                <a:lnTo>
                  <a:pt x="384" y="285"/>
                </a:lnTo>
                <a:lnTo>
                  <a:pt x="385" y="262"/>
                </a:lnTo>
                <a:lnTo>
                  <a:pt x="388" y="242"/>
                </a:lnTo>
                <a:lnTo>
                  <a:pt x="418" y="234"/>
                </a:lnTo>
                <a:lnTo>
                  <a:pt x="442" y="226"/>
                </a:lnTo>
                <a:lnTo>
                  <a:pt x="440" y="221"/>
                </a:lnTo>
                <a:lnTo>
                  <a:pt x="440" y="221"/>
                </a:lnTo>
                <a:lnTo>
                  <a:pt x="417" y="229"/>
                </a:lnTo>
                <a:lnTo>
                  <a:pt x="390" y="236"/>
                </a:lnTo>
                <a:lnTo>
                  <a:pt x="396" y="225"/>
                </a:lnTo>
                <a:lnTo>
                  <a:pt x="404" y="208"/>
                </a:lnTo>
                <a:lnTo>
                  <a:pt x="408" y="200"/>
                </a:lnTo>
                <a:lnTo>
                  <a:pt x="413" y="209"/>
                </a:lnTo>
                <a:lnTo>
                  <a:pt x="413" y="224"/>
                </a:lnTo>
                <a:lnTo>
                  <a:pt x="416" y="224"/>
                </a:lnTo>
                <a:lnTo>
                  <a:pt x="440" y="216"/>
                </a:lnTo>
                <a:lnTo>
                  <a:pt x="446" y="230"/>
                </a:lnTo>
                <a:lnTo>
                  <a:pt x="429" y="254"/>
                </a:lnTo>
                <a:lnTo>
                  <a:pt x="430" y="258"/>
                </a:lnTo>
                <a:close/>
                <a:moveTo>
                  <a:pt x="414" y="377"/>
                </a:moveTo>
                <a:lnTo>
                  <a:pt x="421" y="422"/>
                </a:lnTo>
                <a:lnTo>
                  <a:pt x="420" y="426"/>
                </a:lnTo>
                <a:lnTo>
                  <a:pt x="417" y="422"/>
                </a:lnTo>
                <a:lnTo>
                  <a:pt x="360" y="472"/>
                </a:lnTo>
                <a:lnTo>
                  <a:pt x="352" y="484"/>
                </a:lnTo>
                <a:lnTo>
                  <a:pt x="341" y="496"/>
                </a:lnTo>
                <a:lnTo>
                  <a:pt x="333" y="502"/>
                </a:lnTo>
                <a:lnTo>
                  <a:pt x="297" y="540"/>
                </a:lnTo>
                <a:lnTo>
                  <a:pt x="256" y="588"/>
                </a:lnTo>
                <a:lnTo>
                  <a:pt x="242" y="570"/>
                </a:lnTo>
                <a:lnTo>
                  <a:pt x="225" y="540"/>
                </a:lnTo>
                <a:lnTo>
                  <a:pt x="206" y="506"/>
                </a:lnTo>
                <a:lnTo>
                  <a:pt x="194" y="465"/>
                </a:lnTo>
                <a:lnTo>
                  <a:pt x="217" y="442"/>
                </a:lnTo>
                <a:lnTo>
                  <a:pt x="256" y="412"/>
                </a:lnTo>
                <a:lnTo>
                  <a:pt x="294" y="382"/>
                </a:lnTo>
                <a:lnTo>
                  <a:pt x="338" y="354"/>
                </a:lnTo>
                <a:lnTo>
                  <a:pt x="378" y="362"/>
                </a:lnTo>
                <a:lnTo>
                  <a:pt x="422" y="362"/>
                </a:lnTo>
                <a:lnTo>
                  <a:pt x="389" y="372"/>
                </a:lnTo>
                <a:lnTo>
                  <a:pt x="414" y="377"/>
                </a:lnTo>
                <a:close/>
                <a:moveTo>
                  <a:pt x="281" y="629"/>
                </a:moveTo>
                <a:lnTo>
                  <a:pt x="306" y="656"/>
                </a:lnTo>
                <a:lnTo>
                  <a:pt x="329" y="672"/>
                </a:lnTo>
                <a:lnTo>
                  <a:pt x="349" y="685"/>
                </a:lnTo>
                <a:lnTo>
                  <a:pt x="352" y="681"/>
                </a:lnTo>
                <a:lnTo>
                  <a:pt x="332" y="668"/>
                </a:lnTo>
                <a:lnTo>
                  <a:pt x="310" y="652"/>
                </a:lnTo>
                <a:lnTo>
                  <a:pt x="285" y="625"/>
                </a:lnTo>
                <a:lnTo>
                  <a:pt x="258" y="593"/>
                </a:lnTo>
                <a:lnTo>
                  <a:pt x="301" y="544"/>
                </a:lnTo>
                <a:lnTo>
                  <a:pt x="337" y="506"/>
                </a:lnTo>
                <a:lnTo>
                  <a:pt x="345" y="500"/>
                </a:lnTo>
                <a:lnTo>
                  <a:pt x="356" y="486"/>
                </a:lnTo>
                <a:lnTo>
                  <a:pt x="364" y="476"/>
                </a:lnTo>
                <a:lnTo>
                  <a:pt x="420" y="428"/>
                </a:lnTo>
                <a:lnTo>
                  <a:pt x="417" y="448"/>
                </a:lnTo>
                <a:lnTo>
                  <a:pt x="425" y="453"/>
                </a:lnTo>
                <a:lnTo>
                  <a:pt x="401" y="545"/>
                </a:lnTo>
                <a:lnTo>
                  <a:pt x="414" y="564"/>
                </a:lnTo>
                <a:lnTo>
                  <a:pt x="409" y="601"/>
                </a:lnTo>
                <a:lnTo>
                  <a:pt x="398" y="598"/>
                </a:lnTo>
                <a:lnTo>
                  <a:pt x="350" y="684"/>
                </a:lnTo>
                <a:lnTo>
                  <a:pt x="348" y="774"/>
                </a:lnTo>
                <a:lnTo>
                  <a:pt x="345" y="773"/>
                </a:lnTo>
                <a:lnTo>
                  <a:pt x="345" y="773"/>
                </a:lnTo>
                <a:lnTo>
                  <a:pt x="321" y="824"/>
                </a:lnTo>
                <a:lnTo>
                  <a:pt x="312" y="854"/>
                </a:lnTo>
                <a:lnTo>
                  <a:pt x="296" y="901"/>
                </a:lnTo>
                <a:lnTo>
                  <a:pt x="289" y="922"/>
                </a:lnTo>
                <a:lnTo>
                  <a:pt x="277" y="914"/>
                </a:lnTo>
                <a:lnTo>
                  <a:pt x="234" y="882"/>
                </a:lnTo>
                <a:lnTo>
                  <a:pt x="197" y="853"/>
                </a:lnTo>
                <a:lnTo>
                  <a:pt x="162" y="821"/>
                </a:lnTo>
                <a:lnTo>
                  <a:pt x="141" y="793"/>
                </a:lnTo>
                <a:lnTo>
                  <a:pt x="154" y="762"/>
                </a:lnTo>
                <a:lnTo>
                  <a:pt x="174" y="724"/>
                </a:lnTo>
                <a:lnTo>
                  <a:pt x="198" y="681"/>
                </a:lnTo>
                <a:lnTo>
                  <a:pt x="234" y="628"/>
                </a:lnTo>
                <a:lnTo>
                  <a:pt x="256" y="598"/>
                </a:lnTo>
                <a:lnTo>
                  <a:pt x="281" y="629"/>
                </a:lnTo>
                <a:close/>
                <a:moveTo>
                  <a:pt x="293" y="930"/>
                </a:moveTo>
                <a:lnTo>
                  <a:pt x="329" y="952"/>
                </a:lnTo>
                <a:lnTo>
                  <a:pt x="385" y="978"/>
                </a:lnTo>
                <a:lnTo>
                  <a:pt x="429" y="994"/>
                </a:lnTo>
                <a:lnTo>
                  <a:pt x="434" y="994"/>
                </a:lnTo>
                <a:lnTo>
                  <a:pt x="434" y="992"/>
                </a:lnTo>
                <a:lnTo>
                  <a:pt x="434" y="988"/>
                </a:lnTo>
                <a:lnTo>
                  <a:pt x="430" y="988"/>
                </a:lnTo>
                <a:lnTo>
                  <a:pt x="386" y="973"/>
                </a:lnTo>
                <a:lnTo>
                  <a:pt x="332" y="948"/>
                </a:lnTo>
                <a:lnTo>
                  <a:pt x="294" y="925"/>
                </a:lnTo>
                <a:lnTo>
                  <a:pt x="301" y="904"/>
                </a:lnTo>
                <a:lnTo>
                  <a:pt x="317" y="856"/>
                </a:lnTo>
                <a:lnTo>
                  <a:pt x="326" y="826"/>
                </a:lnTo>
                <a:lnTo>
                  <a:pt x="350" y="776"/>
                </a:lnTo>
                <a:lnTo>
                  <a:pt x="354" y="780"/>
                </a:lnTo>
                <a:lnTo>
                  <a:pt x="370" y="861"/>
                </a:lnTo>
                <a:lnTo>
                  <a:pt x="366" y="869"/>
                </a:lnTo>
                <a:lnTo>
                  <a:pt x="378" y="888"/>
                </a:lnTo>
                <a:lnTo>
                  <a:pt x="381" y="918"/>
                </a:lnTo>
                <a:lnTo>
                  <a:pt x="397" y="944"/>
                </a:lnTo>
                <a:lnTo>
                  <a:pt x="401" y="934"/>
                </a:lnTo>
                <a:lnTo>
                  <a:pt x="393" y="910"/>
                </a:lnTo>
                <a:lnTo>
                  <a:pt x="380" y="841"/>
                </a:lnTo>
                <a:lnTo>
                  <a:pt x="381" y="825"/>
                </a:lnTo>
                <a:lnTo>
                  <a:pt x="397" y="833"/>
                </a:lnTo>
                <a:lnTo>
                  <a:pt x="417" y="920"/>
                </a:lnTo>
                <a:lnTo>
                  <a:pt x="441" y="972"/>
                </a:lnTo>
                <a:lnTo>
                  <a:pt x="434" y="992"/>
                </a:lnTo>
                <a:lnTo>
                  <a:pt x="500" y="1052"/>
                </a:lnTo>
                <a:lnTo>
                  <a:pt x="497" y="1050"/>
                </a:lnTo>
                <a:lnTo>
                  <a:pt x="493" y="1082"/>
                </a:lnTo>
                <a:lnTo>
                  <a:pt x="486" y="1193"/>
                </a:lnTo>
                <a:lnTo>
                  <a:pt x="486" y="1226"/>
                </a:lnTo>
                <a:lnTo>
                  <a:pt x="444" y="1212"/>
                </a:lnTo>
                <a:lnTo>
                  <a:pt x="386" y="1190"/>
                </a:lnTo>
                <a:lnTo>
                  <a:pt x="328" y="1164"/>
                </a:lnTo>
                <a:lnTo>
                  <a:pt x="270" y="1132"/>
                </a:lnTo>
                <a:lnTo>
                  <a:pt x="273" y="1062"/>
                </a:lnTo>
                <a:lnTo>
                  <a:pt x="278" y="992"/>
                </a:lnTo>
                <a:lnTo>
                  <a:pt x="293" y="930"/>
                </a:lnTo>
                <a:close/>
                <a:moveTo>
                  <a:pt x="209" y="320"/>
                </a:moveTo>
                <a:lnTo>
                  <a:pt x="234" y="301"/>
                </a:lnTo>
                <a:lnTo>
                  <a:pt x="273" y="281"/>
                </a:lnTo>
                <a:lnTo>
                  <a:pt x="313" y="265"/>
                </a:lnTo>
                <a:lnTo>
                  <a:pt x="354" y="250"/>
                </a:lnTo>
                <a:lnTo>
                  <a:pt x="382" y="244"/>
                </a:lnTo>
                <a:lnTo>
                  <a:pt x="380" y="262"/>
                </a:lnTo>
                <a:lnTo>
                  <a:pt x="378" y="286"/>
                </a:lnTo>
                <a:lnTo>
                  <a:pt x="380" y="308"/>
                </a:lnTo>
                <a:lnTo>
                  <a:pt x="385" y="308"/>
                </a:lnTo>
                <a:lnTo>
                  <a:pt x="382" y="309"/>
                </a:lnTo>
                <a:lnTo>
                  <a:pt x="370" y="338"/>
                </a:lnTo>
                <a:lnTo>
                  <a:pt x="378" y="346"/>
                </a:lnTo>
                <a:lnTo>
                  <a:pt x="338" y="349"/>
                </a:lnTo>
                <a:lnTo>
                  <a:pt x="338" y="350"/>
                </a:lnTo>
                <a:lnTo>
                  <a:pt x="337" y="349"/>
                </a:lnTo>
                <a:lnTo>
                  <a:pt x="337" y="349"/>
                </a:lnTo>
                <a:lnTo>
                  <a:pt x="290" y="378"/>
                </a:lnTo>
                <a:lnTo>
                  <a:pt x="253" y="406"/>
                </a:lnTo>
                <a:lnTo>
                  <a:pt x="213" y="438"/>
                </a:lnTo>
                <a:lnTo>
                  <a:pt x="193" y="460"/>
                </a:lnTo>
                <a:lnTo>
                  <a:pt x="188" y="442"/>
                </a:lnTo>
                <a:lnTo>
                  <a:pt x="188" y="377"/>
                </a:lnTo>
                <a:lnTo>
                  <a:pt x="190" y="349"/>
                </a:lnTo>
                <a:lnTo>
                  <a:pt x="194" y="328"/>
                </a:lnTo>
                <a:lnTo>
                  <a:pt x="209" y="320"/>
                </a:lnTo>
                <a:close/>
                <a:moveTo>
                  <a:pt x="190" y="470"/>
                </a:moveTo>
                <a:lnTo>
                  <a:pt x="190" y="470"/>
                </a:lnTo>
                <a:lnTo>
                  <a:pt x="201" y="508"/>
                </a:lnTo>
                <a:lnTo>
                  <a:pt x="221" y="542"/>
                </a:lnTo>
                <a:lnTo>
                  <a:pt x="238" y="573"/>
                </a:lnTo>
                <a:lnTo>
                  <a:pt x="253" y="593"/>
                </a:lnTo>
                <a:lnTo>
                  <a:pt x="230" y="624"/>
                </a:lnTo>
                <a:lnTo>
                  <a:pt x="193" y="678"/>
                </a:lnTo>
                <a:lnTo>
                  <a:pt x="170" y="721"/>
                </a:lnTo>
                <a:lnTo>
                  <a:pt x="149" y="761"/>
                </a:lnTo>
                <a:lnTo>
                  <a:pt x="137" y="788"/>
                </a:lnTo>
                <a:lnTo>
                  <a:pt x="128" y="774"/>
                </a:lnTo>
                <a:lnTo>
                  <a:pt x="112" y="752"/>
                </a:lnTo>
                <a:lnTo>
                  <a:pt x="94" y="718"/>
                </a:lnTo>
                <a:lnTo>
                  <a:pt x="78" y="681"/>
                </a:lnTo>
                <a:lnTo>
                  <a:pt x="64" y="641"/>
                </a:lnTo>
                <a:lnTo>
                  <a:pt x="64" y="641"/>
                </a:lnTo>
                <a:lnTo>
                  <a:pt x="62" y="625"/>
                </a:lnTo>
                <a:lnTo>
                  <a:pt x="80" y="597"/>
                </a:lnTo>
                <a:lnTo>
                  <a:pt x="106" y="558"/>
                </a:lnTo>
                <a:lnTo>
                  <a:pt x="124" y="537"/>
                </a:lnTo>
                <a:lnTo>
                  <a:pt x="146" y="514"/>
                </a:lnTo>
                <a:lnTo>
                  <a:pt x="166" y="489"/>
                </a:lnTo>
                <a:lnTo>
                  <a:pt x="190" y="469"/>
                </a:lnTo>
                <a:lnTo>
                  <a:pt x="190" y="470"/>
                </a:lnTo>
                <a:close/>
                <a:moveTo>
                  <a:pt x="138" y="798"/>
                </a:moveTo>
                <a:lnTo>
                  <a:pt x="158" y="825"/>
                </a:lnTo>
                <a:lnTo>
                  <a:pt x="194" y="857"/>
                </a:lnTo>
                <a:lnTo>
                  <a:pt x="230" y="888"/>
                </a:lnTo>
                <a:lnTo>
                  <a:pt x="273" y="918"/>
                </a:lnTo>
                <a:lnTo>
                  <a:pt x="288" y="928"/>
                </a:lnTo>
                <a:lnTo>
                  <a:pt x="272" y="990"/>
                </a:lnTo>
                <a:lnTo>
                  <a:pt x="268" y="1062"/>
                </a:lnTo>
                <a:lnTo>
                  <a:pt x="265" y="1128"/>
                </a:lnTo>
                <a:lnTo>
                  <a:pt x="221" y="1100"/>
                </a:lnTo>
                <a:lnTo>
                  <a:pt x="185" y="1073"/>
                </a:lnTo>
                <a:lnTo>
                  <a:pt x="141" y="1033"/>
                </a:lnTo>
                <a:lnTo>
                  <a:pt x="104" y="986"/>
                </a:lnTo>
                <a:lnTo>
                  <a:pt x="102" y="986"/>
                </a:lnTo>
                <a:lnTo>
                  <a:pt x="104" y="957"/>
                </a:lnTo>
                <a:lnTo>
                  <a:pt x="106" y="918"/>
                </a:lnTo>
                <a:lnTo>
                  <a:pt x="114" y="873"/>
                </a:lnTo>
                <a:lnTo>
                  <a:pt x="126" y="833"/>
                </a:lnTo>
                <a:lnTo>
                  <a:pt x="138" y="798"/>
                </a:lnTo>
                <a:close/>
                <a:moveTo>
                  <a:pt x="270" y="1138"/>
                </a:moveTo>
                <a:lnTo>
                  <a:pt x="326" y="1169"/>
                </a:lnTo>
                <a:lnTo>
                  <a:pt x="385" y="1196"/>
                </a:lnTo>
                <a:lnTo>
                  <a:pt x="441" y="1217"/>
                </a:lnTo>
                <a:lnTo>
                  <a:pt x="488" y="1232"/>
                </a:lnTo>
                <a:lnTo>
                  <a:pt x="489" y="1278"/>
                </a:lnTo>
                <a:lnTo>
                  <a:pt x="496" y="1334"/>
                </a:lnTo>
                <a:lnTo>
                  <a:pt x="505" y="1374"/>
                </a:lnTo>
                <a:lnTo>
                  <a:pt x="460" y="1364"/>
                </a:lnTo>
                <a:lnTo>
                  <a:pt x="404" y="1344"/>
                </a:lnTo>
                <a:lnTo>
                  <a:pt x="344" y="1321"/>
                </a:lnTo>
                <a:lnTo>
                  <a:pt x="313" y="1300"/>
                </a:lnTo>
                <a:lnTo>
                  <a:pt x="298" y="1293"/>
                </a:lnTo>
                <a:lnTo>
                  <a:pt x="282" y="1250"/>
                </a:lnTo>
                <a:lnTo>
                  <a:pt x="273" y="1205"/>
                </a:lnTo>
                <a:lnTo>
                  <a:pt x="270" y="1169"/>
                </a:lnTo>
                <a:lnTo>
                  <a:pt x="270" y="1138"/>
                </a:lnTo>
                <a:close/>
                <a:moveTo>
                  <a:pt x="1012" y="226"/>
                </a:moveTo>
                <a:lnTo>
                  <a:pt x="981" y="221"/>
                </a:lnTo>
                <a:lnTo>
                  <a:pt x="936" y="217"/>
                </a:lnTo>
                <a:lnTo>
                  <a:pt x="936" y="220"/>
                </a:lnTo>
                <a:lnTo>
                  <a:pt x="936" y="217"/>
                </a:lnTo>
                <a:lnTo>
                  <a:pt x="882" y="213"/>
                </a:lnTo>
                <a:lnTo>
                  <a:pt x="882" y="206"/>
                </a:lnTo>
                <a:lnTo>
                  <a:pt x="873" y="190"/>
                </a:lnTo>
                <a:lnTo>
                  <a:pt x="934" y="180"/>
                </a:lnTo>
                <a:lnTo>
                  <a:pt x="1000" y="172"/>
                </a:lnTo>
                <a:lnTo>
                  <a:pt x="1004" y="185"/>
                </a:lnTo>
                <a:lnTo>
                  <a:pt x="996" y="206"/>
                </a:lnTo>
                <a:lnTo>
                  <a:pt x="1012" y="226"/>
                </a:lnTo>
                <a:close/>
                <a:moveTo>
                  <a:pt x="990" y="490"/>
                </a:moveTo>
                <a:lnTo>
                  <a:pt x="972" y="501"/>
                </a:lnTo>
                <a:lnTo>
                  <a:pt x="972" y="501"/>
                </a:lnTo>
                <a:lnTo>
                  <a:pt x="964" y="478"/>
                </a:lnTo>
                <a:lnTo>
                  <a:pt x="957" y="470"/>
                </a:lnTo>
                <a:lnTo>
                  <a:pt x="953" y="440"/>
                </a:lnTo>
                <a:lnTo>
                  <a:pt x="964" y="418"/>
                </a:lnTo>
                <a:lnTo>
                  <a:pt x="960" y="394"/>
                </a:lnTo>
                <a:lnTo>
                  <a:pt x="969" y="389"/>
                </a:lnTo>
                <a:lnTo>
                  <a:pt x="972" y="377"/>
                </a:lnTo>
                <a:lnTo>
                  <a:pt x="972" y="353"/>
                </a:lnTo>
                <a:lnTo>
                  <a:pt x="994" y="369"/>
                </a:lnTo>
                <a:lnTo>
                  <a:pt x="1017" y="386"/>
                </a:lnTo>
                <a:lnTo>
                  <a:pt x="1012" y="389"/>
                </a:lnTo>
                <a:lnTo>
                  <a:pt x="1012" y="401"/>
                </a:lnTo>
                <a:lnTo>
                  <a:pt x="1020" y="401"/>
                </a:lnTo>
                <a:lnTo>
                  <a:pt x="1028" y="405"/>
                </a:lnTo>
                <a:lnTo>
                  <a:pt x="1033" y="405"/>
                </a:lnTo>
                <a:lnTo>
                  <a:pt x="1036" y="412"/>
                </a:lnTo>
                <a:lnTo>
                  <a:pt x="1040" y="409"/>
                </a:lnTo>
                <a:lnTo>
                  <a:pt x="1044" y="406"/>
                </a:lnTo>
                <a:lnTo>
                  <a:pt x="1057" y="417"/>
                </a:lnTo>
                <a:lnTo>
                  <a:pt x="1070" y="429"/>
                </a:lnTo>
                <a:lnTo>
                  <a:pt x="1053" y="449"/>
                </a:lnTo>
                <a:lnTo>
                  <a:pt x="1018" y="473"/>
                </a:lnTo>
                <a:lnTo>
                  <a:pt x="997" y="489"/>
                </a:lnTo>
                <a:lnTo>
                  <a:pt x="958" y="437"/>
                </a:lnTo>
                <a:lnTo>
                  <a:pt x="954" y="441"/>
                </a:lnTo>
                <a:lnTo>
                  <a:pt x="990" y="490"/>
                </a:lnTo>
                <a:close/>
                <a:moveTo>
                  <a:pt x="877" y="680"/>
                </a:moveTo>
                <a:lnTo>
                  <a:pt x="842" y="704"/>
                </a:lnTo>
                <a:lnTo>
                  <a:pt x="834" y="704"/>
                </a:lnTo>
                <a:lnTo>
                  <a:pt x="858" y="670"/>
                </a:lnTo>
                <a:lnTo>
                  <a:pt x="909" y="657"/>
                </a:lnTo>
                <a:lnTo>
                  <a:pt x="921" y="702"/>
                </a:lnTo>
                <a:lnTo>
                  <a:pt x="893" y="716"/>
                </a:lnTo>
                <a:lnTo>
                  <a:pt x="885" y="698"/>
                </a:lnTo>
                <a:lnTo>
                  <a:pt x="886" y="680"/>
                </a:lnTo>
                <a:lnTo>
                  <a:pt x="877" y="680"/>
                </a:lnTo>
                <a:close/>
                <a:moveTo>
                  <a:pt x="846" y="566"/>
                </a:moveTo>
                <a:lnTo>
                  <a:pt x="826" y="564"/>
                </a:lnTo>
                <a:lnTo>
                  <a:pt x="817" y="550"/>
                </a:lnTo>
                <a:lnTo>
                  <a:pt x="844" y="546"/>
                </a:lnTo>
                <a:lnTo>
                  <a:pt x="846" y="566"/>
                </a:lnTo>
                <a:close/>
                <a:moveTo>
                  <a:pt x="844" y="544"/>
                </a:moveTo>
                <a:lnTo>
                  <a:pt x="845" y="545"/>
                </a:lnTo>
                <a:lnTo>
                  <a:pt x="845" y="545"/>
                </a:lnTo>
                <a:lnTo>
                  <a:pt x="844" y="544"/>
                </a:lnTo>
                <a:close/>
                <a:moveTo>
                  <a:pt x="885" y="588"/>
                </a:moveTo>
                <a:lnTo>
                  <a:pt x="845" y="546"/>
                </a:lnTo>
                <a:lnTo>
                  <a:pt x="878" y="541"/>
                </a:lnTo>
                <a:lnTo>
                  <a:pt x="890" y="576"/>
                </a:lnTo>
                <a:lnTo>
                  <a:pt x="896" y="593"/>
                </a:lnTo>
                <a:lnTo>
                  <a:pt x="885" y="588"/>
                </a:lnTo>
                <a:close/>
                <a:moveTo>
                  <a:pt x="866" y="486"/>
                </a:moveTo>
                <a:lnTo>
                  <a:pt x="853" y="450"/>
                </a:lnTo>
                <a:lnTo>
                  <a:pt x="841" y="412"/>
                </a:lnTo>
                <a:lnTo>
                  <a:pt x="824" y="365"/>
                </a:lnTo>
                <a:lnTo>
                  <a:pt x="834" y="374"/>
                </a:lnTo>
                <a:lnTo>
                  <a:pt x="840" y="382"/>
                </a:lnTo>
                <a:lnTo>
                  <a:pt x="849" y="397"/>
                </a:lnTo>
                <a:lnTo>
                  <a:pt x="865" y="410"/>
                </a:lnTo>
                <a:lnTo>
                  <a:pt x="882" y="414"/>
                </a:lnTo>
                <a:lnTo>
                  <a:pt x="889" y="433"/>
                </a:lnTo>
                <a:lnTo>
                  <a:pt x="882" y="441"/>
                </a:lnTo>
                <a:lnTo>
                  <a:pt x="886" y="450"/>
                </a:lnTo>
                <a:lnTo>
                  <a:pt x="890" y="461"/>
                </a:lnTo>
                <a:lnTo>
                  <a:pt x="901" y="468"/>
                </a:lnTo>
                <a:lnTo>
                  <a:pt x="909" y="476"/>
                </a:lnTo>
                <a:lnTo>
                  <a:pt x="921" y="496"/>
                </a:lnTo>
                <a:lnTo>
                  <a:pt x="937" y="501"/>
                </a:lnTo>
                <a:lnTo>
                  <a:pt x="953" y="502"/>
                </a:lnTo>
                <a:lnTo>
                  <a:pt x="960" y="505"/>
                </a:lnTo>
                <a:lnTo>
                  <a:pt x="964" y="505"/>
                </a:lnTo>
                <a:lnTo>
                  <a:pt x="952" y="512"/>
                </a:lnTo>
                <a:lnTo>
                  <a:pt x="924" y="522"/>
                </a:lnTo>
                <a:lnTo>
                  <a:pt x="882" y="534"/>
                </a:lnTo>
                <a:lnTo>
                  <a:pt x="866" y="486"/>
                </a:lnTo>
                <a:close/>
                <a:moveTo>
                  <a:pt x="937" y="328"/>
                </a:moveTo>
                <a:lnTo>
                  <a:pt x="965" y="348"/>
                </a:lnTo>
                <a:lnTo>
                  <a:pt x="957" y="346"/>
                </a:lnTo>
                <a:lnTo>
                  <a:pt x="940" y="332"/>
                </a:lnTo>
                <a:lnTo>
                  <a:pt x="937" y="328"/>
                </a:lnTo>
                <a:close/>
                <a:moveTo>
                  <a:pt x="1021" y="478"/>
                </a:moveTo>
                <a:lnTo>
                  <a:pt x="1056" y="453"/>
                </a:lnTo>
                <a:lnTo>
                  <a:pt x="1076" y="432"/>
                </a:lnTo>
                <a:lnTo>
                  <a:pt x="1113" y="464"/>
                </a:lnTo>
                <a:lnTo>
                  <a:pt x="1164" y="512"/>
                </a:lnTo>
                <a:lnTo>
                  <a:pt x="1194" y="546"/>
                </a:lnTo>
                <a:lnTo>
                  <a:pt x="1224" y="581"/>
                </a:lnTo>
                <a:lnTo>
                  <a:pt x="1245" y="614"/>
                </a:lnTo>
                <a:lnTo>
                  <a:pt x="1230" y="633"/>
                </a:lnTo>
                <a:lnTo>
                  <a:pt x="1205" y="657"/>
                </a:lnTo>
                <a:lnTo>
                  <a:pt x="1168" y="686"/>
                </a:lnTo>
                <a:lnTo>
                  <a:pt x="1134" y="705"/>
                </a:lnTo>
                <a:lnTo>
                  <a:pt x="1121" y="716"/>
                </a:lnTo>
                <a:lnTo>
                  <a:pt x="1117" y="702"/>
                </a:lnTo>
                <a:lnTo>
                  <a:pt x="1085" y="644"/>
                </a:lnTo>
                <a:lnTo>
                  <a:pt x="1054" y="578"/>
                </a:lnTo>
                <a:lnTo>
                  <a:pt x="1022" y="530"/>
                </a:lnTo>
                <a:lnTo>
                  <a:pt x="1006" y="504"/>
                </a:lnTo>
                <a:lnTo>
                  <a:pt x="998" y="494"/>
                </a:lnTo>
                <a:lnTo>
                  <a:pt x="1021" y="478"/>
                </a:lnTo>
                <a:close/>
                <a:moveTo>
                  <a:pt x="840" y="781"/>
                </a:moveTo>
                <a:lnTo>
                  <a:pt x="834" y="770"/>
                </a:lnTo>
                <a:lnTo>
                  <a:pt x="848" y="748"/>
                </a:lnTo>
                <a:lnTo>
                  <a:pt x="878" y="725"/>
                </a:lnTo>
                <a:lnTo>
                  <a:pt x="882" y="733"/>
                </a:lnTo>
                <a:lnTo>
                  <a:pt x="876" y="742"/>
                </a:lnTo>
                <a:lnTo>
                  <a:pt x="878" y="750"/>
                </a:lnTo>
                <a:lnTo>
                  <a:pt x="924" y="710"/>
                </a:lnTo>
                <a:lnTo>
                  <a:pt x="932" y="744"/>
                </a:lnTo>
                <a:lnTo>
                  <a:pt x="938" y="778"/>
                </a:lnTo>
                <a:lnTo>
                  <a:pt x="886" y="790"/>
                </a:lnTo>
                <a:lnTo>
                  <a:pt x="842" y="798"/>
                </a:lnTo>
                <a:lnTo>
                  <a:pt x="812" y="800"/>
                </a:lnTo>
                <a:lnTo>
                  <a:pt x="840" y="781"/>
                </a:lnTo>
                <a:close/>
                <a:moveTo>
                  <a:pt x="937" y="742"/>
                </a:moveTo>
                <a:lnTo>
                  <a:pt x="929" y="708"/>
                </a:lnTo>
                <a:lnTo>
                  <a:pt x="926" y="708"/>
                </a:lnTo>
                <a:lnTo>
                  <a:pt x="925" y="701"/>
                </a:lnTo>
                <a:lnTo>
                  <a:pt x="926" y="701"/>
                </a:lnTo>
                <a:lnTo>
                  <a:pt x="914" y="656"/>
                </a:lnTo>
                <a:lnTo>
                  <a:pt x="914" y="656"/>
                </a:lnTo>
                <a:lnTo>
                  <a:pt x="937" y="634"/>
                </a:lnTo>
                <a:lnTo>
                  <a:pt x="900" y="594"/>
                </a:lnTo>
                <a:lnTo>
                  <a:pt x="900" y="594"/>
                </a:lnTo>
                <a:lnTo>
                  <a:pt x="902" y="593"/>
                </a:lnTo>
                <a:lnTo>
                  <a:pt x="896" y="574"/>
                </a:lnTo>
                <a:lnTo>
                  <a:pt x="884" y="540"/>
                </a:lnTo>
                <a:lnTo>
                  <a:pt x="884" y="540"/>
                </a:lnTo>
                <a:lnTo>
                  <a:pt x="884" y="540"/>
                </a:lnTo>
                <a:lnTo>
                  <a:pt x="925" y="528"/>
                </a:lnTo>
                <a:lnTo>
                  <a:pt x="954" y="516"/>
                </a:lnTo>
                <a:lnTo>
                  <a:pt x="973" y="506"/>
                </a:lnTo>
                <a:lnTo>
                  <a:pt x="972" y="504"/>
                </a:lnTo>
                <a:lnTo>
                  <a:pt x="973" y="506"/>
                </a:lnTo>
                <a:lnTo>
                  <a:pt x="992" y="497"/>
                </a:lnTo>
                <a:lnTo>
                  <a:pt x="1002" y="508"/>
                </a:lnTo>
                <a:lnTo>
                  <a:pt x="1017" y="534"/>
                </a:lnTo>
                <a:lnTo>
                  <a:pt x="1049" y="581"/>
                </a:lnTo>
                <a:lnTo>
                  <a:pt x="1081" y="646"/>
                </a:lnTo>
                <a:lnTo>
                  <a:pt x="1112" y="705"/>
                </a:lnTo>
                <a:lnTo>
                  <a:pt x="1116" y="718"/>
                </a:lnTo>
                <a:lnTo>
                  <a:pt x="1081" y="736"/>
                </a:lnTo>
                <a:lnTo>
                  <a:pt x="1032" y="753"/>
                </a:lnTo>
                <a:lnTo>
                  <a:pt x="996" y="765"/>
                </a:lnTo>
                <a:lnTo>
                  <a:pt x="944" y="777"/>
                </a:lnTo>
                <a:lnTo>
                  <a:pt x="937" y="742"/>
                </a:lnTo>
                <a:close/>
                <a:moveTo>
                  <a:pt x="1188" y="864"/>
                </a:moveTo>
                <a:lnTo>
                  <a:pt x="1157" y="790"/>
                </a:lnTo>
                <a:lnTo>
                  <a:pt x="1136" y="744"/>
                </a:lnTo>
                <a:lnTo>
                  <a:pt x="1126" y="718"/>
                </a:lnTo>
                <a:lnTo>
                  <a:pt x="1137" y="710"/>
                </a:lnTo>
                <a:lnTo>
                  <a:pt x="1172" y="692"/>
                </a:lnTo>
                <a:lnTo>
                  <a:pt x="1208" y="661"/>
                </a:lnTo>
                <a:lnTo>
                  <a:pt x="1234" y="637"/>
                </a:lnTo>
                <a:lnTo>
                  <a:pt x="1249" y="620"/>
                </a:lnTo>
                <a:lnTo>
                  <a:pt x="1249" y="620"/>
                </a:lnTo>
                <a:lnTo>
                  <a:pt x="1249" y="620"/>
                </a:lnTo>
                <a:lnTo>
                  <a:pt x="1262" y="638"/>
                </a:lnTo>
                <a:lnTo>
                  <a:pt x="1294" y="684"/>
                </a:lnTo>
                <a:lnTo>
                  <a:pt x="1317" y="728"/>
                </a:lnTo>
                <a:lnTo>
                  <a:pt x="1332" y="758"/>
                </a:lnTo>
                <a:lnTo>
                  <a:pt x="1354" y="816"/>
                </a:lnTo>
                <a:lnTo>
                  <a:pt x="1337" y="840"/>
                </a:lnTo>
                <a:lnTo>
                  <a:pt x="1292" y="885"/>
                </a:lnTo>
                <a:lnTo>
                  <a:pt x="1266" y="906"/>
                </a:lnTo>
                <a:lnTo>
                  <a:pt x="1234" y="925"/>
                </a:lnTo>
                <a:lnTo>
                  <a:pt x="1210" y="938"/>
                </a:lnTo>
                <a:lnTo>
                  <a:pt x="1208" y="930"/>
                </a:lnTo>
                <a:lnTo>
                  <a:pt x="1188" y="864"/>
                </a:lnTo>
                <a:close/>
                <a:moveTo>
                  <a:pt x="1212" y="944"/>
                </a:moveTo>
                <a:lnTo>
                  <a:pt x="1237" y="930"/>
                </a:lnTo>
                <a:lnTo>
                  <a:pt x="1269" y="912"/>
                </a:lnTo>
                <a:lnTo>
                  <a:pt x="1296" y="889"/>
                </a:lnTo>
                <a:lnTo>
                  <a:pt x="1341" y="842"/>
                </a:lnTo>
                <a:lnTo>
                  <a:pt x="1357" y="821"/>
                </a:lnTo>
                <a:lnTo>
                  <a:pt x="1360" y="833"/>
                </a:lnTo>
                <a:lnTo>
                  <a:pt x="1376" y="888"/>
                </a:lnTo>
                <a:lnTo>
                  <a:pt x="1389" y="929"/>
                </a:lnTo>
                <a:lnTo>
                  <a:pt x="1394" y="968"/>
                </a:lnTo>
                <a:lnTo>
                  <a:pt x="1397" y="992"/>
                </a:lnTo>
                <a:lnTo>
                  <a:pt x="1400" y="1010"/>
                </a:lnTo>
                <a:lnTo>
                  <a:pt x="1369" y="1041"/>
                </a:lnTo>
                <a:lnTo>
                  <a:pt x="1333" y="1076"/>
                </a:lnTo>
                <a:lnTo>
                  <a:pt x="1292" y="1108"/>
                </a:lnTo>
                <a:lnTo>
                  <a:pt x="1260" y="1128"/>
                </a:lnTo>
                <a:lnTo>
                  <a:pt x="1238" y="1144"/>
                </a:lnTo>
                <a:lnTo>
                  <a:pt x="1233" y="1074"/>
                </a:lnTo>
                <a:lnTo>
                  <a:pt x="1228" y="1034"/>
                </a:lnTo>
                <a:lnTo>
                  <a:pt x="1220" y="990"/>
                </a:lnTo>
                <a:lnTo>
                  <a:pt x="1212" y="949"/>
                </a:lnTo>
                <a:lnTo>
                  <a:pt x="1210" y="946"/>
                </a:lnTo>
                <a:lnTo>
                  <a:pt x="1213" y="945"/>
                </a:lnTo>
                <a:lnTo>
                  <a:pt x="1212" y="944"/>
                </a:lnTo>
                <a:close/>
                <a:moveTo>
                  <a:pt x="1358" y="809"/>
                </a:moveTo>
                <a:lnTo>
                  <a:pt x="1337" y="756"/>
                </a:lnTo>
                <a:lnTo>
                  <a:pt x="1322" y="726"/>
                </a:lnTo>
                <a:lnTo>
                  <a:pt x="1298" y="681"/>
                </a:lnTo>
                <a:lnTo>
                  <a:pt x="1268" y="636"/>
                </a:lnTo>
                <a:lnTo>
                  <a:pt x="1252" y="614"/>
                </a:lnTo>
                <a:lnTo>
                  <a:pt x="1274" y="585"/>
                </a:lnTo>
                <a:lnTo>
                  <a:pt x="1273" y="584"/>
                </a:lnTo>
                <a:lnTo>
                  <a:pt x="1274" y="585"/>
                </a:lnTo>
                <a:lnTo>
                  <a:pt x="1298" y="546"/>
                </a:lnTo>
                <a:lnTo>
                  <a:pt x="1316" y="566"/>
                </a:lnTo>
                <a:lnTo>
                  <a:pt x="1332" y="560"/>
                </a:lnTo>
                <a:lnTo>
                  <a:pt x="1332" y="545"/>
                </a:lnTo>
                <a:lnTo>
                  <a:pt x="1336" y="533"/>
                </a:lnTo>
                <a:lnTo>
                  <a:pt x="1332" y="516"/>
                </a:lnTo>
                <a:lnTo>
                  <a:pt x="1333" y="506"/>
                </a:lnTo>
                <a:lnTo>
                  <a:pt x="1349" y="529"/>
                </a:lnTo>
                <a:lnTo>
                  <a:pt x="1354" y="526"/>
                </a:lnTo>
                <a:lnTo>
                  <a:pt x="1350" y="556"/>
                </a:lnTo>
                <a:lnTo>
                  <a:pt x="1340" y="564"/>
                </a:lnTo>
                <a:lnTo>
                  <a:pt x="1336" y="569"/>
                </a:lnTo>
                <a:lnTo>
                  <a:pt x="1344" y="584"/>
                </a:lnTo>
                <a:lnTo>
                  <a:pt x="1344" y="614"/>
                </a:lnTo>
                <a:lnTo>
                  <a:pt x="1350" y="628"/>
                </a:lnTo>
                <a:lnTo>
                  <a:pt x="1368" y="648"/>
                </a:lnTo>
                <a:lnTo>
                  <a:pt x="1362" y="709"/>
                </a:lnTo>
                <a:lnTo>
                  <a:pt x="1370" y="782"/>
                </a:lnTo>
                <a:lnTo>
                  <a:pt x="1373" y="792"/>
                </a:lnTo>
                <a:lnTo>
                  <a:pt x="1372" y="790"/>
                </a:lnTo>
                <a:lnTo>
                  <a:pt x="1372" y="790"/>
                </a:lnTo>
                <a:lnTo>
                  <a:pt x="1358" y="809"/>
                </a:lnTo>
                <a:close/>
                <a:moveTo>
                  <a:pt x="1300" y="409"/>
                </a:moveTo>
                <a:lnTo>
                  <a:pt x="1300" y="397"/>
                </a:lnTo>
                <a:lnTo>
                  <a:pt x="1324" y="390"/>
                </a:lnTo>
                <a:lnTo>
                  <a:pt x="1325" y="390"/>
                </a:lnTo>
                <a:lnTo>
                  <a:pt x="1325" y="449"/>
                </a:lnTo>
                <a:lnTo>
                  <a:pt x="1322" y="473"/>
                </a:lnTo>
                <a:lnTo>
                  <a:pt x="1321" y="486"/>
                </a:lnTo>
                <a:lnTo>
                  <a:pt x="1316" y="480"/>
                </a:lnTo>
                <a:lnTo>
                  <a:pt x="1312" y="460"/>
                </a:lnTo>
                <a:lnTo>
                  <a:pt x="1301" y="449"/>
                </a:lnTo>
                <a:lnTo>
                  <a:pt x="1309" y="426"/>
                </a:lnTo>
                <a:lnTo>
                  <a:pt x="1300" y="409"/>
                </a:lnTo>
                <a:close/>
                <a:moveTo>
                  <a:pt x="1244" y="450"/>
                </a:moveTo>
                <a:lnTo>
                  <a:pt x="1252" y="445"/>
                </a:lnTo>
                <a:lnTo>
                  <a:pt x="1285" y="460"/>
                </a:lnTo>
                <a:lnTo>
                  <a:pt x="1292" y="482"/>
                </a:lnTo>
                <a:lnTo>
                  <a:pt x="1273" y="509"/>
                </a:lnTo>
                <a:lnTo>
                  <a:pt x="1273" y="517"/>
                </a:lnTo>
                <a:lnTo>
                  <a:pt x="1289" y="528"/>
                </a:lnTo>
                <a:lnTo>
                  <a:pt x="1297" y="544"/>
                </a:lnTo>
                <a:lnTo>
                  <a:pt x="1297" y="544"/>
                </a:lnTo>
                <a:lnTo>
                  <a:pt x="1294" y="542"/>
                </a:lnTo>
                <a:lnTo>
                  <a:pt x="1270" y="581"/>
                </a:lnTo>
                <a:lnTo>
                  <a:pt x="1249" y="610"/>
                </a:lnTo>
                <a:lnTo>
                  <a:pt x="1228" y="578"/>
                </a:lnTo>
                <a:lnTo>
                  <a:pt x="1198" y="544"/>
                </a:lnTo>
                <a:lnTo>
                  <a:pt x="1168" y="509"/>
                </a:lnTo>
                <a:lnTo>
                  <a:pt x="1117" y="460"/>
                </a:lnTo>
                <a:lnTo>
                  <a:pt x="1078" y="428"/>
                </a:lnTo>
                <a:lnTo>
                  <a:pt x="1093" y="410"/>
                </a:lnTo>
                <a:lnTo>
                  <a:pt x="1104" y="390"/>
                </a:lnTo>
                <a:lnTo>
                  <a:pt x="1114" y="362"/>
                </a:lnTo>
                <a:lnTo>
                  <a:pt x="1121" y="345"/>
                </a:lnTo>
                <a:lnTo>
                  <a:pt x="1156" y="366"/>
                </a:lnTo>
                <a:lnTo>
                  <a:pt x="1182" y="382"/>
                </a:lnTo>
                <a:lnTo>
                  <a:pt x="1174" y="380"/>
                </a:lnTo>
                <a:lnTo>
                  <a:pt x="1166" y="381"/>
                </a:lnTo>
                <a:lnTo>
                  <a:pt x="1162" y="377"/>
                </a:lnTo>
                <a:lnTo>
                  <a:pt x="1158" y="373"/>
                </a:lnTo>
                <a:lnTo>
                  <a:pt x="1154" y="373"/>
                </a:lnTo>
                <a:lnTo>
                  <a:pt x="1149" y="377"/>
                </a:lnTo>
                <a:lnTo>
                  <a:pt x="1146" y="369"/>
                </a:lnTo>
                <a:lnTo>
                  <a:pt x="1141" y="364"/>
                </a:lnTo>
                <a:lnTo>
                  <a:pt x="1130" y="362"/>
                </a:lnTo>
                <a:lnTo>
                  <a:pt x="1133" y="365"/>
                </a:lnTo>
                <a:lnTo>
                  <a:pt x="1138" y="381"/>
                </a:lnTo>
                <a:lnTo>
                  <a:pt x="1144" y="385"/>
                </a:lnTo>
                <a:lnTo>
                  <a:pt x="1158" y="393"/>
                </a:lnTo>
                <a:lnTo>
                  <a:pt x="1166" y="398"/>
                </a:lnTo>
                <a:lnTo>
                  <a:pt x="1170" y="393"/>
                </a:lnTo>
                <a:lnTo>
                  <a:pt x="1178" y="393"/>
                </a:lnTo>
                <a:lnTo>
                  <a:pt x="1190" y="401"/>
                </a:lnTo>
                <a:lnTo>
                  <a:pt x="1193" y="409"/>
                </a:lnTo>
                <a:lnTo>
                  <a:pt x="1206" y="420"/>
                </a:lnTo>
                <a:lnTo>
                  <a:pt x="1213" y="420"/>
                </a:lnTo>
                <a:lnTo>
                  <a:pt x="1213" y="432"/>
                </a:lnTo>
                <a:lnTo>
                  <a:pt x="1217" y="440"/>
                </a:lnTo>
                <a:lnTo>
                  <a:pt x="1221" y="442"/>
                </a:lnTo>
                <a:lnTo>
                  <a:pt x="1221" y="408"/>
                </a:lnTo>
                <a:lnTo>
                  <a:pt x="1236" y="421"/>
                </a:lnTo>
                <a:lnTo>
                  <a:pt x="1238" y="418"/>
                </a:lnTo>
                <a:lnTo>
                  <a:pt x="1238" y="422"/>
                </a:lnTo>
                <a:lnTo>
                  <a:pt x="1244" y="432"/>
                </a:lnTo>
                <a:lnTo>
                  <a:pt x="1238" y="440"/>
                </a:lnTo>
                <a:lnTo>
                  <a:pt x="1238" y="448"/>
                </a:lnTo>
                <a:lnTo>
                  <a:pt x="1244" y="450"/>
                </a:lnTo>
                <a:close/>
                <a:moveTo>
                  <a:pt x="1181" y="277"/>
                </a:moveTo>
                <a:lnTo>
                  <a:pt x="1182" y="277"/>
                </a:lnTo>
                <a:lnTo>
                  <a:pt x="1186" y="282"/>
                </a:lnTo>
                <a:lnTo>
                  <a:pt x="1186" y="290"/>
                </a:lnTo>
                <a:lnTo>
                  <a:pt x="1197" y="322"/>
                </a:lnTo>
                <a:lnTo>
                  <a:pt x="1193" y="325"/>
                </a:lnTo>
                <a:lnTo>
                  <a:pt x="1186" y="325"/>
                </a:lnTo>
                <a:lnTo>
                  <a:pt x="1165" y="316"/>
                </a:lnTo>
                <a:lnTo>
                  <a:pt x="1165" y="324"/>
                </a:lnTo>
                <a:lnTo>
                  <a:pt x="1181" y="334"/>
                </a:lnTo>
                <a:lnTo>
                  <a:pt x="1205" y="338"/>
                </a:lnTo>
                <a:lnTo>
                  <a:pt x="1205" y="362"/>
                </a:lnTo>
                <a:lnTo>
                  <a:pt x="1222" y="372"/>
                </a:lnTo>
                <a:lnTo>
                  <a:pt x="1222" y="388"/>
                </a:lnTo>
                <a:lnTo>
                  <a:pt x="1238" y="401"/>
                </a:lnTo>
                <a:lnTo>
                  <a:pt x="1238" y="416"/>
                </a:lnTo>
                <a:lnTo>
                  <a:pt x="1222" y="402"/>
                </a:lnTo>
                <a:lnTo>
                  <a:pt x="1221" y="405"/>
                </a:lnTo>
                <a:lnTo>
                  <a:pt x="1221" y="397"/>
                </a:lnTo>
                <a:lnTo>
                  <a:pt x="1213" y="393"/>
                </a:lnTo>
                <a:lnTo>
                  <a:pt x="1206" y="385"/>
                </a:lnTo>
                <a:lnTo>
                  <a:pt x="1193" y="385"/>
                </a:lnTo>
                <a:lnTo>
                  <a:pt x="1188" y="384"/>
                </a:lnTo>
                <a:lnTo>
                  <a:pt x="1190" y="380"/>
                </a:lnTo>
                <a:lnTo>
                  <a:pt x="1190" y="380"/>
                </a:lnTo>
                <a:lnTo>
                  <a:pt x="1158" y="361"/>
                </a:lnTo>
                <a:lnTo>
                  <a:pt x="1122" y="340"/>
                </a:lnTo>
                <a:lnTo>
                  <a:pt x="1125" y="318"/>
                </a:lnTo>
                <a:lnTo>
                  <a:pt x="1120" y="317"/>
                </a:lnTo>
                <a:lnTo>
                  <a:pt x="1117" y="337"/>
                </a:lnTo>
                <a:lnTo>
                  <a:pt x="1104" y="329"/>
                </a:lnTo>
                <a:lnTo>
                  <a:pt x="1037" y="296"/>
                </a:lnTo>
                <a:lnTo>
                  <a:pt x="953" y="268"/>
                </a:lnTo>
                <a:lnTo>
                  <a:pt x="882" y="245"/>
                </a:lnTo>
                <a:lnTo>
                  <a:pt x="885" y="240"/>
                </a:lnTo>
                <a:lnTo>
                  <a:pt x="885" y="238"/>
                </a:lnTo>
                <a:lnTo>
                  <a:pt x="885" y="224"/>
                </a:lnTo>
                <a:lnTo>
                  <a:pt x="884" y="220"/>
                </a:lnTo>
                <a:lnTo>
                  <a:pt x="936" y="222"/>
                </a:lnTo>
                <a:lnTo>
                  <a:pt x="980" y="226"/>
                </a:lnTo>
                <a:lnTo>
                  <a:pt x="1016" y="233"/>
                </a:lnTo>
                <a:lnTo>
                  <a:pt x="1017" y="230"/>
                </a:lnTo>
                <a:lnTo>
                  <a:pt x="1080" y="270"/>
                </a:lnTo>
                <a:lnTo>
                  <a:pt x="1106" y="312"/>
                </a:lnTo>
                <a:lnTo>
                  <a:pt x="1146" y="324"/>
                </a:lnTo>
                <a:lnTo>
                  <a:pt x="1141" y="298"/>
                </a:lnTo>
                <a:lnTo>
                  <a:pt x="1178" y="306"/>
                </a:lnTo>
                <a:lnTo>
                  <a:pt x="1181" y="301"/>
                </a:lnTo>
                <a:lnTo>
                  <a:pt x="1130" y="270"/>
                </a:lnTo>
                <a:lnTo>
                  <a:pt x="1121" y="268"/>
                </a:lnTo>
                <a:lnTo>
                  <a:pt x="1125" y="266"/>
                </a:lnTo>
                <a:lnTo>
                  <a:pt x="1125" y="266"/>
                </a:lnTo>
                <a:lnTo>
                  <a:pt x="1124" y="261"/>
                </a:lnTo>
                <a:lnTo>
                  <a:pt x="1137" y="265"/>
                </a:lnTo>
                <a:lnTo>
                  <a:pt x="1158" y="273"/>
                </a:lnTo>
                <a:lnTo>
                  <a:pt x="1180" y="278"/>
                </a:lnTo>
                <a:lnTo>
                  <a:pt x="1181" y="277"/>
                </a:lnTo>
                <a:close/>
                <a:moveTo>
                  <a:pt x="1093" y="252"/>
                </a:moveTo>
                <a:lnTo>
                  <a:pt x="1109" y="257"/>
                </a:lnTo>
                <a:lnTo>
                  <a:pt x="1118" y="260"/>
                </a:lnTo>
                <a:lnTo>
                  <a:pt x="1120" y="266"/>
                </a:lnTo>
                <a:lnTo>
                  <a:pt x="1120" y="266"/>
                </a:lnTo>
                <a:lnTo>
                  <a:pt x="1114" y="266"/>
                </a:lnTo>
                <a:lnTo>
                  <a:pt x="1093" y="252"/>
                </a:lnTo>
                <a:close/>
                <a:moveTo>
                  <a:pt x="1106" y="220"/>
                </a:moveTo>
                <a:lnTo>
                  <a:pt x="1114" y="216"/>
                </a:lnTo>
                <a:lnTo>
                  <a:pt x="1125" y="220"/>
                </a:lnTo>
                <a:lnTo>
                  <a:pt x="1128" y="236"/>
                </a:lnTo>
                <a:lnTo>
                  <a:pt x="1138" y="240"/>
                </a:lnTo>
                <a:lnTo>
                  <a:pt x="1154" y="240"/>
                </a:lnTo>
                <a:lnTo>
                  <a:pt x="1162" y="246"/>
                </a:lnTo>
                <a:lnTo>
                  <a:pt x="1157" y="252"/>
                </a:lnTo>
                <a:lnTo>
                  <a:pt x="1174" y="272"/>
                </a:lnTo>
                <a:lnTo>
                  <a:pt x="1160" y="268"/>
                </a:lnTo>
                <a:lnTo>
                  <a:pt x="1140" y="260"/>
                </a:lnTo>
                <a:lnTo>
                  <a:pt x="1122" y="254"/>
                </a:lnTo>
                <a:lnTo>
                  <a:pt x="1122" y="253"/>
                </a:lnTo>
                <a:lnTo>
                  <a:pt x="1117" y="242"/>
                </a:lnTo>
                <a:lnTo>
                  <a:pt x="1114" y="244"/>
                </a:lnTo>
                <a:lnTo>
                  <a:pt x="1114" y="232"/>
                </a:lnTo>
                <a:lnTo>
                  <a:pt x="1106" y="228"/>
                </a:lnTo>
                <a:lnTo>
                  <a:pt x="1106" y="220"/>
                </a:lnTo>
                <a:close/>
                <a:moveTo>
                  <a:pt x="1060" y="224"/>
                </a:moveTo>
                <a:lnTo>
                  <a:pt x="1064" y="220"/>
                </a:lnTo>
                <a:lnTo>
                  <a:pt x="1072" y="220"/>
                </a:lnTo>
                <a:lnTo>
                  <a:pt x="1082" y="228"/>
                </a:lnTo>
                <a:lnTo>
                  <a:pt x="1090" y="238"/>
                </a:lnTo>
                <a:lnTo>
                  <a:pt x="1104" y="244"/>
                </a:lnTo>
                <a:lnTo>
                  <a:pt x="1114" y="244"/>
                </a:lnTo>
                <a:lnTo>
                  <a:pt x="1112" y="244"/>
                </a:lnTo>
                <a:lnTo>
                  <a:pt x="1116" y="253"/>
                </a:lnTo>
                <a:lnTo>
                  <a:pt x="1110" y="252"/>
                </a:lnTo>
                <a:lnTo>
                  <a:pt x="1086" y="244"/>
                </a:lnTo>
                <a:lnTo>
                  <a:pt x="1086" y="246"/>
                </a:lnTo>
                <a:lnTo>
                  <a:pt x="1060" y="232"/>
                </a:lnTo>
                <a:lnTo>
                  <a:pt x="1060" y="224"/>
                </a:lnTo>
                <a:close/>
                <a:moveTo>
                  <a:pt x="934" y="116"/>
                </a:moveTo>
                <a:lnTo>
                  <a:pt x="961" y="136"/>
                </a:lnTo>
                <a:lnTo>
                  <a:pt x="985" y="144"/>
                </a:lnTo>
                <a:lnTo>
                  <a:pt x="985" y="152"/>
                </a:lnTo>
                <a:lnTo>
                  <a:pt x="988" y="153"/>
                </a:lnTo>
                <a:lnTo>
                  <a:pt x="1004" y="153"/>
                </a:lnTo>
                <a:lnTo>
                  <a:pt x="1012" y="156"/>
                </a:lnTo>
                <a:lnTo>
                  <a:pt x="1020" y="156"/>
                </a:lnTo>
                <a:lnTo>
                  <a:pt x="1025" y="164"/>
                </a:lnTo>
                <a:lnTo>
                  <a:pt x="1038" y="164"/>
                </a:lnTo>
                <a:lnTo>
                  <a:pt x="1044" y="176"/>
                </a:lnTo>
                <a:lnTo>
                  <a:pt x="1052" y="172"/>
                </a:lnTo>
                <a:lnTo>
                  <a:pt x="1056" y="184"/>
                </a:lnTo>
                <a:lnTo>
                  <a:pt x="1052" y="188"/>
                </a:lnTo>
                <a:lnTo>
                  <a:pt x="1028" y="198"/>
                </a:lnTo>
                <a:lnTo>
                  <a:pt x="1022" y="196"/>
                </a:lnTo>
                <a:lnTo>
                  <a:pt x="1020" y="172"/>
                </a:lnTo>
                <a:lnTo>
                  <a:pt x="1004" y="164"/>
                </a:lnTo>
                <a:lnTo>
                  <a:pt x="1001" y="166"/>
                </a:lnTo>
                <a:lnTo>
                  <a:pt x="1001" y="166"/>
                </a:lnTo>
                <a:lnTo>
                  <a:pt x="1001" y="166"/>
                </a:lnTo>
                <a:lnTo>
                  <a:pt x="934" y="174"/>
                </a:lnTo>
                <a:lnTo>
                  <a:pt x="870" y="185"/>
                </a:lnTo>
                <a:lnTo>
                  <a:pt x="858" y="173"/>
                </a:lnTo>
                <a:lnTo>
                  <a:pt x="841" y="158"/>
                </a:lnTo>
                <a:lnTo>
                  <a:pt x="840" y="158"/>
                </a:lnTo>
                <a:lnTo>
                  <a:pt x="900" y="130"/>
                </a:lnTo>
                <a:lnTo>
                  <a:pt x="926" y="116"/>
                </a:lnTo>
                <a:lnTo>
                  <a:pt x="925" y="114"/>
                </a:lnTo>
                <a:lnTo>
                  <a:pt x="934" y="116"/>
                </a:lnTo>
                <a:close/>
                <a:moveTo>
                  <a:pt x="792" y="109"/>
                </a:moveTo>
                <a:lnTo>
                  <a:pt x="808" y="101"/>
                </a:lnTo>
                <a:lnTo>
                  <a:pt x="829" y="101"/>
                </a:lnTo>
                <a:lnTo>
                  <a:pt x="848" y="104"/>
                </a:lnTo>
                <a:lnTo>
                  <a:pt x="868" y="116"/>
                </a:lnTo>
                <a:lnTo>
                  <a:pt x="890" y="108"/>
                </a:lnTo>
                <a:lnTo>
                  <a:pt x="894" y="100"/>
                </a:lnTo>
                <a:lnTo>
                  <a:pt x="906" y="93"/>
                </a:lnTo>
                <a:lnTo>
                  <a:pt x="912" y="108"/>
                </a:lnTo>
                <a:lnTo>
                  <a:pt x="921" y="113"/>
                </a:lnTo>
                <a:lnTo>
                  <a:pt x="897" y="125"/>
                </a:lnTo>
                <a:lnTo>
                  <a:pt x="836" y="154"/>
                </a:lnTo>
                <a:lnTo>
                  <a:pt x="837" y="157"/>
                </a:lnTo>
                <a:lnTo>
                  <a:pt x="820" y="149"/>
                </a:lnTo>
                <a:lnTo>
                  <a:pt x="805" y="144"/>
                </a:lnTo>
                <a:lnTo>
                  <a:pt x="813" y="129"/>
                </a:lnTo>
                <a:lnTo>
                  <a:pt x="821" y="117"/>
                </a:lnTo>
                <a:lnTo>
                  <a:pt x="832" y="106"/>
                </a:lnTo>
                <a:lnTo>
                  <a:pt x="828" y="102"/>
                </a:lnTo>
                <a:lnTo>
                  <a:pt x="828" y="102"/>
                </a:lnTo>
                <a:lnTo>
                  <a:pt x="817" y="113"/>
                </a:lnTo>
                <a:lnTo>
                  <a:pt x="809" y="126"/>
                </a:lnTo>
                <a:lnTo>
                  <a:pt x="800" y="141"/>
                </a:lnTo>
                <a:lnTo>
                  <a:pt x="797" y="141"/>
                </a:lnTo>
                <a:lnTo>
                  <a:pt x="772" y="136"/>
                </a:lnTo>
                <a:lnTo>
                  <a:pt x="758" y="136"/>
                </a:lnTo>
                <a:lnTo>
                  <a:pt x="756" y="112"/>
                </a:lnTo>
                <a:lnTo>
                  <a:pt x="792" y="109"/>
                </a:lnTo>
                <a:close/>
                <a:moveTo>
                  <a:pt x="680" y="93"/>
                </a:moveTo>
                <a:lnTo>
                  <a:pt x="728" y="93"/>
                </a:lnTo>
                <a:lnTo>
                  <a:pt x="716" y="109"/>
                </a:lnTo>
                <a:lnTo>
                  <a:pt x="720" y="117"/>
                </a:lnTo>
                <a:lnTo>
                  <a:pt x="730" y="116"/>
                </a:lnTo>
                <a:lnTo>
                  <a:pt x="746" y="116"/>
                </a:lnTo>
                <a:lnTo>
                  <a:pt x="750" y="113"/>
                </a:lnTo>
                <a:lnTo>
                  <a:pt x="753" y="134"/>
                </a:lnTo>
                <a:lnTo>
                  <a:pt x="752" y="134"/>
                </a:lnTo>
                <a:lnTo>
                  <a:pt x="725" y="136"/>
                </a:lnTo>
                <a:lnTo>
                  <a:pt x="714" y="138"/>
                </a:lnTo>
                <a:lnTo>
                  <a:pt x="700" y="122"/>
                </a:lnTo>
                <a:lnTo>
                  <a:pt x="680" y="105"/>
                </a:lnTo>
                <a:lnTo>
                  <a:pt x="670" y="98"/>
                </a:lnTo>
                <a:lnTo>
                  <a:pt x="680" y="93"/>
                </a:lnTo>
                <a:close/>
                <a:moveTo>
                  <a:pt x="614" y="101"/>
                </a:moveTo>
                <a:lnTo>
                  <a:pt x="656" y="101"/>
                </a:lnTo>
                <a:lnTo>
                  <a:pt x="668" y="100"/>
                </a:lnTo>
                <a:lnTo>
                  <a:pt x="665" y="101"/>
                </a:lnTo>
                <a:lnTo>
                  <a:pt x="677" y="109"/>
                </a:lnTo>
                <a:lnTo>
                  <a:pt x="696" y="126"/>
                </a:lnTo>
                <a:lnTo>
                  <a:pt x="708" y="140"/>
                </a:lnTo>
                <a:lnTo>
                  <a:pt x="701" y="141"/>
                </a:lnTo>
                <a:lnTo>
                  <a:pt x="678" y="150"/>
                </a:lnTo>
                <a:lnTo>
                  <a:pt x="670" y="154"/>
                </a:lnTo>
                <a:lnTo>
                  <a:pt x="672" y="154"/>
                </a:lnTo>
                <a:lnTo>
                  <a:pt x="641" y="137"/>
                </a:lnTo>
                <a:lnTo>
                  <a:pt x="617" y="121"/>
                </a:lnTo>
                <a:lnTo>
                  <a:pt x="614" y="122"/>
                </a:lnTo>
                <a:lnTo>
                  <a:pt x="610" y="108"/>
                </a:lnTo>
                <a:lnTo>
                  <a:pt x="614" y="101"/>
                </a:lnTo>
                <a:close/>
                <a:moveTo>
                  <a:pt x="568" y="136"/>
                </a:moveTo>
                <a:lnTo>
                  <a:pt x="614" y="122"/>
                </a:lnTo>
                <a:lnTo>
                  <a:pt x="613" y="125"/>
                </a:lnTo>
                <a:lnTo>
                  <a:pt x="638" y="141"/>
                </a:lnTo>
                <a:lnTo>
                  <a:pt x="666" y="157"/>
                </a:lnTo>
                <a:lnTo>
                  <a:pt x="660" y="162"/>
                </a:lnTo>
                <a:lnTo>
                  <a:pt x="644" y="174"/>
                </a:lnTo>
                <a:lnTo>
                  <a:pt x="641" y="178"/>
                </a:lnTo>
                <a:lnTo>
                  <a:pt x="641" y="177"/>
                </a:lnTo>
                <a:lnTo>
                  <a:pt x="641" y="177"/>
                </a:lnTo>
                <a:lnTo>
                  <a:pt x="585" y="166"/>
                </a:lnTo>
                <a:lnTo>
                  <a:pt x="545" y="157"/>
                </a:lnTo>
                <a:lnTo>
                  <a:pt x="568" y="136"/>
                </a:lnTo>
                <a:close/>
                <a:moveTo>
                  <a:pt x="525" y="160"/>
                </a:moveTo>
                <a:lnTo>
                  <a:pt x="541" y="160"/>
                </a:lnTo>
                <a:lnTo>
                  <a:pt x="540" y="162"/>
                </a:lnTo>
                <a:lnTo>
                  <a:pt x="584" y="172"/>
                </a:lnTo>
                <a:lnTo>
                  <a:pt x="637" y="182"/>
                </a:lnTo>
                <a:lnTo>
                  <a:pt x="637" y="182"/>
                </a:lnTo>
                <a:lnTo>
                  <a:pt x="625" y="200"/>
                </a:lnTo>
                <a:lnTo>
                  <a:pt x="624" y="206"/>
                </a:lnTo>
                <a:lnTo>
                  <a:pt x="552" y="209"/>
                </a:lnTo>
                <a:lnTo>
                  <a:pt x="481" y="217"/>
                </a:lnTo>
                <a:lnTo>
                  <a:pt x="504" y="190"/>
                </a:lnTo>
                <a:lnTo>
                  <a:pt x="508" y="177"/>
                </a:lnTo>
                <a:lnTo>
                  <a:pt x="525" y="160"/>
                </a:lnTo>
                <a:close/>
                <a:moveTo>
                  <a:pt x="504" y="57"/>
                </a:moveTo>
                <a:lnTo>
                  <a:pt x="505" y="66"/>
                </a:lnTo>
                <a:lnTo>
                  <a:pt x="488" y="66"/>
                </a:lnTo>
                <a:lnTo>
                  <a:pt x="504" y="57"/>
                </a:lnTo>
                <a:close/>
                <a:moveTo>
                  <a:pt x="474" y="61"/>
                </a:moveTo>
                <a:lnTo>
                  <a:pt x="481" y="66"/>
                </a:lnTo>
                <a:lnTo>
                  <a:pt x="473" y="66"/>
                </a:lnTo>
                <a:lnTo>
                  <a:pt x="458" y="68"/>
                </a:lnTo>
                <a:lnTo>
                  <a:pt x="474" y="61"/>
                </a:lnTo>
                <a:close/>
                <a:moveTo>
                  <a:pt x="448" y="68"/>
                </a:moveTo>
                <a:lnTo>
                  <a:pt x="457" y="68"/>
                </a:lnTo>
                <a:lnTo>
                  <a:pt x="445" y="69"/>
                </a:lnTo>
                <a:lnTo>
                  <a:pt x="448" y="68"/>
                </a:lnTo>
                <a:close/>
                <a:moveTo>
                  <a:pt x="282" y="169"/>
                </a:moveTo>
                <a:lnTo>
                  <a:pt x="289" y="164"/>
                </a:lnTo>
                <a:lnTo>
                  <a:pt x="333" y="130"/>
                </a:lnTo>
                <a:lnTo>
                  <a:pt x="376" y="106"/>
                </a:lnTo>
                <a:lnTo>
                  <a:pt x="416" y="82"/>
                </a:lnTo>
                <a:lnTo>
                  <a:pt x="432" y="74"/>
                </a:lnTo>
                <a:lnTo>
                  <a:pt x="473" y="72"/>
                </a:lnTo>
                <a:lnTo>
                  <a:pt x="505" y="72"/>
                </a:lnTo>
                <a:lnTo>
                  <a:pt x="506" y="74"/>
                </a:lnTo>
                <a:lnTo>
                  <a:pt x="498" y="77"/>
                </a:lnTo>
                <a:lnTo>
                  <a:pt x="489" y="96"/>
                </a:lnTo>
                <a:lnTo>
                  <a:pt x="446" y="122"/>
                </a:lnTo>
                <a:lnTo>
                  <a:pt x="457" y="141"/>
                </a:lnTo>
                <a:lnTo>
                  <a:pt x="453" y="148"/>
                </a:lnTo>
                <a:lnTo>
                  <a:pt x="440" y="148"/>
                </a:lnTo>
                <a:lnTo>
                  <a:pt x="434" y="153"/>
                </a:lnTo>
                <a:lnTo>
                  <a:pt x="434" y="149"/>
                </a:lnTo>
                <a:lnTo>
                  <a:pt x="417" y="150"/>
                </a:lnTo>
                <a:lnTo>
                  <a:pt x="417" y="156"/>
                </a:lnTo>
                <a:lnTo>
                  <a:pt x="434" y="154"/>
                </a:lnTo>
                <a:lnTo>
                  <a:pt x="434" y="153"/>
                </a:lnTo>
                <a:lnTo>
                  <a:pt x="444" y="169"/>
                </a:lnTo>
                <a:lnTo>
                  <a:pt x="433" y="169"/>
                </a:lnTo>
                <a:lnTo>
                  <a:pt x="417" y="160"/>
                </a:lnTo>
                <a:lnTo>
                  <a:pt x="414" y="148"/>
                </a:lnTo>
                <a:lnTo>
                  <a:pt x="401" y="144"/>
                </a:lnTo>
                <a:lnTo>
                  <a:pt x="393" y="148"/>
                </a:lnTo>
                <a:lnTo>
                  <a:pt x="354" y="148"/>
                </a:lnTo>
                <a:lnTo>
                  <a:pt x="372" y="157"/>
                </a:lnTo>
                <a:lnTo>
                  <a:pt x="334" y="166"/>
                </a:lnTo>
                <a:lnTo>
                  <a:pt x="294" y="182"/>
                </a:lnTo>
                <a:lnTo>
                  <a:pt x="260" y="197"/>
                </a:lnTo>
                <a:lnTo>
                  <a:pt x="282" y="169"/>
                </a:lnTo>
                <a:close/>
                <a:moveTo>
                  <a:pt x="250" y="194"/>
                </a:moveTo>
                <a:lnTo>
                  <a:pt x="264" y="184"/>
                </a:lnTo>
                <a:lnTo>
                  <a:pt x="249" y="201"/>
                </a:lnTo>
                <a:lnTo>
                  <a:pt x="237" y="209"/>
                </a:lnTo>
                <a:lnTo>
                  <a:pt x="250" y="194"/>
                </a:lnTo>
                <a:close/>
                <a:moveTo>
                  <a:pt x="80" y="418"/>
                </a:moveTo>
                <a:lnTo>
                  <a:pt x="78" y="417"/>
                </a:lnTo>
                <a:lnTo>
                  <a:pt x="80" y="416"/>
                </a:lnTo>
                <a:lnTo>
                  <a:pt x="96" y="386"/>
                </a:lnTo>
                <a:lnTo>
                  <a:pt x="112" y="358"/>
                </a:lnTo>
                <a:lnTo>
                  <a:pt x="133" y="329"/>
                </a:lnTo>
                <a:lnTo>
                  <a:pt x="150" y="304"/>
                </a:lnTo>
                <a:lnTo>
                  <a:pt x="177" y="272"/>
                </a:lnTo>
                <a:lnTo>
                  <a:pt x="202" y="242"/>
                </a:lnTo>
                <a:lnTo>
                  <a:pt x="221" y="225"/>
                </a:lnTo>
                <a:lnTo>
                  <a:pt x="238" y="214"/>
                </a:lnTo>
                <a:lnTo>
                  <a:pt x="233" y="221"/>
                </a:lnTo>
                <a:lnTo>
                  <a:pt x="217" y="250"/>
                </a:lnTo>
                <a:lnTo>
                  <a:pt x="198" y="285"/>
                </a:lnTo>
                <a:lnTo>
                  <a:pt x="193" y="306"/>
                </a:lnTo>
                <a:lnTo>
                  <a:pt x="188" y="329"/>
                </a:lnTo>
                <a:lnTo>
                  <a:pt x="176" y="336"/>
                </a:lnTo>
                <a:lnTo>
                  <a:pt x="142" y="362"/>
                </a:lnTo>
                <a:lnTo>
                  <a:pt x="121" y="384"/>
                </a:lnTo>
                <a:lnTo>
                  <a:pt x="97" y="410"/>
                </a:lnTo>
                <a:lnTo>
                  <a:pt x="74" y="438"/>
                </a:lnTo>
                <a:lnTo>
                  <a:pt x="80" y="418"/>
                </a:lnTo>
                <a:close/>
                <a:moveTo>
                  <a:pt x="65" y="449"/>
                </a:moveTo>
                <a:lnTo>
                  <a:pt x="66" y="446"/>
                </a:lnTo>
                <a:lnTo>
                  <a:pt x="64" y="454"/>
                </a:lnTo>
                <a:lnTo>
                  <a:pt x="62" y="457"/>
                </a:lnTo>
                <a:lnTo>
                  <a:pt x="65" y="449"/>
                </a:lnTo>
                <a:close/>
                <a:moveTo>
                  <a:pt x="68" y="460"/>
                </a:moveTo>
                <a:lnTo>
                  <a:pt x="69" y="457"/>
                </a:lnTo>
                <a:lnTo>
                  <a:pt x="74" y="445"/>
                </a:lnTo>
                <a:lnTo>
                  <a:pt x="101" y="414"/>
                </a:lnTo>
                <a:lnTo>
                  <a:pt x="125" y="388"/>
                </a:lnTo>
                <a:lnTo>
                  <a:pt x="146" y="366"/>
                </a:lnTo>
                <a:lnTo>
                  <a:pt x="178" y="340"/>
                </a:lnTo>
                <a:lnTo>
                  <a:pt x="188" y="336"/>
                </a:lnTo>
                <a:lnTo>
                  <a:pt x="185" y="349"/>
                </a:lnTo>
                <a:lnTo>
                  <a:pt x="182" y="377"/>
                </a:lnTo>
                <a:lnTo>
                  <a:pt x="182" y="442"/>
                </a:lnTo>
                <a:lnTo>
                  <a:pt x="188" y="464"/>
                </a:lnTo>
                <a:lnTo>
                  <a:pt x="162" y="485"/>
                </a:lnTo>
                <a:lnTo>
                  <a:pt x="141" y="510"/>
                </a:lnTo>
                <a:lnTo>
                  <a:pt x="120" y="534"/>
                </a:lnTo>
                <a:lnTo>
                  <a:pt x="102" y="554"/>
                </a:lnTo>
                <a:lnTo>
                  <a:pt x="76" y="594"/>
                </a:lnTo>
                <a:lnTo>
                  <a:pt x="61" y="617"/>
                </a:lnTo>
                <a:lnTo>
                  <a:pt x="60" y="596"/>
                </a:lnTo>
                <a:lnTo>
                  <a:pt x="57" y="554"/>
                </a:lnTo>
                <a:lnTo>
                  <a:pt x="61" y="508"/>
                </a:lnTo>
                <a:lnTo>
                  <a:pt x="68" y="460"/>
                </a:lnTo>
                <a:close/>
                <a:moveTo>
                  <a:pt x="8" y="766"/>
                </a:moveTo>
                <a:lnTo>
                  <a:pt x="6" y="729"/>
                </a:lnTo>
                <a:lnTo>
                  <a:pt x="8" y="692"/>
                </a:lnTo>
                <a:lnTo>
                  <a:pt x="14" y="628"/>
                </a:lnTo>
                <a:lnTo>
                  <a:pt x="22" y="585"/>
                </a:lnTo>
                <a:lnTo>
                  <a:pt x="33" y="545"/>
                </a:lnTo>
                <a:lnTo>
                  <a:pt x="41" y="517"/>
                </a:lnTo>
                <a:lnTo>
                  <a:pt x="54" y="481"/>
                </a:lnTo>
                <a:lnTo>
                  <a:pt x="61" y="470"/>
                </a:lnTo>
                <a:lnTo>
                  <a:pt x="56" y="506"/>
                </a:lnTo>
                <a:lnTo>
                  <a:pt x="50" y="554"/>
                </a:lnTo>
                <a:lnTo>
                  <a:pt x="54" y="596"/>
                </a:lnTo>
                <a:lnTo>
                  <a:pt x="57" y="625"/>
                </a:lnTo>
                <a:lnTo>
                  <a:pt x="52" y="634"/>
                </a:lnTo>
                <a:lnTo>
                  <a:pt x="32" y="686"/>
                </a:lnTo>
                <a:lnTo>
                  <a:pt x="22" y="725"/>
                </a:lnTo>
                <a:lnTo>
                  <a:pt x="14" y="774"/>
                </a:lnTo>
                <a:lnTo>
                  <a:pt x="12" y="808"/>
                </a:lnTo>
                <a:lnTo>
                  <a:pt x="8" y="766"/>
                </a:lnTo>
                <a:close/>
                <a:moveTo>
                  <a:pt x="80" y="1050"/>
                </a:moveTo>
                <a:lnTo>
                  <a:pt x="60" y="1002"/>
                </a:lnTo>
                <a:lnTo>
                  <a:pt x="41" y="956"/>
                </a:lnTo>
                <a:lnTo>
                  <a:pt x="32" y="920"/>
                </a:lnTo>
                <a:lnTo>
                  <a:pt x="20" y="878"/>
                </a:lnTo>
                <a:lnTo>
                  <a:pt x="16" y="849"/>
                </a:lnTo>
                <a:lnTo>
                  <a:pt x="20" y="858"/>
                </a:lnTo>
                <a:lnTo>
                  <a:pt x="32" y="885"/>
                </a:lnTo>
                <a:lnTo>
                  <a:pt x="44" y="910"/>
                </a:lnTo>
                <a:lnTo>
                  <a:pt x="60" y="933"/>
                </a:lnTo>
                <a:lnTo>
                  <a:pt x="74" y="958"/>
                </a:lnTo>
                <a:lnTo>
                  <a:pt x="89" y="977"/>
                </a:lnTo>
                <a:lnTo>
                  <a:pt x="97" y="989"/>
                </a:lnTo>
                <a:lnTo>
                  <a:pt x="97" y="1044"/>
                </a:lnTo>
                <a:lnTo>
                  <a:pt x="98" y="1085"/>
                </a:lnTo>
                <a:lnTo>
                  <a:pt x="80" y="1050"/>
                </a:lnTo>
                <a:close/>
                <a:moveTo>
                  <a:pt x="98" y="956"/>
                </a:moveTo>
                <a:lnTo>
                  <a:pt x="97" y="978"/>
                </a:lnTo>
                <a:lnTo>
                  <a:pt x="94" y="974"/>
                </a:lnTo>
                <a:lnTo>
                  <a:pt x="80" y="954"/>
                </a:lnTo>
                <a:lnTo>
                  <a:pt x="64" y="929"/>
                </a:lnTo>
                <a:lnTo>
                  <a:pt x="48" y="908"/>
                </a:lnTo>
                <a:lnTo>
                  <a:pt x="37" y="882"/>
                </a:lnTo>
                <a:lnTo>
                  <a:pt x="25" y="856"/>
                </a:lnTo>
                <a:lnTo>
                  <a:pt x="14" y="833"/>
                </a:lnTo>
                <a:lnTo>
                  <a:pt x="20" y="774"/>
                </a:lnTo>
                <a:lnTo>
                  <a:pt x="28" y="726"/>
                </a:lnTo>
                <a:lnTo>
                  <a:pt x="37" y="688"/>
                </a:lnTo>
                <a:lnTo>
                  <a:pt x="56" y="636"/>
                </a:lnTo>
                <a:lnTo>
                  <a:pt x="58" y="633"/>
                </a:lnTo>
                <a:lnTo>
                  <a:pt x="58" y="644"/>
                </a:lnTo>
                <a:lnTo>
                  <a:pt x="60" y="644"/>
                </a:lnTo>
                <a:lnTo>
                  <a:pt x="73" y="684"/>
                </a:lnTo>
                <a:lnTo>
                  <a:pt x="89" y="720"/>
                </a:lnTo>
                <a:lnTo>
                  <a:pt x="106" y="756"/>
                </a:lnTo>
                <a:lnTo>
                  <a:pt x="122" y="777"/>
                </a:lnTo>
                <a:lnTo>
                  <a:pt x="134" y="794"/>
                </a:lnTo>
                <a:lnTo>
                  <a:pt x="121" y="832"/>
                </a:lnTo>
                <a:lnTo>
                  <a:pt x="109" y="872"/>
                </a:lnTo>
                <a:lnTo>
                  <a:pt x="101" y="918"/>
                </a:lnTo>
                <a:lnTo>
                  <a:pt x="98" y="956"/>
                </a:lnTo>
                <a:close/>
                <a:moveTo>
                  <a:pt x="214" y="1238"/>
                </a:moveTo>
                <a:lnTo>
                  <a:pt x="210" y="1234"/>
                </a:lnTo>
                <a:lnTo>
                  <a:pt x="182" y="1204"/>
                </a:lnTo>
                <a:lnTo>
                  <a:pt x="142" y="1156"/>
                </a:lnTo>
                <a:lnTo>
                  <a:pt x="130" y="1133"/>
                </a:lnTo>
                <a:lnTo>
                  <a:pt x="104" y="1094"/>
                </a:lnTo>
                <a:lnTo>
                  <a:pt x="104" y="1094"/>
                </a:lnTo>
                <a:lnTo>
                  <a:pt x="102" y="1044"/>
                </a:lnTo>
                <a:lnTo>
                  <a:pt x="102" y="994"/>
                </a:lnTo>
                <a:lnTo>
                  <a:pt x="137" y="1037"/>
                </a:lnTo>
                <a:lnTo>
                  <a:pt x="181" y="1077"/>
                </a:lnTo>
                <a:lnTo>
                  <a:pt x="218" y="1104"/>
                </a:lnTo>
                <a:lnTo>
                  <a:pt x="264" y="1134"/>
                </a:lnTo>
                <a:lnTo>
                  <a:pt x="264" y="1170"/>
                </a:lnTo>
                <a:lnTo>
                  <a:pt x="268" y="1206"/>
                </a:lnTo>
                <a:lnTo>
                  <a:pt x="277" y="1253"/>
                </a:lnTo>
                <a:lnTo>
                  <a:pt x="290" y="1288"/>
                </a:lnTo>
                <a:lnTo>
                  <a:pt x="261" y="1270"/>
                </a:lnTo>
                <a:lnTo>
                  <a:pt x="214" y="1238"/>
                </a:lnTo>
                <a:close/>
                <a:moveTo>
                  <a:pt x="302" y="1316"/>
                </a:moveTo>
                <a:lnTo>
                  <a:pt x="272" y="1289"/>
                </a:lnTo>
                <a:lnTo>
                  <a:pt x="237" y="1261"/>
                </a:lnTo>
                <a:lnTo>
                  <a:pt x="237" y="1260"/>
                </a:lnTo>
                <a:lnTo>
                  <a:pt x="257" y="1274"/>
                </a:lnTo>
                <a:lnTo>
                  <a:pt x="293" y="1297"/>
                </a:lnTo>
                <a:lnTo>
                  <a:pt x="293" y="1297"/>
                </a:lnTo>
                <a:lnTo>
                  <a:pt x="293" y="1297"/>
                </a:lnTo>
                <a:lnTo>
                  <a:pt x="305" y="1317"/>
                </a:lnTo>
                <a:lnTo>
                  <a:pt x="302" y="1316"/>
                </a:lnTo>
                <a:close/>
                <a:moveTo>
                  <a:pt x="497" y="1418"/>
                </a:moveTo>
                <a:lnTo>
                  <a:pt x="450" y="1400"/>
                </a:lnTo>
                <a:lnTo>
                  <a:pt x="406" y="1378"/>
                </a:lnTo>
                <a:lnTo>
                  <a:pt x="364" y="1357"/>
                </a:lnTo>
                <a:lnTo>
                  <a:pt x="332" y="1337"/>
                </a:lnTo>
                <a:lnTo>
                  <a:pt x="313" y="1324"/>
                </a:lnTo>
                <a:lnTo>
                  <a:pt x="314" y="1324"/>
                </a:lnTo>
                <a:lnTo>
                  <a:pt x="302" y="1301"/>
                </a:lnTo>
                <a:lnTo>
                  <a:pt x="310" y="1305"/>
                </a:lnTo>
                <a:lnTo>
                  <a:pt x="341" y="1325"/>
                </a:lnTo>
                <a:lnTo>
                  <a:pt x="402" y="1349"/>
                </a:lnTo>
                <a:lnTo>
                  <a:pt x="457" y="1369"/>
                </a:lnTo>
                <a:lnTo>
                  <a:pt x="506" y="1381"/>
                </a:lnTo>
                <a:lnTo>
                  <a:pt x="513" y="1398"/>
                </a:lnTo>
                <a:lnTo>
                  <a:pt x="521" y="1418"/>
                </a:lnTo>
                <a:lnTo>
                  <a:pt x="526" y="1429"/>
                </a:lnTo>
                <a:lnTo>
                  <a:pt x="497" y="1418"/>
                </a:lnTo>
                <a:close/>
                <a:moveTo>
                  <a:pt x="725" y="1462"/>
                </a:moveTo>
                <a:lnTo>
                  <a:pt x="700" y="1462"/>
                </a:lnTo>
                <a:lnTo>
                  <a:pt x="673" y="1458"/>
                </a:lnTo>
                <a:lnTo>
                  <a:pt x="624" y="1454"/>
                </a:lnTo>
                <a:lnTo>
                  <a:pt x="573" y="1442"/>
                </a:lnTo>
                <a:lnTo>
                  <a:pt x="534" y="1432"/>
                </a:lnTo>
                <a:lnTo>
                  <a:pt x="525" y="1417"/>
                </a:lnTo>
                <a:lnTo>
                  <a:pt x="518" y="1397"/>
                </a:lnTo>
                <a:lnTo>
                  <a:pt x="513" y="1382"/>
                </a:lnTo>
                <a:lnTo>
                  <a:pt x="574" y="1397"/>
                </a:lnTo>
                <a:lnTo>
                  <a:pt x="637" y="1405"/>
                </a:lnTo>
                <a:lnTo>
                  <a:pt x="692" y="1409"/>
                </a:lnTo>
                <a:lnTo>
                  <a:pt x="725" y="1413"/>
                </a:lnTo>
                <a:lnTo>
                  <a:pt x="725" y="1462"/>
                </a:lnTo>
                <a:close/>
                <a:moveTo>
                  <a:pt x="725" y="1318"/>
                </a:moveTo>
                <a:lnTo>
                  <a:pt x="725" y="1406"/>
                </a:lnTo>
                <a:lnTo>
                  <a:pt x="693" y="1404"/>
                </a:lnTo>
                <a:lnTo>
                  <a:pt x="637" y="1400"/>
                </a:lnTo>
                <a:lnTo>
                  <a:pt x="576" y="1392"/>
                </a:lnTo>
                <a:lnTo>
                  <a:pt x="512" y="1376"/>
                </a:lnTo>
                <a:lnTo>
                  <a:pt x="501" y="1333"/>
                </a:lnTo>
                <a:lnTo>
                  <a:pt x="494" y="1278"/>
                </a:lnTo>
                <a:lnTo>
                  <a:pt x="493" y="1233"/>
                </a:lnTo>
                <a:lnTo>
                  <a:pt x="532" y="1242"/>
                </a:lnTo>
                <a:lnTo>
                  <a:pt x="606" y="1256"/>
                </a:lnTo>
                <a:lnTo>
                  <a:pt x="674" y="1264"/>
                </a:lnTo>
                <a:lnTo>
                  <a:pt x="726" y="1268"/>
                </a:lnTo>
                <a:lnTo>
                  <a:pt x="725" y="1301"/>
                </a:lnTo>
                <a:lnTo>
                  <a:pt x="728" y="1301"/>
                </a:lnTo>
                <a:lnTo>
                  <a:pt x="725" y="1302"/>
                </a:lnTo>
                <a:lnTo>
                  <a:pt x="725" y="1316"/>
                </a:lnTo>
                <a:lnTo>
                  <a:pt x="786" y="1354"/>
                </a:lnTo>
                <a:lnTo>
                  <a:pt x="806" y="1384"/>
                </a:lnTo>
                <a:lnTo>
                  <a:pt x="854" y="1402"/>
                </a:lnTo>
                <a:lnTo>
                  <a:pt x="854" y="1404"/>
                </a:lnTo>
                <a:lnTo>
                  <a:pt x="790" y="1408"/>
                </a:lnTo>
                <a:lnTo>
                  <a:pt x="730" y="1408"/>
                </a:lnTo>
                <a:lnTo>
                  <a:pt x="730" y="1318"/>
                </a:lnTo>
                <a:lnTo>
                  <a:pt x="725" y="1318"/>
                </a:lnTo>
                <a:close/>
                <a:moveTo>
                  <a:pt x="838" y="1458"/>
                </a:moveTo>
                <a:lnTo>
                  <a:pt x="818" y="1460"/>
                </a:lnTo>
                <a:lnTo>
                  <a:pt x="790" y="1462"/>
                </a:lnTo>
                <a:lnTo>
                  <a:pt x="730" y="1462"/>
                </a:lnTo>
                <a:lnTo>
                  <a:pt x="730" y="1413"/>
                </a:lnTo>
                <a:lnTo>
                  <a:pt x="790" y="1413"/>
                </a:lnTo>
                <a:lnTo>
                  <a:pt x="854" y="1409"/>
                </a:lnTo>
                <a:lnTo>
                  <a:pt x="856" y="1413"/>
                </a:lnTo>
                <a:lnTo>
                  <a:pt x="838" y="1458"/>
                </a:lnTo>
                <a:close/>
                <a:moveTo>
                  <a:pt x="1166" y="1205"/>
                </a:moveTo>
                <a:lnTo>
                  <a:pt x="1122" y="1209"/>
                </a:lnTo>
                <a:lnTo>
                  <a:pt x="1120" y="1197"/>
                </a:lnTo>
                <a:lnTo>
                  <a:pt x="1082" y="1170"/>
                </a:lnTo>
                <a:lnTo>
                  <a:pt x="1052" y="1173"/>
                </a:lnTo>
                <a:lnTo>
                  <a:pt x="972" y="1149"/>
                </a:lnTo>
                <a:lnTo>
                  <a:pt x="972" y="1142"/>
                </a:lnTo>
                <a:lnTo>
                  <a:pt x="953" y="1142"/>
                </a:lnTo>
                <a:lnTo>
                  <a:pt x="942" y="1150"/>
                </a:lnTo>
                <a:lnTo>
                  <a:pt x="898" y="1154"/>
                </a:lnTo>
                <a:lnTo>
                  <a:pt x="886" y="1146"/>
                </a:lnTo>
                <a:lnTo>
                  <a:pt x="861" y="1158"/>
                </a:lnTo>
                <a:lnTo>
                  <a:pt x="861" y="1174"/>
                </a:lnTo>
                <a:lnTo>
                  <a:pt x="854" y="1177"/>
                </a:lnTo>
                <a:lnTo>
                  <a:pt x="848" y="1142"/>
                </a:lnTo>
                <a:lnTo>
                  <a:pt x="818" y="1162"/>
                </a:lnTo>
                <a:lnTo>
                  <a:pt x="809" y="1162"/>
                </a:lnTo>
                <a:lnTo>
                  <a:pt x="782" y="1197"/>
                </a:lnTo>
                <a:lnTo>
                  <a:pt x="754" y="1177"/>
                </a:lnTo>
                <a:lnTo>
                  <a:pt x="734" y="1181"/>
                </a:lnTo>
                <a:lnTo>
                  <a:pt x="734" y="1054"/>
                </a:lnTo>
                <a:lnTo>
                  <a:pt x="772" y="1054"/>
                </a:lnTo>
                <a:lnTo>
                  <a:pt x="772" y="1054"/>
                </a:lnTo>
                <a:lnTo>
                  <a:pt x="786" y="1054"/>
                </a:lnTo>
                <a:lnTo>
                  <a:pt x="810" y="1052"/>
                </a:lnTo>
                <a:lnTo>
                  <a:pt x="810" y="1054"/>
                </a:lnTo>
                <a:lnTo>
                  <a:pt x="824" y="1054"/>
                </a:lnTo>
                <a:lnTo>
                  <a:pt x="824" y="1052"/>
                </a:lnTo>
                <a:lnTo>
                  <a:pt x="824" y="1049"/>
                </a:lnTo>
                <a:lnTo>
                  <a:pt x="810" y="1049"/>
                </a:lnTo>
                <a:lnTo>
                  <a:pt x="810" y="1046"/>
                </a:lnTo>
                <a:lnTo>
                  <a:pt x="804" y="1044"/>
                </a:lnTo>
                <a:lnTo>
                  <a:pt x="790" y="1036"/>
                </a:lnTo>
                <a:lnTo>
                  <a:pt x="778" y="1036"/>
                </a:lnTo>
                <a:lnTo>
                  <a:pt x="756" y="1028"/>
                </a:lnTo>
                <a:lnTo>
                  <a:pt x="746" y="1022"/>
                </a:lnTo>
                <a:lnTo>
                  <a:pt x="736" y="1020"/>
                </a:lnTo>
                <a:lnTo>
                  <a:pt x="716" y="1014"/>
                </a:lnTo>
                <a:lnTo>
                  <a:pt x="705" y="1020"/>
                </a:lnTo>
                <a:lnTo>
                  <a:pt x="702" y="1020"/>
                </a:lnTo>
                <a:lnTo>
                  <a:pt x="688" y="1028"/>
                </a:lnTo>
                <a:lnTo>
                  <a:pt x="688" y="1030"/>
                </a:lnTo>
                <a:lnTo>
                  <a:pt x="693" y="1030"/>
                </a:lnTo>
                <a:lnTo>
                  <a:pt x="705" y="1028"/>
                </a:lnTo>
                <a:lnTo>
                  <a:pt x="725" y="1028"/>
                </a:lnTo>
                <a:lnTo>
                  <a:pt x="733" y="1030"/>
                </a:lnTo>
                <a:lnTo>
                  <a:pt x="729" y="1030"/>
                </a:lnTo>
                <a:lnTo>
                  <a:pt x="729" y="1048"/>
                </a:lnTo>
                <a:lnTo>
                  <a:pt x="706" y="1048"/>
                </a:lnTo>
                <a:lnTo>
                  <a:pt x="678" y="1044"/>
                </a:lnTo>
                <a:lnTo>
                  <a:pt x="652" y="1041"/>
                </a:lnTo>
                <a:lnTo>
                  <a:pt x="650" y="1046"/>
                </a:lnTo>
                <a:lnTo>
                  <a:pt x="650" y="1046"/>
                </a:lnTo>
                <a:lnTo>
                  <a:pt x="678" y="1049"/>
                </a:lnTo>
                <a:lnTo>
                  <a:pt x="706" y="1054"/>
                </a:lnTo>
                <a:lnTo>
                  <a:pt x="729" y="1054"/>
                </a:lnTo>
                <a:lnTo>
                  <a:pt x="729" y="1181"/>
                </a:lnTo>
                <a:lnTo>
                  <a:pt x="732" y="1181"/>
                </a:lnTo>
                <a:lnTo>
                  <a:pt x="732" y="1181"/>
                </a:lnTo>
                <a:lnTo>
                  <a:pt x="722" y="1181"/>
                </a:lnTo>
                <a:lnTo>
                  <a:pt x="696" y="1162"/>
                </a:lnTo>
                <a:lnTo>
                  <a:pt x="690" y="1142"/>
                </a:lnTo>
                <a:lnTo>
                  <a:pt x="698" y="1117"/>
                </a:lnTo>
                <a:lnTo>
                  <a:pt x="688" y="1104"/>
                </a:lnTo>
                <a:lnTo>
                  <a:pt x="625" y="1090"/>
                </a:lnTo>
                <a:lnTo>
                  <a:pt x="650" y="1044"/>
                </a:lnTo>
                <a:lnTo>
                  <a:pt x="650" y="1036"/>
                </a:lnTo>
                <a:lnTo>
                  <a:pt x="625" y="1036"/>
                </a:lnTo>
                <a:lnTo>
                  <a:pt x="620" y="1044"/>
                </a:lnTo>
                <a:lnTo>
                  <a:pt x="618" y="1052"/>
                </a:lnTo>
                <a:lnTo>
                  <a:pt x="596" y="1062"/>
                </a:lnTo>
                <a:lnTo>
                  <a:pt x="549" y="1044"/>
                </a:lnTo>
                <a:lnTo>
                  <a:pt x="546" y="1030"/>
                </a:lnTo>
                <a:lnTo>
                  <a:pt x="590" y="1038"/>
                </a:lnTo>
                <a:lnTo>
                  <a:pt x="618" y="1046"/>
                </a:lnTo>
                <a:lnTo>
                  <a:pt x="621" y="1041"/>
                </a:lnTo>
                <a:lnTo>
                  <a:pt x="592" y="1033"/>
                </a:lnTo>
                <a:lnTo>
                  <a:pt x="546" y="1025"/>
                </a:lnTo>
                <a:lnTo>
                  <a:pt x="545" y="1028"/>
                </a:lnTo>
                <a:lnTo>
                  <a:pt x="545" y="1028"/>
                </a:lnTo>
                <a:lnTo>
                  <a:pt x="532" y="1012"/>
                </a:lnTo>
                <a:lnTo>
                  <a:pt x="546" y="934"/>
                </a:lnTo>
                <a:lnTo>
                  <a:pt x="614" y="926"/>
                </a:lnTo>
                <a:lnTo>
                  <a:pt x="636" y="936"/>
                </a:lnTo>
                <a:lnTo>
                  <a:pt x="640" y="936"/>
                </a:lnTo>
                <a:lnTo>
                  <a:pt x="640" y="920"/>
                </a:lnTo>
                <a:lnTo>
                  <a:pt x="680" y="925"/>
                </a:lnTo>
                <a:lnTo>
                  <a:pt x="685" y="930"/>
                </a:lnTo>
                <a:lnTo>
                  <a:pt x="708" y="930"/>
                </a:lnTo>
                <a:lnTo>
                  <a:pt x="732" y="988"/>
                </a:lnTo>
                <a:lnTo>
                  <a:pt x="729" y="988"/>
                </a:lnTo>
                <a:lnTo>
                  <a:pt x="730" y="1014"/>
                </a:lnTo>
                <a:lnTo>
                  <a:pt x="736" y="1014"/>
                </a:lnTo>
                <a:lnTo>
                  <a:pt x="734" y="988"/>
                </a:lnTo>
                <a:lnTo>
                  <a:pt x="732" y="988"/>
                </a:lnTo>
                <a:lnTo>
                  <a:pt x="741" y="984"/>
                </a:lnTo>
                <a:lnTo>
                  <a:pt x="742" y="972"/>
                </a:lnTo>
                <a:lnTo>
                  <a:pt x="733" y="952"/>
                </a:lnTo>
                <a:lnTo>
                  <a:pt x="738" y="952"/>
                </a:lnTo>
                <a:lnTo>
                  <a:pt x="738" y="909"/>
                </a:lnTo>
                <a:lnTo>
                  <a:pt x="737" y="909"/>
                </a:lnTo>
                <a:lnTo>
                  <a:pt x="738" y="902"/>
                </a:lnTo>
                <a:lnTo>
                  <a:pt x="789" y="865"/>
                </a:lnTo>
                <a:lnTo>
                  <a:pt x="792" y="832"/>
                </a:lnTo>
                <a:lnTo>
                  <a:pt x="804" y="817"/>
                </a:lnTo>
                <a:lnTo>
                  <a:pt x="808" y="802"/>
                </a:lnTo>
                <a:lnTo>
                  <a:pt x="809" y="802"/>
                </a:lnTo>
                <a:lnTo>
                  <a:pt x="809" y="805"/>
                </a:lnTo>
                <a:lnTo>
                  <a:pt x="842" y="804"/>
                </a:lnTo>
                <a:lnTo>
                  <a:pt x="888" y="796"/>
                </a:lnTo>
                <a:lnTo>
                  <a:pt x="940" y="784"/>
                </a:lnTo>
                <a:lnTo>
                  <a:pt x="966" y="897"/>
                </a:lnTo>
                <a:lnTo>
                  <a:pt x="985" y="1025"/>
                </a:lnTo>
                <a:lnTo>
                  <a:pt x="949" y="1033"/>
                </a:lnTo>
                <a:lnTo>
                  <a:pt x="902" y="1041"/>
                </a:lnTo>
                <a:lnTo>
                  <a:pt x="849" y="1048"/>
                </a:lnTo>
                <a:lnTo>
                  <a:pt x="842" y="1046"/>
                </a:lnTo>
                <a:lnTo>
                  <a:pt x="840" y="1052"/>
                </a:lnTo>
                <a:lnTo>
                  <a:pt x="824" y="1052"/>
                </a:lnTo>
                <a:lnTo>
                  <a:pt x="825" y="1054"/>
                </a:lnTo>
                <a:lnTo>
                  <a:pt x="834" y="1060"/>
                </a:lnTo>
                <a:lnTo>
                  <a:pt x="834" y="1066"/>
                </a:lnTo>
                <a:lnTo>
                  <a:pt x="846" y="1066"/>
                </a:lnTo>
                <a:lnTo>
                  <a:pt x="856" y="1074"/>
                </a:lnTo>
                <a:lnTo>
                  <a:pt x="866" y="1066"/>
                </a:lnTo>
                <a:lnTo>
                  <a:pt x="882" y="1066"/>
                </a:lnTo>
                <a:lnTo>
                  <a:pt x="866" y="1060"/>
                </a:lnTo>
                <a:lnTo>
                  <a:pt x="860" y="1052"/>
                </a:lnTo>
                <a:lnTo>
                  <a:pt x="904" y="1046"/>
                </a:lnTo>
                <a:lnTo>
                  <a:pt x="950" y="1038"/>
                </a:lnTo>
                <a:lnTo>
                  <a:pt x="986" y="1030"/>
                </a:lnTo>
                <a:lnTo>
                  <a:pt x="993" y="1084"/>
                </a:lnTo>
                <a:lnTo>
                  <a:pt x="1001" y="1138"/>
                </a:lnTo>
                <a:lnTo>
                  <a:pt x="1001" y="1157"/>
                </a:lnTo>
                <a:lnTo>
                  <a:pt x="1006" y="1157"/>
                </a:lnTo>
                <a:lnTo>
                  <a:pt x="1006" y="1138"/>
                </a:lnTo>
                <a:lnTo>
                  <a:pt x="998" y="1082"/>
                </a:lnTo>
                <a:lnTo>
                  <a:pt x="992" y="1029"/>
                </a:lnTo>
                <a:lnTo>
                  <a:pt x="1028" y="1022"/>
                </a:lnTo>
                <a:lnTo>
                  <a:pt x="1088" y="998"/>
                </a:lnTo>
                <a:lnTo>
                  <a:pt x="1148" y="974"/>
                </a:lnTo>
                <a:lnTo>
                  <a:pt x="1186" y="958"/>
                </a:lnTo>
                <a:lnTo>
                  <a:pt x="1206" y="949"/>
                </a:lnTo>
                <a:lnTo>
                  <a:pt x="1206" y="952"/>
                </a:lnTo>
                <a:lnTo>
                  <a:pt x="1214" y="992"/>
                </a:lnTo>
                <a:lnTo>
                  <a:pt x="1222" y="1036"/>
                </a:lnTo>
                <a:lnTo>
                  <a:pt x="1228" y="1076"/>
                </a:lnTo>
                <a:lnTo>
                  <a:pt x="1233" y="1148"/>
                </a:lnTo>
                <a:lnTo>
                  <a:pt x="1224" y="1154"/>
                </a:lnTo>
                <a:lnTo>
                  <a:pt x="1185" y="1176"/>
                </a:lnTo>
                <a:lnTo>
                  <a:pt x="1145" y="1190"/>
                </a:lnTo>
                <a:lnTo>
                  <a:pt x="1121" y="1202"/>
                </a:lnTo>
                <a:lnTo>
                  <a:pt x="1124" y="1206"/>
                </a:lnTo>
                <a:lnTo>
                  <a:pt x="1148" y="1196"/>
                </a:lnTo>
                <a:lnTo>
                  <a:pt x="1186" y="1180"/>
                </a:lnTo>
                <a:lnTo>
                  <a:pt x="1226" y="1160"/>
                </a:lnTo>
                <a:lnTo>
                  <a:pt x="1233" y="1154"/>
                </a:lnTo>
                <a:lnTo>
                  <a:pt x="1233" y="1189"/>
                </a:lnTo>
                <a:lnTo>
                  <a:pt x="1236" y="1189"/>
                </a:lnTo>
                <a:lnTo>
                  <a:pt x="1166" y="1205"/>
                </a:lnTo>
                <a:close/>
                <a:moveTo>
                  <a:pt x="734" y="1049"/>
                </a:moveTo>
                <a:lnTo>
                  <a:pt x="734" y="1032"/>
                </a:lnTo>
                <a:lnTo>
                  <a:pt x="742" y="1036"/>
                </a:lnTo>
                <a:lnTo>
                  <a:pt x="773" y="1044"/>
                </a:lnTo>
                <a:lnTo>
                  <a:pt x="776" y="1052"/>
                </a:lnTo>
                <a:lnTo>
                  <a:pt x="774" y="1052"/>
                </a:lnTo>
                <a:lnTo>
                  <a:pt x="774" y="1049"/>
                </a:lnTo>
                <a:lnTo>
                  <a:pt x="734" y="1049"/>
                </a:lnTo>
                <a:close/>
                <a:moveTo>
                  <a:pt x="1392" y="1074"/>
                </a:moveTo>
                <a:lnTo>
                  <a:pt x="1389" y="1100"/>
                </a:lnTo>
                <a:lnTo>
                  <a:pt x="1365" y="1137"/>
                </a:lnTo>
                <a:lnTo>
                  <a:pt x="1337" y="1176"/>
                </a:lnTo>
                <a:lnTo>
                  <a:pt x="1318" y="1200"/>
                </a:lnTo>
                <a:lnTo>
                  <a:pt x="1297" y="1224"/>
                </a:lnTo>
                <a:lnTo>
                  <a:pt x="1242" y="1276"/>
                </a:lnTo>
                <a:lnTo>
                  <a:pt x="1224" y="1293"/>
                </a:lnTo>
                <a:lnTo>
                  <a:pt x="1200" y="1313"/>
                </a:lnTo>
                <a:lnTo>
                  <a:pt x="1181" y="1325"/>
                </a:lnTo>
                <a:lnTo>
                  <a:pt x="1186" y="1317"/>
                </a:lnTo>
                <a:lnTo>
                  <a:pt x="1205" y="1304"/>
                </a:lnTo>
                <a:lnTo>
                  <a:pt x="1209" y="1292"/>
                </a:lnTo>
                <a:lnTo>
                  <a:pt x="1254" y="1217"/>
                </a:lnTo>
                <a:lnTo>
                  <a:pt x="1268" y="1205"/>
                </a:lnTo>
                <a:lnTo>
                  <a:pt x="1265" y="1189"/>
                </a:lnTo>
                <a:lnTo>
                  <a:pt x="1240" y="1189"/>
                </a:lnTo>
                <a:lnTo>
                  <a:pt x="1240" y="1150"/>
                </a:lnTo>
                <a:lnTo>
                  <a:pt x="1264" y="1133"/>
                </a:lnTo>
                <a:lnTo>
                  <a:pt x="1294" y="1112"/>
                </a:lnTo>
                <a:lnTo>
                  <a:pt x="1336" y="1080"/>
                </a:lnTo>
                <a:lnTo>
                  <a:pt x="1373" y="1045"/>
                </a:lnTo>
                <a:lnTo>
                  <a:pt x="1398" y="1018"/>
                </a:lnTo>
                <a:lnTo>
                  <a:pt x="1397" y="1042"/>
                </a:lnTo>
                <a:lnTo>
                  <a:pt x="1392" y="1074"/>
                </a:lnTo>
                <a:close/>
                <a:moveTo>
                  <a:pt x="1484" y="844"/>
                </a:moveTo>
                <a:lnTo>
                  <a:pt x="1476" y="880"/>
                </a:lnTo>
                <a:lnTo>
                  <a:pt x="1468" y="914"/>
                </a:lnTo>
                <a:lnTo>
                  <a:pt x="1460" y="941"/>
                </a:lnTo>
                <a:lnTo>
                  <a:pt x="1452" y="964"/>
                </a:lnTo>
                <a:lnTo>
                  <a:pt x="1440" y="994"/>
                </a:lnTo>
                <a:lnTo>
                  <a:pt x="1432" y="1022"/>
                </a:lnTo>
                <a:lnTo>
                  <a:pt x="1420" y="1042"/>
                </a:lnTo>
                <a:lnTo>
                  <a:pt x="1408" y="1065"/>
                </a:lnTo>
                <a:lnTo>
                  <a:pt x="1400" y="1081"/>
                </a:lnTo>
                <a:lnTo>
                  <a:pt x="1396" y="1089"/>
                </a:lnTo>
                <a:lnTo>
                  <a:pt x="1397" y="1076"/>
                </a:lnTo>
                <a:lnTo>
                  <a:pt x="1402" y="1044"/>
                </a:lnTo>
                <a:lnTo>
                  <a:pt x="1405" y="1013"/>
                </a:lnTo>
                <a:lnTo>
                  <a:pt x="1424" y="977"/>
                </a:lnTo>
                <a:lnTo>
                  <a:pt x="1444" y="944"/>
                </a:lnTo>
                <a:lnTo>
                  <a:pt x="1460" y="905"/>
                </a:lnTo>
                <a:lnTo>
                  <a:pt x="1476" y="862"/>
                </a:lnTo>
                <a:lnTo>
                  <a:pt x="1485" y="824"/>
                </a:lnTo>
                <a:lnTo>
                  <a:pt x="1484" y="844"/>
                </a:lnTo>
                <a:close/>
                <a:moveTo>
                  <a:pt x="1488" y="790"/>
                </a:moveTo>
                <a:lnTo>
                  <a:pt x="1486" y="789"/>
                </a:lnTo>
                <a:lnTo>
                  <a:pt x="1486" y="789"/>
                </a:lnTo>
                <a:lnTo>
                  <a:pt x="1470" y="861"/>
                </a:lnTo>
                <a:lnTo>
                  <a:pt x="1456" y="904"/>
                </a:lnTo>
                <a:lnTo>
                  <a:pt x="1440" y="941"/>
                </a:lnTo>
                <a:lnTo>
                  <a:pt x="1418" y="974"/>
                </a:lnTo>
                <a:lnTo>
                  <a:pt x="1404" y="1002"/>
                </a:lnTo>
                <a:lnTo>
                  <a:pt x="1402" y="990"/>
                </a:lnTo>
                <a:lnTo>
                  <a:pt x="1400" y="968"/>
                </a:lnTo>
                <a:lnTo>
                  <a:pt x="1394" y="928"/>
                </a:lnTo>
                <a:lnTo>
                  <a:pt x="1381" y="886"/>
                </a:lnTo>
                <a:lnTo>
                  <a:pt x="1365" y="832"/>
                </a:lnTo>
                <a:lnTo>
                  <a:pt x="1361" y="816"/>
                </a:lnTo>
                <a:lnTo>
                  <a:pt x="1376" y="794"/>
                </a:lnTo>
                <a:lnTo>
                  <a:pt x="1386" y="802"/>
                </a:lnTo>
                <a:lnTo>
                  <a:pt x="1392" y="810"/>
                </a:lnTo>
                <a:lnTo>
                  <a:pt x="1394" y="856"/>
                </a:lnTo>
                <a:lnTo>
                  <a:pt x="1410" y="869"/>
                </a:lnTo>
                <a:lnTo>
                  <a:pt x="1421" y="873"/>
                </a:lnTo>
                <a:lnTo>
                  <a:pt x="1430" y="878"/>
                </a:lnTo>
                <a:lnTo>
                  <a:pt x="1454" y="877"/>
                </a:lnTo>
                <a:lnTo>
                  <a:pt x="1454" y="857"/>
                </a:lnTo>
                <a:lnTo>
                  <a:pt x="1473" y="814"/>
                </a:lnTo>
                <a:lnTo>
                  <a:pt x="1490" y="770"/>
                </a:lnTo>
                <a:lnTo>
                  <a:pt x="1488" y="790"/>
                </a:lnTo>
                <a:close/>
                <a:moveTo>
                  <a:pt x="404" y="577"/>
                </a:moveTo>
                <a:lnTo>
                  <a:pt x="401" y="566"/>
                </a:lnTo>
                <a:lnTo>
                  <a:pt x="400" y="562"/>
                </a:lnTo>
                <a:lnTo>
                  <a:pt x="398" y="562"/>
                </a:lnTo>
                <a:lnTo>
                  <a:pt x="397" y="565"/>
                </a:lnTo>
                <a:lnTo>
                  <a:pt x="402" y="582"/>
                </a:lnTo>
                <a:lnTo>
                  <a:pt x="404" y="577"/>
                </a:lnTo>
                <a:close/>
                <a:moveTo>
                  <a:pt x="1369" y="398"/>
                </a:moveTo>
                <a:lnTo>
                  <a:pt x="1373" y="394"/>
                </a:lnTo>
                <a:lnTo>
                  <a:pt x="1357" y="378"/>
                </a:lnTo>
                <a:lnTo>
                  <a:pt x="1336" y="357"/>
                </a:lnTo>
                <a:lnTo>
                  <a:pt x="1332" y="361"/>
                </a:lnTo>
                <a:lnTo>
                  <a:pt x="1332" y="361"/>
                </a:lnTo>
                <a:lnTo>
                  <a:pt x="1353" y="382"/>
                </a:lnTo>
                <a:lnTo>
                  <a:pt x="1369" y="398"/>
                </a:lnTo>
                <a:close/>
                <a:moveTo>
                  <a:pt x="786" y="325"/>
                </a:moveTo>
                <a:lnTo>
                  <a:pt x="786" y="322"/>
                </a:lnTo>
                <a:lnTo>
                  <a:pt x="786" y="320"/>
                </a:lnTo>
                <a:lnTo>
                  <a:pt x="772" y="320"/>
                </a:lnTo>
                <a:lnTo>
                  <a:pt x="772" y="322"/>
                </a:lnTo>
                <a:lnTo>
                  <a:pt x="772" y="325"/>
                </a:lnTo>
                <a:lnTo>
                  <a:pt x="786" y="325"/>
                </a:lnTo>
                <a:close/>
                <a:moveTo>
                  <a:pt x="1124" y="1206"/>
                </a:moveTo>
                <a:lnTo>
                  <a:pt x="1124" y="1206"/>
                </a:lnTo>
                <a:lnTo>
                  <a:pt x="1124" y="1206"/>
                </a:lnTo>
                <a:lnTo>
                  <a:pt x="1124" y="1206"/>
                </a:ln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27873" y="952196"/>
            <a:ext cx="6592323" cy="171585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000" b="1" dirty="0">
                <a:solidFill>
                  <a:srgbClr val="FFFFFF"/>
                </a:solidFill>
                <a:latin typeface="EuropeC"/>
                <a:cs typeface="EuropeC"/>
              </a:rPr>
              <a:t>Блок </a:t>
            </a:r>
            <a:endParaRPr lang="en-US" sz="3000" b="1" dirty="0">
              <a:solidFill>
                <a:srgbClr val="FFFFFF"/>
              </a:solidFill>
              <a:latin typeface="EuropeC"/>
              <a:cs typeface="EuropeC"/>
            </a:endParaRPr>
          </a:p>
          <a:p>
            <a:pPr>
              <a:lnSpc>
                <a:spcPct val="120000"/>
              </a:lnSpc>
            </a:pPr>
            <a:r>
              <a:rPr lang="ru-RU" sz="3000" b="1" dirty="0">
                <a:solidFill>
                  <a:srgbClr val="FFFFFF"/>
                </a:solidFill>
                <a:latin typeface="EuropeC"/>
                <a:cs typeface="EuropeC"/>
              </a:rPr>
              <a:t>ОНЛАЙН бронирования </a:t>
            </a:r>
            <a:r>
              <a:rPr lang="en-US" sz="3000" b="1" dirty="0">
                <a:solidFill>
                  <a:srgbClr val="FFFFFF"/>
                </a:solidFill>
                <a:latin typeface="EuropeC"/>
                <a:cs typeface="EuropeC"/>
              </a:rPr>
              <a:t>UNIHOTEL</a:t>
            </a:r>
            <a:endParaRPr lang="ru-RU" sz="30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cxnSp>
        <p:nvCxnSpPr>
          <p:cNvPr id="19" name="Straight Connector 5"/>
          <p:cNvCxnSpPr/>
          <p:nvPr/>
        </p:nvCxnSpPr>
        <p:spPr>
          <a:xfrm>
            <a:off x="2483768" y="987574"/>
            <a:ext cx="0" cy="1656184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Изображение 10" descr="ut_logo_h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36" y="4369624"/>
            <a:ext cx="2092675" cy="620996"/>
          </a:xfrm>
          <a:prstGeom prst="rect">
            <a:avLst/>
          </a:prstGeom>
        </p:spPr>
      </p:pic>
      <p:sp>
        <p:nvSpPr>
          <p:cNvPr id="55" name="Rectangle 1"/>
          <p:cNvSpPr/>
          <p:nvPr/>
        </p:nvSpPr>
        <p:spPr>
          <a:xfrm>
            <a:off x="-1" y="3630613"/>
            <a:ext cx="9144001" cy="278936"/>
          </a:xfrm>
          <a:prstGeom prst="rect">
            <a:avLst/>
          </a:prstGeom>
          <a:solidFill>
            <a:srgbClr val="D01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2" name="Прямоугольник 1"/>
          <p:cNvSpPr/>
          <p:nvPr/>
        </p:nvSpPr>
        <p:spPr>
          <a:xfrm>
            <a:off x="2627784" y="2868898"/>
            <a:ext cx="6408712" cy="71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rgbClr val="D32961"/>
                </a:solidFill>
                <a:latin typeface="EuropeC"/>
                <a:cs typeface="EuropeC"/>
              </a:rPr>
              <a:t>ЦИКЛ ПРЕЗЕНТАЦИЙ</a:t>
            </a:r>
            <a:endParaRPr lang="en-US" sz="1600" dirty="0" smtClean="0">
              <a:solidFill>
                <a:srgbClr val="D32961"/>
              </a:solidFill>
              <a:latin typeface="EuropeC"/>
              <a:cs typeface="EuropeC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bg1"/>
                </a:solidFill>
                <a:latin typeface="EuropeC"/>
                <a:cs typeface="EuropeC"/>
              </a:rPr>
              <a:t>ЭФФЕКТИВНЫЕ ПРОДАЖИ ДЛЯ ВАШЕЙ КОМПАНИИ</a:t>
            </a:r>
            <a:endParaRPr lang="ru-RU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pic>
        <p:nvPicPr>
          <p:cNvPr id="3" name="Изображение 2" descr="uh_logo_ho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9" b="31225"/>
          <a:stretch/>
        </p:blipFill>
        <p:spPr>
          <a:xfrm>
            <a:off x="251520" y="4444015"/>
            <a:ext cx="2020108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ircle/>
      </p:transition>
    </mc:Choice>
    <mc:Fallback xmlns="">
      <p:transition xmlns:p14="http://schemas.microsoft.com/office/powerpoint/2010/main"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8" grpId="0" animBg="1"/>
      <p:bldP spid="4" grpId="0"/>
      <p:bldP spid="55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 16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pic>
        <p:nvPicPr>
          <p:cNvPr id="84" name="Рисунок 12" descr="D:\Римма работа\Юнихотел\NKAR\сайт\NKAR-Hotels-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99"/>
          <a:stretch/>
        </p:blipFill>
        <p:spPr bwMode="auto">
          <a:xfrm>
            <a:off x="3336440" y="627534"/>
            <a:ext cx="4619936" cy="377999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16026" y="83523"/>
            <a:ext cx="8676454" cy="575959"/>
            <a:chOff x="467546" y="267615"/>
            <a:chExt cx="8676454" cy="575959"/>
          </a:xfrm>
        </p:grpSpPr>
        <p:sp>
          <p:nvSpPr>
            <p:cNvPr id="33" name="TextBox 32"/>
            <p:cNvSpPr txBox="1"/>
            <p:nvPr/>
          </p:nvSpPr>
          <p:spPr>
            <a:xfrm>
              <a:off x="1115617" y="379578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ОТЕЛИ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pic>
          <p:nvPicPr>
            <p:cNvPr id="35" name="Изображение 34" descr="Vector-Smart-Object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6" y="267615"/>
              <a:ext cx="577252" cy="575959"/>
            </a:xfrm>
            <a:prstGeom prst="rect">
              <a:avLst/>
            </a:prstGeom>
          </p:spPr>
        </p:pic>
      </p:grpSp>
      <p:cxnSp>
        <p:nvCxnSpPr>
          <p:cNvPr id="9" name="Прямая со стрелкой 8"/>
          <p:cNvCxnSpPr/>
          <p:nvPr/>
        </p:nvCxnSpPr>
        <p:spPr>
          <a:xfrm flipH="1">
            <a:off x="7380312" y="3507854"/>
            <a:ext cx="1656184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79512" y="3219822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Все отели содержат стоимость за ночь, описание номеров и сервисов, </a:t>
            </a:r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фотографии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, отзывы с </a:t>
            </a:r>
            <a:r>
              <a:rPr lang="ru-RU" sz="1200" dirty="0" err="1">
                <a:solidFill>
                  <a:srgbClr val="2D4861"/>
                </a:solidFill>
                <a:latin typeface="EuropeC"/>
                <a:cs typeface="EuropeC"/>
              </a:rPr>
              <a:t>Tripadvisor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, рейтинг, текущие </a:t>
            </a:r>
            <a:r>
              <a:rPr lang="ru-RU" sz="1200" dirty="0" err="1">
                <a:solidFill>
                  <a:srgbClr val="2D4861"/>
                </a:solidFill>
                <a:latin typeface="EuropeC"/>
                <a:cs typeface="EuropeC"/>
              </a:rPr>
              <a:t>спецпредложения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251520" y="2643758"/>
            <a:ext cx="2952328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956376" y="2204159"/>
            <a:ext cx="1296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Карта 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местности </a:t>
            </a:r>
            <a:endParaRPr lang="ru-RU" sz="1200" dirty="0" smtClean="0">
              <a:solidFill>
                <a:srgbClr val="2D4861"/>
              </a:solidFill>
              <a:latin typeface="EuropeC"/>
              <a:cs typeface="EuropeC"/>
            </a:endParaRPr>
          </a:p>
          <a:p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с 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точками </a:t>
            </a:r>
            <a:endParaRPr lang="ru-RU" sz="1200" dirty="0" smtClean="0">
              <a:solidFill>
                <a:srgbClr val="2D4861"/>
              </a:solidFill>
              <a:latin typeface="EuropeC"/>
              <a:cs typeface="EuropeC"/>
            </a:endParaRPr>
          </a:p>
          <a:p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расположения </a:t>
            </a:r>
          </a:p>
          <a:p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отелей 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и вилл</a:t>
            </a:r>
            <a:endParaRPr lang="ru-RU" sz="1200" dirty="0"/>
          </a:p>
        </p:txBody>
      </p:sp>
      <p:cxnSp>
        <p:nvCxnSpPr>
          <p:cNvPr id="49" name="Elbow Connector 140"/>
          <p:cNvCxnSpPr/>
          <p:nvPr/>
        </p:nvCxnSpPr>
        <p:spPr>
          <a:xfrm rot="5400000" flipH="1" flipV="1">
            <a:off x="2735796" y="1599642"/>
            <a:ext cx="1224136" cy="864096"/>
          </a:xfrm>
          <a:prstGeom prst="bentConnector3">
            <a:avLst>
              <a:gd name="adj1" fmla="val 99971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79512" y="1707654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Параметры поиска:  местность, тип отеля, валюту , </a:t>
            </a:r>
            <a:r>
              <a:rPr lang="ru-RU" sz="1200" dirty="0" err="1">
                <a:solidFill>
                  <a:srgbClr val="2D4861"/>
                </a:solidFill>
                <a:latin typeface="EuropeC"/>
                <a:cs typeface="EuropeC"/>
              </a:rPr>
              <a:t>диапозон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 цен, количество взрослых и детей, их возраст, даты поездки. </a:t>
            </a:r>
          </a:p>
        </p:txBody>
      </p:sp>
      <p:cxnSp>
        <p:nvCxnSpPr>
          <p:cNvPr id="55" name="Elbow Connector 140"/>
          <p:cNvCxnSpPr/>
          <p:nvPr/>
        </p:nvCxnSpPr>
        <p:spPr>
          <a:xfrm flipV="1">
            <a:off x="107504" y="3363838"/>
            <a:ext cx="3816424" cy="1080120"/>
          </a:xfrm>
          <a:prstGeom prst="bentConnector3">
            <a:avLst>
              <a:gd name="adj1" fmla="val 73742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104"/>
          <p:cNvSpPr>
            <a:spLocks noChangeAspect="1"/>
          </p:cNvSpPr>
          <p:nvPr/>
        </p:nvSpPr>
        <p:spPr bwMode="auto">
          <a:xfrm>
            <a:off x="6228185" y="3432615"/>
            <a:ext cx="283825" cy="287997"/>
          </a:xfrm>
          <a:custGeom>
            <a:avLst/>
            <a:gdLst>
              <a:gd name="T0" fmla="*/ 136 w 136"/>
              <a:gd name="T1" fmla="*/ 120 h 138"/>
              <a:gd name="T2" fmla="*/ 81 w 136"/>
              <a:gd name="T3" fmla="*/ 65 h 138"/>
              <a:gd name="T4" fmla="*/ 126 w 136"/>
              <a:gd name="T5" fmla="*/ 43 h 138"/>
              <a:gd name="T6" fmla="*/ 0 w 136"/>
              <a:gd name="T7" fmla="*/ 0 h 138"/>
              <a:gd name="T8" fmla="*/ 42 w 136"/>
              <a:gd name="T9" fmla="*/ 128 h 138"/>
              <a:gd name="T10" fmla="*/ 64 w 136"/>
              <a:gd name="T11" fmla="*/ 83 h 138"/>
              <a:gd name="T12" fmla="*/ 118 w 136"/>
              <a:gd name="T13" fmla="*/ 138 h 138"/>
              <a:gd name="T14" fmla="*/ 136 w 136"/>
              <a:gd name="T15" fmla="*/ 12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138">
                <a:moveTo>
                  <a:pt x="136" y="120"/>
                </a:moveTo>
                <a:lnTo>
                  <a:pt x="81" y="65"/>
                </a:lnTo>
                <a:lnTo>
                  <a:pt x="126" y="43"/>
                </a:lnTo>
                <a:lnTo>
                  <a:pt x="0" y="0"/>
                </a:lnTo>
                <a:lnTo>
                  <a:pt x="42" y="128"/>
                </a:lnTo>
                <a:lnTo>
                  <a:pt x="64" y="83"/>
                </a:lnTo>
                <a:lnTo>
                  <a:pt x="118" y="138"/>
                </a:lnTo>
                <a:lnTo>
                  <a:pt x="136" y="120"/>
                </a:lnTo>
                <a:close/>
              </a:path>
            </a:pathLst>
          </a:custGeom>
          <a:solidFill>
            <a:srgbClr val="1826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" name="Прямоугольник 15"/>
          <p:cNvSpPr/>
          <p:nvPr/>
        </p:nvSpPr>
        <p:spPr>
          <a:xfrm>
            <a:off x="899592" y="627534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Страница поиска </a:t>
            </a:r>
            <a:r>
              <a:rPr lang="ru-RU" sz="1400" b="1" dirty="0" smtClean="0">
                <a:solidFill>
                  <a:srgbClr val="2D4861"/>
                </a:solidFill>
                <a:latin typeface="EuropeC"/>
                <a:cs typeface="EuropeC"/>
              </a:rPr>
              <a:t>отелей</a:t>
            </a:r>
          </a:p>
          <a:p>
            <a:r>
              <a:rPr lang="ru-RU" sz="1400" b="1" dirty="0" smtClean="0">
                <a:solidFill>
                  <a:srgbClr val="2D4861"/>
                </a:solidFill>
                <a:latin typeface="EuropeC"/>
                <a:cs typeface="EuropeC"/>
              </a:rPr>
              <a:t>или </a:t>
            </a:r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вилл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содержит все необходимые параметры: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915816" y="4227934"/>
            <a:ext cx="2160240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push dir="u"/>
      </p:transition>
    </mc:Choice>
    <mc:Fallback xmlns="">
      <p:transition xmlns:p14="http://schemas.microsoft.com/office/powerpoint/2010/main" spd="slow" advClick="0" advTm="3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8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8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8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8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8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8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2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7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7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200"/>
                            </p:stCondLst>
                            <p:childTnLst>
                              <p:par>
                                <p:cTn id="6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4" grpId="0"/>
      <p:bldP spid="72" grpId="0" animBg="1"/>
      <p:bldP spid="72" grpId="1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pic>
        <p:nvPicPr>
          <p:cNvPr id="16" name="Рисунок 2" descr="D:\Римма работа\Юнихотел\NKAR\сайт\NKAR-Hotels-HotelPage-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" r="12644" b="69571"/>
          <a:stretch/>
        </p:blipFill>
        <p:spPr bwMode="auto">
          <a:xfrm>
            <a:off x="4860032" y="555526"/>
            <a:ext cx="3466286" cy="4464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6" name="Прямая со стрелкой 45"/>
          <p:cNvCxnSpPr/>
          <p:nvPr/>
        </p:nvCxnSpPr>
        <p:spPr>
          <a:xfrm>
            <a:off x="683568" y="3075806"/>
            <a:ext cx="4608512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83568" y="2283718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Описание отеля, его звездность, полную фотогалерею по всей территории отеля и его комнатам, ресторанам, СПА, конференц-залам  и т.д.</a:t>
            </a:r>
          </a:p>
        </p:txBody>
      </p:sp>
      <p:sp>
        <p:nvSpPr>
          <p:cNvPr id="72" name="Freeform 104"/>
          <p:cNvSpPr>
            <a:spLocks noChangeAspect="1"/>
          </p:cNvSpPr>
          <p:nvPr/>
        </p:nvSpPr>
        <p:spPr bwMode="auto">
          <a:xfrm>
            <a:off x="7884368" y="2427734"/>
            <a:ext cx="390260" cy="395998"/>
          </a:xfrm>
          <a:custGeom>
            <a:avLst/>
            <a:gdLst>
              <a:gd name="T0" fmla="*/ 136 w 136"/>
              <a:gd name="T1" fmla="*/ 120 h 138"/>
              <a:gd name="T2" fmla="*/ 81 w 136"/>
              <a:gd name="T3" fmla="*/ 65 h 138"/>
              <a:gd name="T4" fmla="*/ 126 w 136"/>
              <a:gd name="T5" fmla="*/ 43 h 138"/>
              <a:gd name="T6" fmla="*/ 0 w 136"/>
              <a:gd name="T7" fmla="*/ 0 h 138"/>
              <a:gd name="T8" fmla="*/ 42 w 136"/>
              <a:gd name="T9" fmla="*/ 128 h 138"/>
              <a:gd name="T10" fmla="*/ 64 w 136"/>
              <a:gd name="T11" fmla="*/ 83 h 138"/>
              <a:gd name="T12" fmla="*/ 118 w 136"/>
              <a:gd name="T13" fmla="*/ 138 h 138"/>
              <a:gd name="T14" fmla="*/ 136 w 136"/>
              <a:gd name="T15" fmla="*/ 12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138">
                <a:moveTo>
                  <a:pt x="136" y="120"/>
                </a:moveTo>
                <a:lnTo>
                  <a:pt x="81" y="65"/>
                </a:lnTo>
                <a:lnTo>
                  <a:pt x="126" y="43"/>
                </a:lnTo>
                <a:lnTo>
                  <a:pt x="0" y="0"/>
                </a:lnTo>
                <a:lnTo>
                  <a:pt x="42" y="128"/>
                </a:lnTo>
                <a:lnTo>
                  <a:pt x="64" y="83"/>
                </a:lnTo>
                <a:lnTo>
                  <a:pt x="118" y="138"/>
                </a:lnTo>
                <a:lnTo>
                  <a:pt x="136" y="120"/>
                </a:lnTo>
                <a:close/>
              </a:path>
            </a:pathLst>
          </a:custGeom>
          <a:solidFill>
            <a:srgbClr val="1826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" name="Группа 1"/>
          <p:cNvGrpSpPr/>
          <p:nvPr/>
        </p:nvGrpSpPr>
        <p:grpSpPr>
          <a:xfrm>
            <a:off x="216026" y="83523"/>
            <a:ext cx="8676454" cy="575959"/>
            <a:chOff x="467546" y="267615"/>
            <a:chExt cx="8676454" cy="575959"/>
          </a:xfrm>
        </p:grpSpPr>
        <p:sp>
          <p:nvSpPr>
            <p:cNvPr id="33" name="TextBox 32"/>
            <p:cNvSpPr txBox="1"/>
            <p:nvPr/>
          </p:nvSpPr>
          <p:spPr>
            <a:xfrm>
              <a:off x="1115617" y="379578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ОТЕЛИ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pic>
          <p:nvPicPr>
            <p:cNvPr id="35" name="Изображение 34" descr="Vector-Smart-Object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6" y="267615"/>
              <a:ext cx="577252" cy="5759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899592" y="627534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Страница с деталями по выбранному отелю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содержит максимально полную информацию о каждом отеле </a:t>
            </a:r>
          </a:p>
        </p:txBody>
      </p:sp>
      <p:cxnSp>
        <p:nvCxnSpPr>
          <p:cNvPr id="22" name="Elbow Connector 140"/>
          <p:cNvCxnSpPr/>
          <p:nvPr/>
        </p:nvCxnSpPr>
        <p:spPr>
          <a:xfrm>
            <a:off x="3491880" y="3075806"/>
            <a:ext cx="1224136" cy="792088"/>
          </a:xfrm>
          <a:prstGeom prst="bentConnector3">
            <a:avLst>
              <a:gd name="adj1" fmla="val -10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83568" y="4803998"/>
            <a:ext cx="4608512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83568" y="431097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Услуги отеля (в виде пиктограмм-значков)</a:t>
            </a:r>
          </a:p>
        </p:txBody>
      </p:sp>
    </p:spTree>
    <p:extLst>
      <p:ext uri="{BB962C8B-B14F-4D97-AF65-F5344CB8AC3E}">
        <p14:creationId xmlns:p14="http://schemas.microsoft.com/office/powerpoint/2010/main" val="411944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push dir="u"/>
      </p:transition>
    </mc:Choice>
    <mc:Fallback xmlns="">
      <p:transition xmlns:p14="http://schemas.microsoft.com/office/powerpoint/2010/main" spd="slow" advClick="0" advTm="2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4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9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4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4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9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400"/>
                            </p:stCondLst>
                            <p:childTnLst>
                              <p:par>
                                <p:cTn id="4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2" grpId="0" animBg="1"/>
      <p:bldP spid="72" grpId="1" animBg="1"/>
      <p:bldP spid="3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9063" t="30273" r="29447" b="50576"/>
          <a:stretch/>
        </p:blipFill>
        <p:spPr>
          <a:xfrm>
            <a:off x="5473366" y="123478"/>
            <a:ext cx="3851162" cy="48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6" name="Прямая со стрелкой 45"/>
          <p:cNvCxnSpPr/>
          <p:nvPr/>
        </p:nvCxnSpPr>
        <p:spPr>
          <a:xfrm>
            <a:off x="971600" y="2067694"/>
            <a:ext cx="4536504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899592" y="1563638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Номерной фонд отеля по комнатам, с услугами в номере, типом кроватей, стоимостью</a:t>
            </a:r>
          </a:p>
        </p:txBody>
      </p:sp>
      <p:sp>
        <p:nvSpPr>
          <p:cNvPr id="72" name="Freeform 104"/>
          <p:cNvSpPr>
            <a:spLocks noChangeAspect="1"/>
          </p:cNvSpPr>
          <p:nvPr/>
        </p:nvSpPr>
        <p:spPr bwMode="auto">
          <a:xfrm>
            <a:off x="8211369" y="2499742"/>
            <a:ext cx="354781" cy="359997"/>
          </a:xfrm>
          <a:custGeom>
            <a:avLst/>
            <a:gdLst>
              <a:gd name="T0" fmla="*/ 136 w 136"/>
              <a:gd name="T1" fmla="*/ 120 h 138"/>
              <a:gd name="T2" fmla="*/ 81 w 136"/>
              <a:gd name="T3" fmla="*/ 65 h 138"/>
              <a:gd name="T4" fmla="*/ 126 w 136"/>
              <a:gd name="T5" fmla="*/ 43 h 138"/>
              <a:gd name="T6" fmla="*/ 0 w 136"/>
              <a:gd name="T7" fmla="*/ 0 h 138"/>
              <a:gd name="T8" fmla="*/ 42 w 136"/>
              <a:gd name="T9" fmla="*/ 128 h 138"/>
              <a:gd name="T10" fmla="*/ 64 w 136"/>
              <a:gd name="T11" fmla="*/ 83 h 138"/>
              <a:gd name="T12" fmla="*/ 118 w 136"/>
              <a:gd name="T13" fmla="*/ 138 h 138"/>
              <a:gd name="T14" fmla="*/ 136 w 136"/>
              <a:gd name="T15" fmla="*/ 12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138">
                <a:moveTo>
                  <a:pt x="136" y="120"/>
                </a:moveTo>
                <a:lnTo>
                  <a:pt x="81" y="65"/>
                </a:lnTo>
                <a:lnTo>
                  <a:pt x="126" y="43"/>
                </a:lnTo>
                <a:lnTo>
                  <a:pt x="0" y="0"/>
                </a:lnTo>
                <a:lnTo>
                  <a:pt x="42" y="128"/>
                </a:lnTo>
                <a:lnTo>
                  <a:pt x="64" y="83"/>
                </a:lnTo>
                <a:lnTo>
                  <a:pt x="118" y="138"/>
                </a:lnTo>
                <a:lnTo>
                  <a:pt x="136" y="120"/>
                </a:lnTo>
                <a:close/>
              </a:path>
            </a:pathLst>
          </a:custGeom>
          <a:solidFill>
            <a:srgbClr val="1826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7" name="Рисунок 15" descr="D:\Римма работа\Юнихотел\NKAR\сайт\NKAR-Hotels-HotelPage-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2" b="20572"/>
          <a:stretch/>
        </p:blipFill>
        <p:spPr bwMode="auto">
          <a:xfrm>
            <a:off x="971600" y="2240672"/>
            <a:ext cx="2303460" cy="2808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2555776" y="3147814"/>
            <a:ext cx="2664296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347864" y="4731990"/>
            <a:ext cx="1872208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347864" y="2614141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Отзывы по отелю на сайте </a:t>
            </a:r>
            <a:r>
              <a:rPr lang="en-US" sz="1200" dirty="0" err="1">
                <a:solidFill>
                  <a:srgbClr val="2D4861"/>
                </a:solidFill>
                <a:latin typeface="EuropeC"/>
                <a:cs typeface="EuropeC"/>
              </a:rPr>
              <a:t>Tripadvisor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endParaRPr lang="ru-RU" sz="12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4310975"/>
            <a:ext cx="14927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>
                <a:solidFill>
                  <a:srgbClr val="2D4861"/>
                </a:solidFill>
                <a:latin typeface="EuropeC"/>
                <a:cs typeface="EuropeC"/>
              </a:rPr>
              <a:t>Геолокация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 отеля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216026" y="83523"/>
            <a:ext cx="8676454" cy="575959"/>
            <a:chOff x="467546" y="267615"/>
            <a:chExt cx="8676454" cy="575959"/>
          </a:xfrm>
        </p:grpSpPr>
        <p:sp>
          <p:nvSpPr>
            <p:cNvPr id="27" name="TextBox 26"/>
            <p:cNvSpPr txBox="1"/>
            <p:nvPr/>
          </p:nvSpPr>
          <p:spPr>
            <a:xfrm>
              <a:off x="1115617" y="379578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ОТЕЛИ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pic>
          <p:nvPicPr>
            <p:cNvPr id="28" name="Изображение 27" descr="Vector-Smart-Object.png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6" y="267615"/>
              <a:ext cx="577252" cy="575959"/>
            </a:xfrm>
            <a:prstGeom prst="rect">
              <a:avLst/>
            </a:prstGeom>
          </p:spPr>
        </p:pic>
      </p:grpSp>
      <p:sp>
        <p:nvSpPr>
          <p:cNvPr id="29" name="Прямоугольник 28"/>
          <p:cNvSpPr/>
          <p:nvPr/>
        </p:nvSpPr>
        <p:spPr>
          <a:xfrm>
            <a:off x="899592" y="627534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Страница с деталями по выбранному отелю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содержит максимально полную информацию о каждом отеле </a:t>
            </a:r>
          </a:p>
        </p:txBody>
      </p:sp>
    </p:spTree>
    <p:extLst>
      <p:ext uri="{BB962C8B-B14F-4D97-AF65-F5344CB8AC3E}">
        <p14:creationId xmlns:p14="http://schemas.microsoft.com/office/powerpoint/2010/main" val="11386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 advClick="0" advTm="22000">
        <p:push dir="u"/>
      </p:transition>
    </mc:Choice>
    <mc:Fallback xmlns="">
      <p:transition xmlns:p14="http://schemas.microsoft.com/office/powerpoint/2010/main" spd="slow" advClick="0" advTm="2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4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9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9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9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4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4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9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400"/>
                            </p:stCondLst>
                            <p:childTnLst>
                              <p:par>
                                <p:cTn id="5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2" grpId="0" animBg="1"/>
      <p:bldP spid="72" grpId="1" animBg="1"/>
      <p:bldP spid="10" grpId="0"/>
      <p:bldP spid="11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pic>
        <p:nvPicPr>
          <p:cNvPr id="19" name="Рисунок 3" descr="D:\Римма работа\Юнихотел\NKAR\сайт\NKAR-Hotels-HotelPage-Booking-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b="60339"/>
          <a:stretch/>
        </p:blipFill>
        <p:spPr bwMode="auto">
          <a:xfrm>
            <a:off x="5436096" y="339502"/>
            <a:ext cx="3595381" cy="457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7" descr="D:\Римма работа\Юнихотел\NKAR\сайт\NKAR-Hotels-HotelPage-Booking-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t="39577" r="32340" b="40339"/>
          <a:stretch/>
        </p:blipFill>
        <p:spPr bwMode="auto">
          <a:xfrm>
            <a:off x="993064" y="1707654"/>
            <a:ext cx="2714840" cy="33459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Прямая со стрелкой 21"/>
          <p:cNvCxnSpPr/>
          <p:nvPr/>
        </p:nvCxnSpPr>
        <p:spPr>
          <a:xfrm>
            <a:off x="3923928" y="2427734"/>
            <a:ext cx="2088232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923928" y="1851670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Трансферы различных типов </a:t>
            </a:r>
          </a:p>
        </p:txBody>
      </p:sp>
      <p:cxnSp>
        <p:nvCxnSpPr>
          <p:cNvPr id="26" name="Elbow Connector 140"/>
          <p:cNvCxnSpPr/>
          <p:nvPr/>
        </p:nvCxnSpPr>
        <p:spPr>
          <a:xfrm rot="10800000">
            <a:off x="3419872" y="2715766"/>
            <a:ext cx="1872208" cy="1080120"/>
          </a:xfrm>
          <a:prstGeom prst="bentConnector3">
            <a:avLst>
              <a:gd name="adj1" fmla="val 99817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923928" y="2571750"/>
            <a:ext cx="1512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Услуги на встрече в аэропорту: гид, шампанское, танец, гирлянда, цветы, сим-карта и т.п.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3491880" y="4731990"/>
            <a:ext cx="1656184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923928" y="4198317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Однодневные туры по стране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16026" y="83523"/>
            <a:ext cx="8676454" cy="575959"/>
            <a:chOff x="467546" y="267615"/>
            <a:chExt cx="8676454" cy="575959"/>
          </a:xfrm>
        </p:grpSpPr>
        <p:sp>
          <p:nvSpPr>
            <p:cNvPr id="18" name="TextBox 17"/>
            <p:cNvSpPr txBox="1"/>
            <p:nvPr/>
          </p:nvSpPr>
          <p:spPr>
            <a:xfrm>
              <a:off x="1115617" y="379578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ОТЕЛИ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pic>
          <p:nvPicPr>
            <p:cNvPr id="24" name="Изображение 23" descr="Vector-Smart-Object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6" y="267615"/>
              <a:ext cx="577252" cy="575959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899592" y="627534"/>
            <a:ext cx="4320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Страница бронирования отеля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помимо выбранных деталей по отелю содержит и все дополнительные сервисы, которые клиент может захотеть забронировать </a:t>
            </a:r>
          </a:p>
        </p:txBody>
      </p:sp>
      <p:sp>
        <p:nvSpPr>
          <p:cNvPr id="72" name="Freeform 104"/>
          <p:cNvSpPr>
            <a:spLocks noChangeAspect="1"/>
          </p:cNvSpPr>
          <p:nvPr/>
        </p:nvSpPr>
        <p:spPr bwMode="auto">
          <a:xfrm>
            <a:off x="8028384" y="3003798"/>
            <a:ext cx="390260" cy="395998"/>
          </a:xfrm>
          <a:custGeom>
            <a:avLst/>
            <a:gdLst>
              <a:gd name="T0" fmla="*/ 136 w 136"/>
              <a:gd name="T1" fmla="*/ 120 h 138"/>
              <a:gd name="T2" fmla="*/ 81 w 136"/>
              <a:gd name="T3" fmla="*/ 65 h 138"/>
              <a:gd name="T4" fmla="*/ 126 w 136"/>
              <a:gd name="T5" fmla="*/ 43 h 138"/>
              <a:gd name="T6" fmla="*/ 0 w 136"/>
              <a:gd name="T7" fmla="*/ 0 h 138"/>
              <a:gd name="T8" fmla="*/ 42 w 136"/>
              <a:gd name="T9" fmla="*/ 128 h 138"/>
              <a:gd name="T10" fmla="*/ 64 w 136"/>
              <a:gd name="T11" fmla="*/ 83 h 138"/>
              <a:gd name="T12" fmla="*/ 118 w 136"/>
              <a:gd name="T13" fmla="*/ 138 h 138"/>
              <a:gd name="T14" fmla="*/ 136 w 136"/>
              <a:gd name="T15" fmla="*/ 12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138">
                <a:moveTo>
                  <a:pt x="136" y="120"/>
                </a:moveTo>
                <a:lnTo>
                  <a:pt x="81" y="65"/>
                </a:lnTo>
                <a:lnTo>
                  <a:pt x="126" y="43"/>
                </a:lnTo>
                <a:lnTo>
                  <a:pt x="0" y="0"/>
                </a:lnTo>
                <a:lnTo>
                  <a:pt x="42" y="128"/>
                </a:lnTo>
                <a:lnTo>
                  <a:pt x="64" y="83"/>
                </a:lnTo>
                <a:lnTo>
                  <a:pt x="118" y="138"/>
                </a:lnTo>
                <a:lnTo>
                  <a:pt x="136" y="120"/>
                </a:lnTo>
                <a:close/>
              </a:path>
            </a:pathLst>
          </a:custGeom>
          <a:solidFill>
            <a:srgbClr val="1826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7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push dir="u"/>
      </p:transition>
    </mc:Choice>
    <mc:Fallback xmlns="">
      <p:transition xmlns:p14="http://schemas.microsoft.com/office/powerpoint/2010/main" spd="slow" advClick="0" advTm="2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6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6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1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1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1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6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6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1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600"/>
                            </p:stCondLst>
                            <p:childTnLst>
                              <p:par>
                                <p:cTn id="5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  <p:bldP spid="32" grpId="0"/>
      <p:bldP spid="25" grpId="0"/>
      <p:bldP spid="72" grpId="0" animBg="1"/>
      <p:bldP spid="7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16026" y="83523"/>
            <a:ext cx="8676454" cy="575959"/>
            <a:chOff x="467546" y="267615"/>
            <a:chExt cx="8676454" cy="575959"/>
          </a:xfrm>
        </p:grpSpPr>
        <p:sp>
          <p:nvSpPr>
            <p:cNvPr id="33" name="TextBox 32"/>
            <p:cNvSpPr txBox="1"/>
            <p:nvPr/>
          </p:nvSpPr>
          <p:spPr>
            <a:xfrm>
              <a:off x="1115617" y="379578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ОТЕЛИ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pic>
          <p:nvPicPr>
            <p:cNvPr id="35" name="Изображение 34" descr="Vector-Smart-Object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6" y="267615"/>
              <a:ext cx="577252" cy="5759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899592" y="627534"/>
            <a:ext cx="4680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Страница подтверждения бронирования и выставления счета/оплаты 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также содержит весь необходимый функционал для проведения процедуры бронирования, подтверждения, выставления счета в Личном Кабинете пользователя в системе </a:t>
            </a:r>
            <a:r>
              <a:rPr lang="en-US" sz="1400" dirty="0" err="1">
                <a:solidFill>
                  <a:srgbClr val="2D4861"/>
                </a:solidFill>
                <a:latin typeface="EuropeC"/>
                <a:cs typeface="EuropeC"/>
              </a:rPr>
              <a:t>Unihotel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org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/</a:t>
            </a:r>
            <a:r>
              <a:rPr lang="en-US" sz="1400" dirty="0" err="1">
                <a:solidFill>
                  <a:srgbClr val="2D4861"/>
                </a:solidFill>
                <a:latin typeface="EuropeC"/>
                <a:cs typeface="EuropeC"/>
              </a:rPr>
              <a:t>Unitravel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pro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(для агентов ) или оплаты картой (для агентов и прямых клиентов) через защищенное соединение.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07704" y="3374871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Выставить счет</a:t>
            </a:r>
            <a:endParaRPr lang="ru-RU" sz="12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pic>
        <p:nvPicPr>
          <p:cNvPr id="17" name="Рисунок 6" descr="D:\Римма работа\Юнихотел\NKAR\сайт\NKAR-Hotels-HotelPage-Confirmation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9"/>
          <a:stretch/>
        </p:blipFill>
        <p:spPr bwMode="auto">
          <a:xfrm>
            <a:off x="5799160" y="267494"/>
            <a:ext cx="3021312" cy="46796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Прямая со стрелкой 21"/>
          <p:cNvCxnSpPr/>
          <p:nvPr/>
        </p:nvCxnSpPr>
        <p:spPr>
          <a:xfrm>
            <a:off x="1763688" y="3795886"/>
            <a:ext cx="4392488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339752" y="4083918"/>
            <a:ext cx="20882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Оплатить картой</a:t>
            </a:r>
          </a:p>
          <a:p>
            <a:r>
              <a:rPr lang="ru-RU" sz="1050" dirty="0" smtClean="0">
                <a:solidFill>
                  <a:srgbClr val="23ACAB"/>
                </a:solidFill>
                <a:latin typeface="EuropeC"/>
                <a:cs typeface="EuropeC"/>
              </a:rPr>
              <a:t>при </a:t>
            </a:r>
            <a:r>
              <a:rPr lang="ru-RU" sz="1050" dirty="0">
                <a:solidFill>
                  <a:srgbClr val="23ACAB"/>
                </a:solidFill>
                <a:latin typeface="EuropeC"/>
                <a:cs typeface="EuropeC"/>
              </a:rPr>
              <a:t>наличии договора с </a:t>
            </a:r>
            <a:r>
              <a:rPr lang="ru-RU" sz="1050" dirty="0" err="1">
                <a:solidFill>
                  <a:srgbClr val="23ACAB"/>
                </a:solidFill>
                <a:latin typeface="EuropeC"/>
                <a:cs typeface="EuropeC"/>
              </a:rPr>
              <a:t>эквайерингом</a:t>
            </a:r>
            <a:endParaRPr lang="ru-RU" sz="1050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267744" y="4731990"/>
            <a:ext cx="4392488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Freeform 104"/>
          <p:cNvSpPr>
            <a:spLocks noChangeAspect="1"/>
          </p:cNvSpPr>
          <p:nvPr/>
        </p:nvSpPr>
        <p:spPr bwMode="auto">
          <a:xfrm>
            <a:off x="6588225" y="3795887"/>
            <a:ext cx="319303" cy="323997"/>
          </a:xfrm>
          <a:custGeom>
            <a:avLst/>
            <a:gdLst>
              <a:gd name="T0" fmla="*/ 136 w 136"/>
              <a:gd name="T1" fmla="*/ 120 h 138"/>
              <a:gd name="T2" fmla="*/ 81 w 136"/>
              <a:gd name="T3" fmla="*/ 65 h 138"/>
              <a:gd name="T4" fmla="*/ 126 w 136"/>
              <a:gd name="T5" fmla="*/ 43 h 138"/>
              <a:gd name="T6" fmla="*/ 0 w 136"/>
              <a:gd name="T7" fmla="*/ 0 h 138"/>
              <a:gd name="T8" fmla="*/ 42 w 136"/>
              <a:gd name="T9" fmla="*/ 128 h 138"/>
              <a:gd name="T10" fmla="*/ 64 w 136"/>
              <a:gd name="T11" fmla="*/ 83 h 138"/>
              <a:gd name="T12" fmla="*/ 118 w 136"/>
              <a:gd name="T13" fmla="*/ 138 h 138"/>
              <a:gd name="T14" fmla="*/ 136 w 136"/>
              <a:gd name="T15" fmla="*/ 12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138">
                <a:moveTo>
                  <a:pt x="136" y="120"/>
                </a:moveTo>
                <a:lnTo>
                  <a:pt x="81" y="65"/>
                </a:lnTo>
                <a:lnTo>
                  <a:pt x="126" y="43"/>
                </a:lnTo>
                <a:lnTo>
                  <a:pt x="0" y="0"/>
                </a:lnTo>
                <a:lnTo>
                  <a:pt x="42" y="128"/>
                </a:lnTo>
                <a:lnTo>
                  <a:pt x="64" y="83"/>
                </a:lnTo>
                <a:lnTo>
                  <a:pt x="118" y="138"/>
                </a:lnTo>
                <a:lnTo>
                  <a:pt x="136" y="120"/>
                </a:lnTo>
                <a:close/>
              </a:path>
            </a:pathLst>
          </a:custGeom>
          <a:solidFill>
            <a:srgbClr val="1826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push dir="u"/>
      </p:transition>
    </mc:Choice>
    <mc:Fallback xmlns="">
      <p:transition xmlns:p14="http://schemas.microsoft.com/office/powerpoint/2010/main" spd="slow" advClick="0" advTm="2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4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4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4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9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9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4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900"/>
                            </p:stCondLst>
                            <p:childTnLst>
                              <p:par>
                                <p:cTn id="4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900"/>
                            </p:stCondLst>
                            <p:childTnLst>
                              <p:par>
                                <p:cTn id="4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389E-6 -3.02067E-6 L 0.16542 -3.02067E-6 " pathEditMode="relative" rAng="0" ptsTypes="AA">
                                      <p:cBhvr>
                                        <p:cTn id="48" dur="3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72" grpId="0" animBg="1"/>
      <p:bldP spid="72" grpId="1" animBg="1"/>
      <p:bldP spid="7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95536" y="1781403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Даты тура, количество взрослых и детей, их возраст, маршрут тура (можно указать несколько стран)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5536" y="264375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Карта 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Google</a:t>
            </a:r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с основными точками/местами для быстрого поиска туров по нужным городам и направлениям в стране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627534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Страница поиска туров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также содержит все параметры для быстрого и легкого поиска среди множества туров по вашей стране или связке из нескольких стран 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227833" y="51470"/>
            <a:ext cx="8664647" cy="647978"/>
            <a:chOff x="227833" y="51470"/>
            <a:chExt cx="8664647" cy="647978"/>
          </a:xfrm>
        </p:grpSpPr>
        <p:sp>
          <p:nvSpPr>
            <p:cNvPr id="33" name="TextBox 32"/>
            <p:cNvSpPr txBox="1"/>
            <p:nvPr/>
          </p:nvSpPr>
          <p:spPr>
            <a:xfrm>
              <a:off x="864097" y="195486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ТУРЫ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pic>
          <p:nvPicPr>
            <p:cNvPr id="14" name="Изображение 13" descr="Vector-Smart-Object1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33" y="51470"/>
              <a:ext cx="671759" cy="647978"/>
            </a:xfrm>
            <a:prstGeom prst="rect">
              <a:avLst/>
            </a:prstGeom>
          </p:spPr>
        </p:pic>
      </p:grpSp>
      <p:pic>
        <p:nvPicPr>
          <p:cNvPr id="16" name="Рисунок 10" descr="D:\Римма работа\Юнихотел\NKAR\сайт\NKAR-Tours-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343"/>
          <a:stretch/>
        </p:blipFill>
        <p:spPr bwMode="auto">
          <a:xfrm>
            <a:off x="5292080" y="267494"/>
            <a:ext cx="3435708" cy="478798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37958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Фильтры для туров по параметрам: типы туров (по направленности), тип отелей </a:t>
            </a:r>
            <a:r>
              <a:rPr lang="ru-RU" sz="1200">
                <a:solidFill>
                  <a:srgbClr val="2D4861"/>
                </a:solidFill>
                <a:latin typeface="EuropeC"/>
                <a:cs typeface="EuropeC"/>
              </a:rPr>
              <a:t>для </a:t>
            </a:r>
            <a:r>
              <a:rPr lang="ru-RU" sz="1200" smtClean="0">
                <a:solidFill>
                  <a:srgbClr val="2D4861"/>
                </a:solidFill>
                <a:latin typeface="EuropeC"/>
                <a:cs typeface="EuropeC"/>
              </a:rPr>
              <a:t>проживания, 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наличие гида, класс обслуживания, тип трансфера и многое другое…</a:t>
            </a:r>
          </a:p>
        </p:txBody>
      </p:sp>
      <p:cxnSp>
        <p:nvCxnSpPr>
          <p:cNvPr id="18" name="Elbow Connector 140"/>
          <p:cNvCxnSpPr/>
          <p:nvPr/>
        </p:nvCxnSpPr>
        <p:spPr>
          <a:xfrm flipV="1">
            <a:off x="467544" y="1059582"/>
            <a:ext cx="4752528" cy="1440160"/>
          </a:xfrm>
          <a:prstGeom prst="bentConnector3">
            <a:avLst>
              <a:gd name="adj1" fmla="val 96372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67544" y="3291830"/>
            <a:ext cx="7704856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140"/>
          <p:cNvCxnSpPr/>
          <p:nvPr/>
        </p:nvCxnSpPr>
        <p:spPr>
          <a:xfrm flipV="1">
            <a:off x="467544" y="3435846"/>
            <a:ext cx="4752528" cy="1224136"/>
          </a:xfrm>
          <a:prstGeom prst="bentConnector3">
            <a:avLst>
              <a:gd name="adj1" fmla="val 97011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076056" y="4371950"/>
            <a:ext cx="216024" cy="0"/>
          </a:xfrm>
          <a:prstGeom prst="straightConnector1">
            <a:avLst/>
          </a:prstGeom>
          <a:ln w="12700" cmpd="sng">
            <a:solidFill>
              <a:srgbClr val="2D4861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140"/>
          <p:cNvCxnSpPr/>
          <p:nvPr/>
        </p:nvCxnSpPr>
        <p:spPr>
          <a:xfrm rot="16200000" flipH="1">
            <a:off x="5040052" y="4695986"/>
            <a:ext cx="288032" cy="216024"/>
          </a:xfrm>
          <a:prstGeom prst="bentConnector3">
            <a:avLst>
              <a:gd name="adj1" fmla="val 100185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9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push dir="u"/>
      </p:transition>
    </mc:Choice>
    <mc:Fallback xmlns="">
      <p:transition xmlns:p14="http://schemas.microsoft.com/office/powerpoint/2010/main" spd="slow" advClick="0" advTm="2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627534"/>
            <a:ext cx="8620362" cy="5143500"/>
          </a:xfrm>
          <a:prstGeom prst="rect">
            <a:avLst/>
          </a:prstGeom>
        </p:spPr>
      </p:pic>
      <p:pic>
        <p:nvPicPr>
          <p:cNvPr id="19" name="Рисунок 11" descr="D:\Римма работа\Юнихотел\NKAR\сайт\NKAR-Tours-P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96"/>
          <a:stretch/>
        </p:blipFill>
        <p:spPr bwMode="auto">
          <a:xfrm>
            <a:off x="4878248" y="267494"/>
            <a:ext cx="3942224" cy="45335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95536" y="1995686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Название  тура, маршрут по точкам с картой </a:t>
            </a:r>
            <a:r>
              <a:rPr lang="en-US" sz="1200" dirty="0">
                <a:solidFill>
                  <a:srgbClr val="2D4861"/>
                </a:solidFill>
                <a:latin typeface="EuropeC"/>
                <a:cs typeface="EuropeC"/>
              </a:rPr>
              <a:t>Google</a:t>
            </a:r>
            <a:r>
              <a:rPr lang="ru-RU" sz="1200" dirty="0" smtClean="0">
                <a:solidFill>
                  <a:srgbClr val="2D4861"/>
                </a:solidFill>
                <a:latin typeface="EuropeC"/>
                <a:cs typeface="EuropeC"/>
              </a:rPr>
              <a:t>, сложностью 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маршрута, сезоном проведения, красочной фотогалереей и  подробным описанием тура – общее описание и подробный маршрут по дням.</a:t>
            </a:r>
          </a:p>
        </p:txBody>
      </p:sp>
      <p:cxnSp>
        <p:nvCxnSpPr>
          <p:cNvPr id="18" name="Elbow Connector 140"/>
          <p:cNvCxnSpPr/>
          <p:nvPr/>
        </p:nvCxnSpPr>
        <p:spPr>
          <a:xfrm flipV="1">
            <a:off x="395536" y="1995686"/>
            <a:ext cx="4464496" cy="1296144"/>
          </a:xfrm>
          <a:prstGeom prst="bentConnector3">
            <a:avLst>
              <a:gd name="adj1" fmla="val 89943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99592" y="627534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Страница выбранного тура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содержит важную и полную информацию по каждому туру: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27833" y="51470"/>
            <a:ext cx="8664647" cy="647978"/>
            <a:chOff x="227833" y="51470"/>
            <a:chExt cx="8664647" cy="647978"/>
          </a:xfrm>
        </p:grpSpPr>
        <p:sp>
          <p:nvSpPr>
            <p:cNvPr id="16" name="TextBox 15"/>
            <p:cNvSpPr txBox="1"/>
            <p:nvPr/>
          </p:nvSpPr>
          <p:spPr>
            <a:xfrm>
              <a:off x="864097" y="195486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ТУРЫ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pic>
          <p:nvPicPr>
            <p:cNvPr id="17" name="Изображение 16" descr="Vector-Smart-Object1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33" y="51470"/>
              <a:ext cx="671759" cy="647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28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push dir="u"/>
      </p:transition>
    </mc:Choice>
    <mc:Fallback xmlns="">
      <p:transition xmlns:p14="http://schemas.microsoft.com/office/powerpoint/2010/main" spd="slow" advClick="0" advTm="2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915816" y="1563638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Каждый тур может иметь неограниченное количество вариантов в цене – в зависимости от выбранного отеля, трансфера, гида и класса обслуживания</a:t>
            </a:r>
          </a:p>
        </p:txBody>
      </p:sp>
      <p:pic>
        <p:nvPicPr>
          <p:cNvPr id="11" name="Рисунок 18" descr="D:\Римма работа\Юнихотел\NKAR\сайт\NKAR-Tours-P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4" b="42902"/>
          <a:stretch/>
        </p:blipFill>
        <p:spPr bwMode="auto">
          <a:xfrm>
            <a:off x="5148067" y="331075"/>
            <a:ext cx="3627675" cy="471599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Elbow Connector 140"/>
          <p:cNvCxnSpPr/>
          <p:nvPr/>
        </p:nvCxnSpPr>
        <p:spPr>
          <a:xfrm flipV="1">
            <a:off x="2843808" y="987574"/>
            <a:ext cx="2808312" cy="2016224"/>
          </a:xfrm>
          <a:prstGeom prst="bentConnector3">
            <a:avLst>
              <a:gd name="adj1" fmla="val 89744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9" descr="D:\Римма работа\Юнихотел\NKAR\сайт\NKAR-Tours-P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9" b="8099"/>
          <a:stretch/>
        </p:blipFill>
        <p:spPr bwMode="auto">
          <a:xfrm>
            <a:off x="251520" y="1563638"/>
            <a:ext cx="2290452" cy="33836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Elbow Connector 140"/>
          <p:cNvCxnSpPr/>
          <p:nvPr/>
        </p:nvCxnSpPr>
        <p:spPr>
          <a:xfrm rot="10800000">
            <a:off x="2339752" y="3597410"/>
            <a:ext cx="2592288" cy="1350604"/>
          </a:xfrm>
          <a:prstGeom prst="bentConnector3">
            <a:avLst>
              <a:gd name="adj1" fmla="val 89097"/>
            </a:avLst>
          </a:prstGeom>
          <a:ln w="12700" cmpd="sng">
            <a:solidFill>
              <a:srgbClr val="2D4861"/>
            </a:solidFill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771800" y="3651870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Кроме того, </a:t>
            </a:r>
            <a:r>
              <a:rPr lang="ru-RU" sz="1200" b="1" dirty="0">
                <a:solidFill>
                  <a:srgbClr val="2D4861"/>
                </a:solidFill>
                <a:latin typeface="EuropeC"/>
                <a:cs typeface="EuropeC"/>
              </a:rPr>
              <a:t>в каждом дне  маршрута</a:t>
            </a:r>
            <a:r>
              <a:rPr lang="ru-RU" sz="1200" dirty="0">
                <a:solidFill>
                  <a:srgbClr val="2D4861"/>
                </a:solidFill>
                <a:latin typeface="EuropeC"/>
                <a:cs typeface="EuropeC"/>
              </a:rPr>
              <a:t> Вы  также можете сменить отель на нужный Вам класс, а также тип трансфера и тип питания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99592" y="627534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Страница выбранного тура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содержит важную и полную информацию по каждому туру: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227833" y="51470"/>
            <a:ext cx="8664647" cy="647978"/>
            <a:chOff x="227833" y="51470"/>
            <a:chExt cx="8664647" cy="647978"/>
          </a:xfrm>
        </p:grpSpPr>
        <p:sp>
          <p:nvSpPr>
            <p:cNvPr id="28" name="TextBox 27"/>
            <p:cNvSpPr txBox="1"/>
            <p:nvPr/>
          </p:nvSpPr>
          <p:spPr>
            <a:xfrm>
              <a:off x="864097" y="195486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ТУРЫ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pic>
          <p:nvPicPr>
            <p:cNvPr id="29" name="Изображение 28" descr="Vector-Smart-Object1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33" y="51470"/>
              <a:ext cx="671759" cy="647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8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push dir="u"/>
      </p:transition>
    </mc:Choice>
    <mc:Fallback xmlns="">
      <p:transition xmlns:p14="http://schemas.microsoft.com/office/powerpoint/2010/main" spd="slow" advClick="0" advTm="2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555526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Страница поиска трансферов  содержит все параметры для  выбора необходимого типа трансфера –по классу машины, по вместимости, по стоимости, маршруту и другим важным 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параметрам</a:t>
            </a:r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79512" y="51470"/>
            <a:ext cx="8712968" cy="647996"/>
            <a:chOff x="179512" y="51470"/>
            <a:chExt cx="8712968" cy="647996"/>
          </a:xfrm>
        </p:grpSpPr>
        <p:sp>
          <p:nvSpPr>
            <p:cNvPr id="33" name="TextBox 32"/>
            <p:cNvSpPr txBox="1"/>
            <p:nvPr/>
          </p:nvSpPr>
          <p:spPr>
            <a:xfrm>
              <a:off x="864097" y="123478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ТРАНСФЕРЫ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pic>
          <p:nvPicPr>
            <p:cNvPr id="15" name="Изображение 14" descr="Vector-Smart-Object1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1470"/>
              <a:ext cx="647996" cy="647996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>
            <a:grpSpLocks noChangeAspect="1"/>
          </p:cNvGrpSpPr>
          <p:nvPr/>
        </p:nvGrpSpPr>
        <p:grpSpPr>
          <a:xfrm>
            <a:off x="521526" y="1311902"/>
            <a:ext cx="8082922" cy="2628000"/>
            <a:chOff x="251520" y="1549083"/>
            <a:chExt cx="6402147" cy="20815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Рисунок 7" descr="D:\Римма работа\Юнихотел\NKAR\сайт\NKAR-Transfers-Booking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8" t="11353" r="12004" b="56332"/>
            <a:stretch/>
          </p:blipFill>
          <p:spPr bwMode="auto">
            <a:xfrm>
              <a:off x="4499992" y="1563638"/>
              <a:ext cx="2153675" cy="2052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Рисунок 5" descr="D:\Римма работа\Юнихотел\NKAR\сайт\NKAR-Transfers.pn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2" b="58015"/>
            <a:stretch/>
          </p:blipFill>
          <p:spPr bwMode="auto">
            <a:xfrm>
              <a:off x="251520" y="1549083"/>
              <a:ext cx="4200525" cy="20815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8" name="Rectangle 1"/>
          <p:cNvSpPr/>
          <p:nvPr/>
        </p:nvSpPr>
        <p:spPr>
          <a:xfrm>
            <a:off x="0" y="4536505"/>
            <a:ext cx="9144000" cy="627533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465998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По такому же принципу настраиваются и функционируют </a:t>
            </a:r>
            <a:r>
              <a:rPr lang="ru-RU" sz="1400" b="1" dirty="0">
                <a:solidFill>
                  <a:srgbClr val="FFFFFF"/>
                </a:solidFill>
                <a:latin typeface="EuropeC"/>
                <a:cs typeface="EuropeC"/>
              </a:rPr>
              <a:t>Модуль сервисов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 и </a:t>
            </a:r>
            <a:r>
              <a:rPr lang="ru-RU" sz="1400" b="1" dirty="0">
                <a:solidFill>
                  <a:srgbClr val="FFFFFF"/>
                </a:solidFill>
                <a:latin typeface="EuropeC"/>
                <a:cs typeface="EuropeC"/>
              </a:rPr>
              <a:t>Модуль экскурсий  </a:t>
            </a:r>
            <a:endParaRPr lang="ru-RU" sz="14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399274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3ACAB"/>
                </a:solidFill>
                <a:latin typeface="EuropeC"/>
                <a:cs typeface="EuropeC"/>
              </a:rPr>
              <a:t>Здесь же Вы сможете дополнить трансферы дополнительными услугами, </a:t>
            </a:r>
            <a:endParaRPr lang="ru-RU" sz="1400" dirty="0" smtClean="0">
              <a:solidFill>
                <a:srgbClr val="23ACAB"/>
              </a:solidFill>
              <a:latin typeface="EuropeC"/>
              <a:cs typeface="EuropeC"/>
            </a:endParaRPr>
          </a:p>
          <a:p>
            <a:pPr algn="ctr"/>
            <a:r>
              <a:rPr lang="ru-RU" sz="1400" dirty="0" smtClean="0">
                <a:solidFill>
                  <a:srgbClr val="23ACAB"/>
                </a:solidFill>
                <a:latin typeface="EuropeC"/>
                <a:cs typeface="EuropeC"/>
              </a:rPr>
              <a:t>доступными </a:t>
            </a:r>
            <a:r>
              <a:rPr lang="ru-RU" sz="1400" dirty="0">
                <a:solidFill>
                  <a:srgbClr val="23ACAB"/>
                </a:solidFill>
                <a:latin typeface="EuropeC"/>
                <a:cs typeface="EuropeC"/>
              </a:rPr>
              <a:t>в аэропорту или в точке приема гостей. </a:t>
            </a:r>
          </a:p>
        </p:txBody>
      </p:sp>
    </p:spTree>
    <p:extLst>
      <p:ext uri="{BB962C8B-B14F-4D97-AF65-F5344CB8AC3E}">
        <p14:creationId xmlns:p14="http://schemas.microsoft.com/office/powerpoint/2010/main" val="37943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push dir="u"/>
      </p:transition>
    </mc:Choice>
    <mc:Fallback xmlns="">
      <p:transition xmlns:p14="http://schemas.microsoft.com/office/powerpoint/2010/main" spd="slow" advClick="0" advTm="3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2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555526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Модуль СПЕЦПРЕДЛОЖЕНИЯ  - это поисковая страница, на которой ваш агент или клиент сможет найти и ознакомиться со всеми актуальными </a:t>
            </a:r>
            <a:r>
              <a:rPr lang="ru-RU" sz="1400" dirty="0" err="1">
                <a:solidFill>
                  <a:srgbClr val="2D4861"/>
                </a:solidFill>
                <a:latin typeface="EuropeC"/>
                <a:cs typeface="EuropeC"/>
              </a:rPr>
              <a:t>спецпредложениями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отелей по таким критериям 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как:</a:t>
            </a:r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t="4850" b="53706"/>
          <a:stretch/>
        </p:blipFill>
        <p:spPr>
          <a:xfrm>
            <a:off x="4067944" y="1131590"/>
            <a:ext cx="4624609" cy="37799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323528" y="51470"/>
            <a:ext cx="8568952" cy="611996"/>
            <a:chOff x="323528" y="51470"/>
            <a:chExt cx="8568952" cy="611996"/>
          </a:xfrm>
        </p:grpSpPr>
        <p:sp>
          <p:nvSpPr>
            <p:cNvPr id="33" name="TextBox 32"/>
            <p:cNvSpPr txBox="1"/>
            <p:nvPr/>
          </p:nvSpPr>
          <p:spPr>
            <a:xfrm>
              <a:off x="864097" y="123478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СПЕЦПРЕДЛОЖЕНИЯ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grpSp>
          <p:nvGrpSpPr>
            <p:cNvPr id="13" name="Group 355"/>
            <p:cNvGrpSpPr>
              <a:grpSpLocks noChangeAspect="1"/>
            </p:cNvGrpSpPr>
            <p:nvPr/>
          </p:nvGrpSpPr>
          <p:grpSpPr>
            <a:xfrm>
              <a:off x="323528" y="51470"/>
              <a:ext cx="465012" cy="611996"/>
              <a:chOff x="5081588" y="1744663"/>
              <a:chExt cx="552450" cy="727075"/>
            </a:xfrm>
            <a:solidFill>
              <a:schemeClr val="bg1">
                <a:lumMod val="50000"/>
              </a:schemeClr>
            </a:solidFill>
          </p:grpSpPr>
          <p:sp>
            <p:nvSpPr>
              <p:cNvPr id="14" name="Freeform 65"/>
              <p:cNvSpPr>
                <a:spLocks noEditPoints="1"/>
              </p:cNvSpPr>
              <p:nvPr/>
            </p:nvSpPr>
            <p:spPr bwMode="auto">
              <a:xfrm>
                <a:off x="5081588" y="1744663"/>
                <a:ext cx="552450" cy="727075"/>
              </a:xfrm>
              <a:custGeom>
                <a:avLst/>
                <a:gdLst>
                  <a:gd name="T0" fmla="*/ 884 w 971"/>
                  <a:gd name="T1" fmla="*/ 207 h 1283"/>
                  <a:gd name="T2" fmla="*/ 715 w 971"/>
                  <a:gd name="T3" fmla="*/ 207 h 1283"/>
                  <a:gd name="T4" fmla="*/ 715 w 971"/>
                  <a:gd name="T5" fmla="*/ 192 h 1283"/>
                  <a:gd name="T6" fmla="*/ 673 w 971"/>
                  <a:gd name="T7" fmla="*/ 150 h 1283"/>
                  <a:gd name="T8" fmla="*/ 578 w 971"/>
                  <a:gd name="T9" fmla="*/ 150 h 1283"/>
                  <a:gd name="T10" fmla="*/ 589 w 971"/>
                  <a:gd name="T11" fmla="*/ 103 h 1283"/>
                  <a:gd name="T12" fmla="*/ 485 w 971"/>
                  <a:gd name="T13" fmla="*/ 0 h 1283"/>
                  <a:gd name="T14" fmla="*/ 382 w 971"/>
                  <a:gd name="T15" fmla="*/ 103 h 1283"/>
                  <a:gd name="T16" fmla="*/ 393 w 971"/>
                  <a:gd name="T17" fmla="*/ 150 h 1283"/>
                  <a:gd name="T18" fmla="*/ 297 w 971"/>
                  <a:gd name="T19" fmla="*/ 150 h 1283"/>
                  <a:gd name="T20" fmla="*/ 255 w 971"/>
                  <a:gd name="T21" fmla="*/ 192 h 1283"/>
                  <a:gd name="T22" fmla="*/ 255 w 971"/>
                  <a:gd name="T23" fmla="*/ 207 h 1283"/>
                  <a:gd name="T24" fmla="*/ 87 w 971"/>
                  <a:gd name="T25" fmla="*/ 207 h 1283"/>
                  <a:gd name="T26" fmla="*/ 0 w 971"/>
                  <a:gd name="T27" fmla="*/ 294 h 1283"/>
                  <a:gd name="T28" fmla="*/ 0 w 971"/>
                  <a:gd name="T29" fmla="*/ 1196 h 1283"/>
                  <a:gd name="T30" fmla="*/ 87 w 971"/>
                  <a:gd name="T31" fmla="*/ 1283 h 1283"/>
                  <a:gd name="T32" fmla="*/ 884 w 971"/>
                  <a:gd name="T33" fmla="*/ 1283 h 1283"/>
                  <a:gd name="T34" fmla="*/ 971 w 971"/>
                  <a:gd name="T35" fmla="*/ 1196 h 1283"/>
                  <a:gd name="T36" fmla="*/ 971 w 971"/>
                  <a:gd name="T37" fmla="*/ 294 h 1283"/>
                  <a:gd name="T38" fmla="*/ 884 w 971"/>
                  <a:gd name="T39" fmla="*/ 207 h 1283"/>
                  <a:gd name="T40" fmla="*/ 485 w 971"/>
                  <a:gd name="T41" fmla="*/ 59 h 1283"/>
                  <a:gd name="T42" fmla="*/ 530 w 971"/>
                  <a:gd name="T43" fmla="*/ 103 h 1283"/>
                  <a:gd name="T44" fmla="*/ 485 w 971"/>
                  <a:gd name="T45" fmla="*/ 148 h 1283"/>
                  <a:gd name="T46" fmla="*/ 441 w 971"/>
                  <a:gd name="T47" fmla="*/ 103 h 1283"/>
                  <a:gd name="T48" fmla="*/ 485 w 971"/>
                  <a:gd name="T49" fmla="*/ 59 h 1283"/>
                  <a:gd name="T50" fmla="*/ 825 w 971"/>
                  <a:gd name="T51" fmla="*/ 921 h 1283"/>
                  <a:gd name="T52" fmla="*/ 659 w 971"/>
                  <a:gd name="T53" fmla="*/ 921 h 1283"/>
                  <a:gd name="T54" fmla="*/ 659 w 971"/>
                  <a:gd name="T55" fmla="*/ 1087 h 1283"/>
                  <a:gd name="T56" fmla="*/ 146 w 971"/>
                  <a:gd name="T57" fmla="*/ 1087 h 1283"/>
                  <a:gd name="T58" fmla="*/ 146 w 971"/>
                  <a:gd name="T59" fmla="*/ 275 h 1283"/>
                  <a:gd name="T60" fmla="*/ 255 w 971"/>
                  <a:gd name="T61" fmla="*/ 275 h 1283"/>
                  <a:gd name="T62" fmla="*/ 255 w 971"/>
                  <a:gd name="T63" fmla="*/ 290 h 1283"/>
                  <a:gd name="T64" fmla="*/ 297 w 971"/>
                  <a:gd name="T65" fmla="*/ 332 h 1283"/>
                  <a:gd name="T66" fmla="*/ 673 w 971"/>
                  <a:gd name="T67" fmla="*/ 332 h 1283"/>
                  <a:gd name="T68" fmla="*/ 715 w 971"/>
                  <a:gd name="T69" fmla="*/ 290 h 1283"/>
                  <a:gd name="T70" fmla="*/ 715 w 971"/>
                  <a:gd name="T71" fmla="*/ 275 h 1283"/>
                  <a:gd name="T72" fmla="*/ 825 w 971"/>
                  <a:gd name="T73" fmla="*/ 275 h 1283"/>
                  <a:gd name="T74" fmla="*/ 825 w 971"/>
                  <a:gd name="T75" fmla="*/ 921 h 1283"/>
                  <a:gd name="T76" fmla="*/ 802 w 971"/>
                  <a:gd name="T77" fmla="*/ 953 h 1283"/>
                  <a:gd name="T78" fmla="*/ 691 w 971"/>
                  <a:gd name="T79" fmla="*/ 1065 h 1283"/>
                  <a:gd name="T80" fmla="*/ 691 w 971"/>
                  <a:gd name="T81" fmla="*/ 953 h 1283"/>
                  <a:gd name="T82" fmla="*/ 802 w 971"/>
                  <a:gd name="T83" fmla="*/ 953 h 1283"/>
                  <a:gd name="T84" fmla="*/ 903 w 971"/>
                  <a:gd name="T85" fmla="*/ 1196 h 1283"/>
                  <a:gd name="T86" fmla="*/ 884 w 971"/>
                  <a:gd name="T87" fmla="*/ 1215 h 1283"/>
                  <a:gd name="T88" fmla="*/ 87 w 971"/>
                  <a:gd name="T89" fmla="*/ 1215 h 1283"/>
                  <a:gd name="T90" fmla="*/ 68 w 971"/>
                  <a:gd name="T91" fmla="*/ 1196 h 1283"/>
                  <a:gd name="T92" fmla="*/ 68 w 971"/>
                  <a:gd name="T93" fmla="*/ 294 h 1283"/>
                  <a:gd name="T94" fmla="*/ 87 w 971"/>
                  <a:gd name="T95" fmla="*/ 275 h 1283"/>
                  <a:gd name="T96" fmla="*/ 114 w 971"/>
                  <a:gd name="T97" fmla="*/ 275 h 1283"/>
                  <a:gd name="T98" fmla="*/ 114 w 971"/>
                  <a:gd name="T99" fmla="*/ 1120 h 1283"/>
                  <a:gd name="T100" fmla="*/ 681 w 971"/>
                  <a:gd name="T101" fmla="*/ 1120 h 1283"/>
                  <a:gd name="T102" fmla="*/ 686 w 971"/>
                  <a:gd name="T103" fmla="*/ 1115 h 1283"/>
                  <a:gd name="T104" fmla="*/ 852 w 971"/>
                  <a:gd name="T105" fmla="*/ 948 h 1283"/>
                  <a:gd name="T106" fmla="*/ 857 w 971"/>
                  <a:gd name="T107" fmla="*/ 943 h 1283"/>
                  <a:gd name="T108" fmla="*/ 857 w 971"/>
                  <a:gd name="T109" fmla="*/ 275 h 1283"/>
                  <a:gd name="T110" fmla="*/ 884 w 971"/>
                  <a:gd name="T111" fmla="*/ 275 h 1283"/>
                  <a:gd name="T112" fmla="*/ 903 w 971"/>
                  <a:gd name="T113" fmla="*/ 294 h 1283"/>
                  <a:gd name="T114" fmla="*/ 903 w 971"/>
                  <a:gd name="T115" fmla="*/ 1196 h 1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71" h="1283">
                    <a:moveTo>
                      <a:pt x="884" y="207"/>
                    </a:moveTo>
                    <a:cubicBezTo>
                      <a:pt x="715" y="207"/>
                      <a:pt x="715" y="207"/>
                      <a:pt x="715" y="207"/>
                    </a:cubicBezTo>
                    <a:cubicBezTo>
                      <a:pt x="715" y="192"/>
                      <a:pt x="715" y="192"/>
                      <a:pt x="715" y="192"/>
                    </a:cubicBezTo>
                    <a:cubicBezTo>
                      <a:pt x="715" y="169"/>
                      <a:pt x="696" y="150"/>
                      <a:pt x="673" y="150"/>
                    </a:cubicBezTo>
                    <a:cubicBezTo>
                      <a:pt x="578" y="150"/>
                      <a:pt x="578" y="150"/>
                      <a:pt x="578" y="150"/>
                    </a:cubicBezTo>
                    <a:cubicBezTo>
                      <a:pt x="585" y="136"/>
                      <a:pt x="589" y="120"/>
                      <a:pt x="589" y="103"/>
                    </a:cubicBezTo>
                    <a:cubicBezTo>
                      <a:pt x="589" y="46"/>
                      <a:pt x="542" y="0"/>
                      <a:pt x="485" y="0"/>
                    </a:cubicBezTo>
                    <a:cubicBezTo>
                      <a:pt x="428" y="0"/>
                      <a:pt x="382" y="46"/>
                      <a:pt x="382" y="103"/>
                    </a:cubicBezTo>
                    <a:cubicBezTo>
                      <a:pt x="382" y="120"/>
                      <a:pt x="386" y="136"/>
                      <a:pt x="393" y="150"/>
                    </a:cubicBezTo>
                    <a:cubicBezTo>
                      <a:pt x="297" y="150"/>
                      <a:pt x="297" y="150"/>
                      <a:pt x="297" y="150"/>
                    </a:cubicBezTo>
                    <a:cubicBezTo>
                      <a:pt x="274" y="150"/>
                      <a:pt x="255" y="169"/>
                      <a:pt x="255" y="192"/>
                    </a:cubicBezTo>
                    <a:cubicBezTo>
                      <a:pt x="255" y="207"/>
                      <a:pt x="255" y="207"/>
                      <a:pt x="255" y="207"/>
                    </a:cubicBezTo>
                    <a:cubicBezTo>
                      <a:pt x="87" y="207"/>
                      <a:pt x="87" y="207"/>
                      <a:pt x="87" y="207"/>
                    </a:cubicBezTo>
                    <a:cubicBezTo>
                      <a:pt x="39" y="207"/>
                      <a:pt x="0" y="246"/>
                      <a:pt x="0" y="294"/>
                    </a:cubicBezTo>
                    <a:cubicBezTo>
                      <a:pt x="0" y="1196"/>
                      <a:pt x="0" y="1196"/>
                      <a:pt x="0" y="1196"/>
                    </a:cubicBezTo>
                    <a:cubicBezTo>
                      <a:pt x="0" y="1244"/>
                      <a:pt x="39" y="1283"/>
                      <a:pt x="87" y="1283"/>
                    </a:cubicBezTo>
                    <a:cubicBezTo>
                      <a:pt x="884" y="1283"/>
                      <a:pt x="884" y="1283"/>
                      <a:pt x="884" y="1283"/>
                    </a:cubicBezTo>
                    <a:cubicBezTo>
                      <a:pt x="932" y="1283"/>
                      <a:pt x="971" y="1244"/>
                      <a:pt x="971" y="1196"/>
                    </a:cubicBezTo>
                    <a:cubicBezTo>
                      <a:pt x="971" y="294"/>
                      <a:pt x="971" y="294"/>
                      <a:pt x="971" y="294"/>
                    </a:cubicBezTo>
                    <a:cubicBezTo>
                      <a:pt x="971" y="246"/>
                      <a:pt x="932" y="207"/>
                      <a:pt x="884" y="207"/>
                    </a:cubicBezTo>
                    <a:close/>
                    <a:moveTo>
                      <a:pt x="485" y="59"/>
                    </a:moveTo>
                    <a:cubicBezTo>
                      <a:pt x="510" y="59"/>
                      <a:pt x="530" y="79"/>
                      <a:pt x="530" y="103"/>
                    </a:cubicBezTo>
                    <a:cubicBezTo>
                      <a:pt x="530" y="128"/>
                      <a:pt x="510" y="148"/>
                      <a:pt x="485" y="148"/>
                    </a:cubicBezTo>
                    <a:cubicBezTo>
                      <a:pt x="461" y="148"/>
                      <a:pt x="441" y="128"/>
                      <a:pt x="441" y="103"/>
                    </a:cubicBezTo>
                    <a:cubicBezTo>
                      <a:pt x="441" y="79"/>
                      <a:pt x="461" y="59"/>
                      <a:pt x="485" y="59"/>
                    </a:cubicBezTo>
                    <a:close/>
                    <a:moveTo>
                      <a:pt x="825" y="921"/>
                    </a:moveTo>
                    <a:cubicBezTo>
                      <a:pt x="659" y="921"/>
                      <a:pt x="659" y="921"/>
                      <a:pt x="659" y="921"/>
                    </a:cubicBezTo>
                    <a:cubicBezTo>
                      <a:pt x="659" y="1087"/>
                      <a:pt x="659" y="1087"/>
                      <a:pt x="659" y="1087"/>
                    </a:cubicBezTo>
                    <a:cubicBezTo>
                      <a:pt x="146" y="1087"/>
                      <a:pt x="146" y="1087"/>
                      <a:pt x="146" y="1087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255" y="275"/>
                      <a:pt x="255" y="275"/>
                      <a:pt x="255" y="275"/>
                    </a:cubicBezTo>
                    <a:cubicBezTo>
                      <a:pt x="255" y="290"/>
                      <a:pt x="255" y="290"/>
                      <a:pt x="255" y="290"/>
                    </a:cubicBezTo>
                    <a:cubicBezTo>
                      <a:pt x="255" y="313"/>
                      <a:pt x="274" y="332"/>
                      <a:pt x="297" y="332"/>
                    </a:cubicBezTo>
                    <a:cubicBezTo>
                      <a:pt x="673" y="332"/>
                      <a:pt x="673" y="332"/>
                      <a:pt x="673" y="332"/>
                    </a:cubicBezTo>
                    <a:cubicBezTo>
                      <a:pt x="696" y="332"/>
                      <a:pt x="715" y="313"/>
                      <a:pt x="715" y="290"/>
                    </a:cubicBezTo>
                    <a:cubicBezTo>
                      <a:pt x="715" y="275"/>
                      <a:pt x="715" y="275"/>
                      <a:pt x="715" y="275"/>
                    </a:cubicBezTo>
                    <a:cubicBezTo>
                      <a:pt x="825" y="275"/>
                      <a:pt x="825" y="275"/>
                      <a:pt x="825" y="275"/>
                    </a:cubicBezTo>
                    <a:lnTo>
                      <a:pt x="825" y="921"/>
                    </a:lnTo>
                    <a:close/>
                    <a:moveTo>
                      <a:pt x="802" y="953"/>
                    </a:moveTo>
                    <a:cubicBezTo>
                      <a:pt x="770" y="985"/>
                      <a:pt x="726" y="1029"/>
                      <a:pt x="691" y="1065"/>
                    </a:cubicBezTo>
                    <a:cubicBezTo>
                      <a:pt x="691" y="953"/>
                      <a:pt x="691" y="953"/>
                      <a:pt x="691" y="953"/>
                    </a:cubicBezTo>
                    <a:lnTo>
                      <a:pt x="802" y="953"/>
                    </a:lnTo>
                    <a:close/>
                    <a:moveTo>
                      <a:pt x="903" y="1196"/>
                    </a:moveTo>
                    <a:cubicBezTo>
                      <a:pt x="903" y="1207"/>
                      <a:pt x="894" y="1215"/>
                      <a:pt x="884" y="1215"/>
                    </a:cubicBezTo>
                    <a:cubicBezTo>
                      <a:pt x="87" y="1215"/>
                      <a:pt x="87" y="1215"/>
                      <a:pt x="87" y="1215"/>
                    </a:cubicBezTo>
                    <a:cubicBezTo>
                      <a:pt x="76" y="1215"/>
                      <a:pt x="68" y="1207"/>
                      <a:pt x="68" y="1196"/>
                    </a:cubicBezTo>
                    <a:cubicBezTo>
                      <a:pt x="68" y="294"/>
                      <a:pt x="68" y="294"/>
                      <a:pt x="68" y="294"/>
                    </a:cubicBezTo>
                    <a:cubicBezTo>
                      <a:pt x="68" y="284"/>
                      <a:pt x="76" y="275"/>
                      <a:pt x="87" y="275"/>
                    </a:cubicBezTo>
                    <a:cubicBezTo>
                      <a:pt x="114" y="275"/>
                      <a:pt x="114" y="275"/>
                      <a:pt x="114" y="275"/>
                    </a:cubicBezTo>
                    <a:cubicBezTo>
                      <a:pt x="114" y="1120"/>
                      <a:pt x="114" y="1120"/>
                      <a:pt x="114" y="1120"/>
                    </a:cubicBezTo>
                    <a:cubicBezTo>
                      <a:pt x="681" y="1120"/>
                      <a:pt x="681" y="1120"/>
                      <a:pt x="681" y="1120"/>
                    </a:cubicBezTo>
                    <a:cubicBezTo>
                      <a:pt x="686" y="1115"/>
                      <a:pt x="686" y="1115"/>
                      <a:pt x="686" y="1115"/>
                    </a:cubicBezTo>
                    <a:cubicBezTo>
                      <a:pt x="732" y="1069"/>
                      <a:pt x="818" y="983"/>
                      <a:pt x="852" y="948"/>
                    </a:cubicBezTo>
                    <a:cubicBezTo>
                      <a:pt x="857" y="943"/>
                      <a:pt x="857" y="943"/>
                      <a:pt x="857" y="943"/>
                    </a:cubicBezTo>
                    <a:cubicBezTo>
                      <a:pt x="857" y="275"/>
                      <a:pt x="857" y="275"/>
                      <a:pt x="857" y="275"/>
                    </a:cubicBezTo>
                    <a:cubicBezTo>
                      <a:pt x="884" y="275"/>
                      <a:pt x="884" y="275"/>
                      <a:pt x="884" y="275"/>
                    </a:cubicBezTo>
                    <a:cubicBezTo>
                      <a:pt x="894" y="275"/>
                      <a:pt x="903" y="284"/>
                      <a:pt x="903" y="294"/>
                    </a:cubicBezTo>
                    <a:lnTo>
                      <a:pt x="903" y="11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Rectangle 66"/>
              <p:cNvSpPr>
                <a:spLocks noChangeArrowheads="1"/>
              </p:cNvSpPr>
              <p:nvPr/>
            </p:nvSpPr>
            <p:spPr bwMode="auto">
              <a:xfrm>
                <a:off x="5208588" y="2003426"/>
                <a:ext cx="298450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" name="Rectangle 67"/>
              <p:cNvSpPr>
                <a:spLocks noChangeArrowheads="1"/>
              </p:cNvSpPr>
              <p:nvPr/>
            </p:nvSpPr>
            <p:spPr bwMode="auto">
              <a:xfrm>
                <a:off x="5208588" y="2081213"/>
                <a:ext cx="298450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Rectangle 68"/>
              <p:cNvSpPr>
                <a:spLocks noChangeArrowheads="1"/>
              </p:cNvSpPr>
              <p:nvPr/>
            </p:nvSpPr>
            <p:spPr bwMode="auto">
              <a:xfrm>
                <a:off x="5208588" y="2154238"/>
                <a:ext cx="298450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23528" y="1336575"/>
            <a:ext cx="3528392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3ACAB"/>
                </a:solidFill>
                <a:latin typeface="EuropeC"/>
                <a:cs typeface="EuropeC"/>
              </a:rPr>
              <a:t>1</a:t>
            </a:r>
            <a:r>
              <a:rPr lang="ru-RU" sz="1400" dirty="0" smtClean="0">
                <a:solidFill>
                  <a:srgbClr val="23ACAB"/>
                </a:solidFill>
                <a:latin typeface="EuropeC"/>
                <a:cs typeface="EuropeC"/>
              </a:rPr>
              <a:t>.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Понижение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цены – скидка на 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стоимость</a:t>
            </a:r>
          </a:p>
          <a:p>
            <a:endParaRPr lang="ru-RU" sz="1400" dirty="0" smtClean="0">
              <a:solidFill>
                <a:srgbClr val="2D4861"/>
              </a:solidFill>
              <a:latin typeface="EuropeC"/>
              <a:cs typeface="EuropeC"/>
            </a:endParaRPr>
          </a:p>
          <a:p>
            <a:r>
              <a:rPr lang="ru-RU" sz="1400" b="1" dirty="0" smtClean="0">
                <a:solidFill>
                  <a:srgbClr val="23ACAB"/>
                </a:solidFill>
                <a:latin typeface="EuropeC"/>
                <a:cs typeface="EuropeC"/>
              </a:rPr>
              <a:t>2.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EARLY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BIRD – скидка за раннее бронирование </a:t>
            </a:r>
            <a:endParaRPr lang="ru-RU" sz="1400" dirty="0" smtClean="0">
              <a:solidFill>
                <a:srgbClr val="2D4861"/>
              </a:solidFill>
              <a:latin typeface="EuropeC"/>
              <a:cs typeface="EuropeC"/>
            </a:endParaRPr>
          </a:p>
          <a:p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  <a:p>
            <a:r>
              <a:rPr lang="ru-RU" sz="1400" b="1" dirty="0">
                <a:solidFill>
                  <a:srgbClr val="23ACAB"/>
                </a:solidFill>
                <a:latin typeface="EuropeC"/>
                <a:cs typeface="EuropeC"/>
              </a:rPr>
              <a:t>3.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ЖИВИ/ПЛАТИ – бонусные 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ночи</a:t>
            </a:r>
          </a:p>
          <a:p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  <a:p>
            <a:r>
              <a:rPr lang="ru-RU" sz="1400" b="1" dirty="0">
                <a:solidFill>
                  <a:srgbClr val="23ACAB"/>
                </a:solidFill>
                <a:latin typeface="EuropeC"/>
                <a:cs typeface="EuropeC"/>
              </a:rPr>
              <a:t>4.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LAST MINUTE </a:t>
            </a:r>
            <a:r>
              <a:rPr lang="ru-RU" sz="1400" dirty="0" err="1">
                <a:solidFill>
                  <a:srgbClr val="2D4861"/>
                </a:solidFill>
                <a:latin typeface="EuropeC"/>
                <a:cs typeface="EuropeC"/>
              </a:rPr>
              <a:t>booking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– скидки за бронирование в последний 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момент</a:t>
            </a:r>
          </a:p>
          <a:p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  <a:p>
            <a:r>
              <a:rPr lang="ru-RU" sz="1400" b="1" dirty="0">
                <a:solidFill>
                  <a:srgbClr val="23ACAB"/>
                </a:solidFill>
                <a:latin typeface="EuropeC"/>
                <a:cs typeface="EuropeC"/>
              </a:rPr>
              <a:t>5. </a:t>
            </a:r>
            <a:r>
              <a:rPr lang="ru-RU" sz="1400" dirty="0" err="1">
                <a:solidFill>
                  <a:srgbClr val="2D4861"/>
                </a:solidFill>
                <a:latin typeface="EuropeC"/>
                <a:cs typeface="EuropeC"/>
              </a:rPr>
              <a:t>Long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r>
              <a:rPr lang="ru-RU" sz="1400" dirty="0" err="1">
                <a:solidFill>
                  <a:srgbClr val="2D4861"/>
                </a:solidFill>
                <a:latin typeface="EuropeC"/>
                <a:cs typeface="EuropeC"/>
              </a:rPr>
              <a:t>Stay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– длительное 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проживание</a:t>
            </a:r>
          </a:p>
          <a:p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  <a:p>
            <a:r>
              <a:rPr lang="ru-RU" sz="1400" b="1" dirty="0">
                <a:solidFill>
                  <a:srgbClr val="23ACAB"/>
                </a:solidFill>
                <a:latin typeface="EuropeC"/>
                <a:cs typeface="EuropeC"/>
              </a:rPr>
              <a:t>6.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Разного рода  БЕНЕФИТЫ на проживание: для молодоженов, для семей с детьми, для групп...и т.д.</a:t>
            </a:r>
          </a:p>
        </p:txBody>
      </p:sp>
      <p:sp>
        <p:nvSpPr>
          <p:cNvPr id="9" name="Закрывающая фигурная скобка 8"/>
          <p:cNvSpPr/>
          <p:nvPr/>
        </p:nvSpPr>
        <p:spPr>
          <a:xfrm>
            <a:off x="3563888" y="1419622"/>
            <a:ext cx="576064" cy="3528392"/>
          </a:xfrm>
          <a:prstGeom prst="rightBrace">
            <a:avLst>
              <a:gd name="adj1" fmla="val 8333"/>
              <a:gd name="adj2" fmla="val 35672"/>
            </a:avLst>
          </a:prstGeom>
          <a:ln w="12700" cmpd="sng">
            <a:solidFill>
              <a:srgbClr val="2D48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5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push dir="u"/>
      </p:transition>
    </mc:Choice>
    <mc:Fallback xmlns="">
      <p:transition xmlns:p14="http://schemas.microsoft.com/office/powerpoint/2010/main" spd="slow" advClick="0" advTm="3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7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7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8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"/>
          <p:cNvSpPr/>
          <p:nvPr/>
        </p:nvSpPr>
        <p:spPr>
          <a:xfrm>
            <a:off x="0" y="0"/>
            <a:ext cx="9144000" cy="1131589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65" name="Freeform 6"/>
          <p:cNvSpPr>
            <a:spLocks/>
          </p:cNvSpPr>
          <p:nvPr/>
        </p:nvSpPr>
        <p:spPr bwMode="auto">
          <a:xfrm>
            <a:off x="179512" y="2120584"/>
            <a:ext cx="8951534" cy="2768125"/>
          </a:xfrm>
          <a:custGeom>
            <a:avLst/>
            <a:gdLst>
              <a:gd name="T0" fmla="*/ 3078 w 4268"/>
              <a:gd name="T1" fmla="*/ 3 h 1326"/>
              <a:gd name="T2" fmla="*/ 3355 w 4268"/>
              <a:gd name="T3" fmla="*/ 18 h 1326"/>
              <a:gd name="T4" fmla="*/ 3647 w 4268"/>
              <a:gd name="T5" fmla="*/ 50 h 1326"/>
              <a:gd name="T6" fmla="*/ 3951 w 4268"/>
              <a:gd name="T7" fmla="*/ 100 h 1326"/>
              <a:gd name="T8" fmla="*/ 4268 w 4268"/>
              <a:gd name="T9" fmla="*/ 168 h 1326"/>
              <a:gd name="T10" fmla="*/ 4106 w 4268"/>
              <a:gd name="T11" fmla="*/ 140 h 1326"/>
              <a:gd name="T12" fmla="*/ 3795 w 4268"/>
              <a:gd name="T13" fmla="*/ 80 h 1326"/>
              <a:gd name="T14" fmla="*/ 3499 w 4268"/>
              <a:gd name="T15" fmla="*/ 40 h 1326"/>
              <a:gd name="T16" fmla="*/ 3215 w 4268"/>
              <a:gd name="T17" fmla="*/ 16 h 1326"/>
              <a:gd name="T18" fmla="*/ 2943 w 4268"/>
              <a:gd name="T19" fmla="*/ 9 h 1326"/>
              <a:gd name="T20" fmla="*/ 2636 w 4268"/>
              <a:gd name="T21" fmla="*/ 18 h 1326"/>
              <a:gd name="T22" fmla="*/ 2348 w 4268"/>
              <a:gd name="T23" fmla="*/ 48 h 1326"/>
              <a:gd name="T24" fmla="*/ 2077 w 4268"/>
              <a:gd name="T25" fmla="*/ 93 h 1326"/>
              <a:gd name="T26" fmla="*/ 1825 w 4268"/>
              <a:gd name="T27" fmla="*/ 153 h 1326"/>
              <a:gd name="T28" fmla="*/ 1589 w 4268"/>
              <a:gd name="T29" fmla="*/ 225 h 1326"/>
              <a:gd name="T30" fmla="*/ 1370 w 4268"/>
              <a:gd name="T31" fmla="*/ 308 h 1326"/>
              <a:gd name="T32" fmla="*/ 1169 w 4268"/>
              <a:gd name="T33" fmla="*/ 398 h 1326"/>
              <a:gd name="T34" fmla="*/ 985 w 4268"/>
              <a:gd name="T35" fmla="*/ 494 h 1326"/>
              <a:gd name="T36" fmla="*/ 817 w 4268"/>
              <a:gd name="T37" fmla="*/ 595 h 1326"/>
              <a:gd name="T38" fmla="*/ 666 w 4268"/>
              <a:gd name="T39" fmla="*/ 696 h 1326"/>
              <a:gd name="T40" fmla="*/ 531 w 4268"/>
              <a:gd name="T41" fmla="*/ 797 h 1326"/>
              <a:gd name="T42" fmla="*/ 412 w 4268"/>
              <a:gd name="T43" fmla="*/ 895 h 1326"/>
              <a:gd name="T44" fmla="*/ 308 w 4268"/>
              <a:gd name="T45" fmla="*/ 988 h 1326"/>
              <a:gd name="T46" fmla="*/ 221 w 4268"/>
              <a:gd name="T47" fmla="*/ 1075 h 1326"/>
              <a:gd name="T48" fmla="*/ 149 w 4268"/>
              <a:gd name="T49" fmla="*/ 1151 h 1326"/>
              <a:gd name="T50" fmla="*/ 91 w 4268"/>
              <a:gd name="T51" fmla="*/ 1217 h 1326"/>
              <a:gd name="T52" fmla="*/ 49 w 4268"/>
              <a:gd name="T53" fmla="*/ 1269 h 1326"/>
              <a:gd name="T54" fmla="*/ 22 w 4268"/>
              <a:gd name="T55" fmla="*/ 1305 h 1326"/>
              <a:gd name="T56" fmla="*/ 8 w 4268"/>
              <a:gd name="T57" fmla="*/ 1323 h 1326"/>
              <a:gd name="T58" fmla="*/ 6 w 4268"/>
              <a:gd name="T59" fmla="*/ 1326 h 1326"/>
              <a:gd name="T60" fmla="*/ 1 w 4268"/>
              <a:gd name="T61" fmla="*/ 1318 h 1326"/>
              <a:gd name="T62" fmla="*/ 17 w 4268"/>
              <a:gd name="T63" fmla="*/ 1298 h 1326"/>
              <a:gd name="T64" fmla="*/ 47 w 4268"/>
              <a:gd name="T65" fmla="*/ 1259 h 1326"/>
              <a:gd name="T66" fmla="*/ 93 w 4268"/>
              <a:gd name="T67" fmla="*/ 1203 h 1326"/>
              <a:gd name="T68" fmla="*/ 154 w 4268"/>
              <a:gd name="T69" fmla="*/ 1135 h 1326"/>
              <a:gd name="T70" fmla="*/ 230 w 4268"/>
              <a:gd name="T71" fmla="*/ 1053 h 1326"/>
              <a:gd name="T72" fmla="*/ 324 w 4268"/>
              <a:gd name="T73" fmla="*/ 964 h 1326"/>
              <a:gd name="T74" fmla="*/ 434 w 4268"/>
              <a:gd name="T75" fmla="*/ 867 h 1326"/>
              <a:gd name="T76" fmla="*/ 561 w 4268"/>
              <a:gd name="T77" fmla="*/ 765 h 1326"/>
              <a:gd name="T78" fmla="*/ 703 w 4268"/>
              <a:gd name="T79" fmla="*/ 661 h 1326"/>
              <a:gd name="T80" fmla="*/ 864 w 4268"/>
              <a:gd name="T81" fmla="*/ 556 h 1326"/>
              <a:gd name="T82" fmla="*/ 1040 w 4268"/>
              <a:gd name="T83" fmla="*/ 455 h 1326"/>
              <a:gd name="T84" fmla="*/ 1235 w 4268"/>
              <a:gd name="T85" fmla="*/ 358 h 1326"/>
              <a:gd name="T86" fmla="*/ 1448 w 4268"/>
              <a:gd name="T87" fmla="*/ 268 h 1326"/>
              <a:gd name="T88" fmla="*/ 1678 w 4268"/>
              <a:gd name="T89" fmla="*/ 188 h 1326"/>
              <a:gd name="T90" fmla="*/ 1927 w 4268"/>
              <a:gd name="T91" fmla="*/ 119 h 1326"/>
              <a:gd name="T92" fmla="*/ 2194 w 4268"/>
              <a:gd name="T93" fmla="*/ 63 h 1326"/>
              <a:gd name="T94" fmla="*/ 2480 w 4268"/>
              <a:gd name="T95" fmla="*/ 23 h 1326"/>
              <a:gd name="T96" fmla="*/ 2784 w 4268"/>
              <a:gd name="T97" fmla="*/ 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268" h="1326">
                <a:moveTo>
                  <a:pt x="2943" y="0"/>
                </a:moveTo>
                <a:lnTo>
                  <a:pt x="3078" y="3"/>
                </a:lnTo>
                <a:lnTo>
                  <a:pt x="3215" y="8"/>
                </a:lnTo>
                <a:lnTo>
                  <a:pt x="3355" y="18"/>
                </a:lnTo>
                <a:lnTo>
                  <a:pt x="3500" y="31"/>
                </a:lnTo>
                <a:lnTo>
                  <a:pt x="3647" y="50"/>
                </a:lnTo>
                <a:lnTo>
                  <a:pt x="3797" y="72"/>
                </a:lnTo>
                <a:lnTo>
                  <a:pt x="3951" y="100"/>
                </a:lnTo>
                <a:lnTo>
                  <a:pt x="4109" y="132"/>
                </a:lnTo>
                <a:lnTo>
                  <a:pt x="4268" y="168"/>
                </a:lnTo>
                <a:lnTo>
                  <a:pt x="4267" y="176"/>
                </a:lnTo>
                <a:lnTo>
                  <a:pt x="4106" y="140"/>
                </a:lnTo>
                <a:lnTo>
                  <a:pt x="3950" y="107"/>
                </a:lnTo>
                <a:lnTo>
                  <a:pt x="3795" y="80"/>
                </a:lnTo>
                <a:lnTo>
                  <a:pt x="3645" y="58"/>
                </a:lnTo>
                <a:lnTo>
                  <a:pt x="3499" y="40"/>
                </a:lnTo>
                <a:lnTo>
                  <a:pt x="3355" y="26"/>
                </a:lnTo>
                <a:lnTo>
                  <a:pt x="3215" y="16"/>
                </a:lnTo>
                <a:lnTo>
                  <a:pt x="3078" y="10"/>
                </a:lnTo>
                <a:lnTo>
                  <a:pt x="2943" y="9"/>
                </a:lnTo>
                <a:lnTo>
                  <a:pt x="2788" y="12"/>
                </a:lnTo>
                <a:lnTo>
                  <a:pt x="2636" y="18"/>
                </a:lnTo>
                <a:lnTo>
                  <a:pt x="2490" y="31"/>
                </a:lnTo>
                <a:lnTo>
                  <a:pt x="2348" y="48"/>
                </a:lnTo>
                <a:lnTo>
                  <a:pt x="2210" y="69"/>
                </a:lnTo>
                <a:lnTo>
                  <a:pt x="2077" y="93"/>
                </a:lnTo>
                <a:lnTo>
                  <a:pt x="1949" y="122"/>
                </a:lnTo>
                <a:lnTo>
                  <a:pt x="1825" y="153"/>
                </a:lnTo>
                <a:lnTo>
                  <a:pt x="1704" y="188"/>
                </a:lnTo>
                <a:lnTo>
                  <a:pt x="1589" y="225"/>
                </a:lnTo>
                <a:lnTo>
                  <a:pt x="1478" y="265"/>
                </a:lnTo>
                <a:lnTo>
                  <a:pt x="1370" y="308"/>
                </a:lnTo>
                <a:lnTo>
                  <a:pt x="1268" y="352"/>
                </a:lnTo>
                <a:lnTo>
                  <a:pt x="1169" y="398"/>
                </a:lnTo>
                <a:lnTo>
                  <a:pt x="1075" y="446"/>
                </a:lnTo>
                <a:lnTo>
                  <a:pt x="985" y="494"/>
                </a:lnTo>
                <a:lnTo>
                  <a:pt x="899" y="545"/>
                </a:lnTo>
                <a:lnTo>
                  <a:pt x="817" y="595"/>
                </a:lnTo>
                <a:lnTo>
                  <a:pt x="739" y="646"/>
                </a:lnTo>
                <a:lnTo>
                  <a:pt x="666" y="696"/>
                </a:lnTo>
                <a:lnTo>
                  <a:pt x="597" y="748"/>
                </a:lnTo>
                <a:lnTo>
                  <a:pt x="531" y="797"/>
                </a:lnTo>
                <a:lnTo>
                  <a:pt x="470" y="847"/>
                </a:lnTo>
                <a:lnTo>
                  <a:pt x="412" y="895"/>
                </a:lnTo>
                <a:lnTo>
                  <a:pt x="359" y="943"/>
                </a:lnTo>
                <a:lnTo>
                  <a:pt x="308" y="988"/>
                </a:lnTo>
                <a:lnTo>
                  <a:pt x="263" y="1032"/>
                </a:lnTo>
                <a:lnTo>
                  <a:pt x="221" y="1075"/>
                </a:lnTo>
                <a:lnTo>
                  <a:pt x="183" y="1115"/>
                </a:lnTo>
                <a:lnTo>
                  <a:pt x="149" y="1151"/>
                </a:lnTo>
                <a:lnTo>
                  <a:pt x="118" y="1186"/>
                </a:lnTo>
                <a:lnTo>
                  <a:pt x="91" y="1217"/>
                </a:lnTo>
                <a:lnTo>
                  <a:pt x="69" y="1246"/>
                </a:lnTo>
                <a:lnTo>
                  <a:pt x="49" y="1269"/>
                </a:lnTo>
                <a:lnTo>
                  <a:pt x="34" y="1288"/>
                </a:lnTo>
                <a:lnTo>
                  <a:pt x="22" y="1305"/>
                </a:lnTo>
                <a:lnTo>
                  <a:pt x="13" y="1317"/>
                </a:lnTo>
                <a:lnTo>
                  <a:pt x="8" y="1323"/>
                </a:lnTo>
                <a:lnTo>
                  <a:pt x="6" y="1326"/>
                </a:lnTo>
                <a:lnTo>
                  <a:pt x="6" y="1326"/>
                </a:lnTo>
                <a:lnTo>
                  <a:pt x="0" y="1321"/>
                </a:lnTo>
                <a:lnTo>
                  <a:pt x="1" y="1318"/>
                </a:lnTo>
                <a:lnTo>
                  <a:pt x="8" y="1310"/>
                </a:lnTo>
                <a:lnTo>
                  <a:pt x="17" y="1298"/>
                </a:lnTo>
                <a:lnTo>
                  <a:pt x="30" y="1281"/>
                </a:lnTo>
                <a:lnTo>
                  <a:pt x="47" y="1259"/>
                </a:lnTo>
                <a:lnTo>
                  <a:pt x="67" y="1233"/>
                </a:lnTo>
                <a:lnTo>
                  <a:pt x="93" y="1203"/>
                </a:lnTo>
                <a:lnTo>
                  <a:pt x="122" y="1171"/>
                </a:lnTo>
                <a:lnTo>
                  <a:pt x="154" y="1135"/>
                </a:lnTo>
                <a:lnTo>
                  <a:pt x="190" y="1094"/>
                </a:lnTo>
                <a:lnTo>
                  <a:pt x="230" y="1053"/>
                </a:lnTo>
                <a:lnTo>
                  <a:pt x="276" y="1009"/>
                </a:lnTo>
                <a:lnTo>
                  <a:pt x="324" y="964"/>
                </a:lnTo>
                <a:lnTo>
                  <a:pt x="377" y="916"/>
                </a:lnTo>
                <a:lnTo>
                  <a:pt x="434" y="867"/>
                </a:lnTo>
                <a:lnTo>
                  <a:pt x="495" y="816"/>
                </a:lnTo>
                <a:lnTo>
                  <a:pt x="561" y="765"/>
                </a:lnTo>
                <a:lnTo>
                  <a:pt x="629" y="713"/>
                </a:lnTo>
                <a:lnTo>
                  <a:pt x="703" y="661"/>
                </a:lnTo>
                <a:lnTo>
                  <a:pt x="781" y="609"/>
                </a:lnTo>
                <a:lnTo>
                  <a:pt x="864" y="556"/>
                </a:lnTo>
                <a:lnTo>
                  <a:pt x="949" y="506"/>
                </a:lnTo>
                <a:lnTo>
                  <a:pt x="1040" y="455"/>
                </a:lnTo>
                <a:lnTo>
                  <a:pt x="1136" y="406"/>
                </a:lnTo>
                <a:lnTo>
                  <a:pt x="1235" y="358"/>
                </a:lnTo>
                <a:lnTo>
                  <a:pt x="1339" y="312"/>
                </a:lnTo>
                <a:lnTo>
                  <a:pt x="1448" y="268"/>
                </a:lnTo>
                <a:lnTo>
                  <a:pt x="1560" y="226"/>
                </a:lnTo>
                <a:lnTo>
                  <a:pt x="1678" y="188"/>
                </a:lnTo>
                <a:lnTo>
                  <a:pt x="1800" y="151"/>
                </a:lnTo>
                <a:lnTo>
                  <a:pt x="1927" y="119"/>
                </a:lnTo>
                <a:lnTo>
                  <a:pt x="2058" y="89"/>
                </a:lnTo>
                <a:lnTo>
                  <a:pt x="2194" y="63"/>
                </a:lnTo>
                <a:lnTo>
                  <a:pt x="2335" y="41"/>
                </a:lnTo>
                <a:lnTo>
                  <a:pt x="2480" y="23"/>
                </a:lnTo>
                <a:lnTo>
                  <a:pt x="2630" y="12"/>
                </a:lnTo>
                <a:lnTo>
                  <a:pt x="2784" y="3"/>
                </a:lnTo>
                <a:lnTo>
                  <a:pt x="2943" y="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rgbClr val="2D4861"/>
            </a:solidFill>
            <a:prstDash val="solid"/>
            <a:round/>
            <a:headEnd/>
            <a:tailEnd/>
          </a:ln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3624" y="4035527"/>
            <a:ext cx="269643" cy="269643"/>
          </a:xfrm>
          <a:prstGeom prst="ellipse">
            <a:avLst/>
          </a:prstGeom>
          <a:solidFill>
            <a:srgbClr val="23ACA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8925" name="Rectangle 13"/>
          <p:cNvSpPr>
            <a:spLocks/>
          </p:cNvSpPr>
          <p:nvPr/>
        </p:nvSpPr>
        <p:spPr bwMode="auto">
          <a:xfrm>
            <a:off x="179512" y="195486"/>
            <a:ext cx="878497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>
              <a:lnSpc>
                <a:spcPct val="120000"/>
              </a:lnSpc>
            </a:pP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Туристическая платформа </a:t>
            </a:r>
            <a:r>
              <a:rPr lang="en-US" sz="1400" dirty="0" err="1">
                <a:solidFill>
                  <a:srgbClr val="FFFFFF"/>
                </a:solidFill>
                <a:latin typeface="EuropeC"/>
                <a:cs typeface="EuropeC"/>
              </a:rPr>
              <a:t>Unihotel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.</a:t>
            </a:r>
            <a:r>
              <a:rPr lang="en-US" sz="1400" dirty="0">
                <a:solidFill>
                  <a:srgbClr val="FFFFFF"/>
                </a:solidFill>
                <a:latin typeface="EuropeC"/>
                <a:cs typeface="EuropeC"/>
              </a:rPr>
              <a:t>org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/</a:t>
            </a:r>
            <a:r>
              <a:rPr lang="en-US" sz="1400" dirty="0" err="1">
                <a:solidFill>
                  <a:srgbClr val="FFFFFF"/>
                </a:solidFill>
                <a:latin typeface="EuropeC"/>
                <a:cs typeface="EuropeC"/>
              </a:rPr>
              <a:t>Unitravel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.</a:t>
            </a:r>
            <a:r>
              <a:rPr lang="en-US" sz="1400" dirty="0">
                <a:solidFill>
                  <a:srgbClr val="FFFFFF"/>
                </a:solidFill>
                <a:latin typeface="EuropeC"/>
                <a:cs typeface="EuropeC"/>
              </a:rPr>
              <a:t>pro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– это глобальная мировая площадка, созданная для автоматизации и оптимизации всех бизнес процессов вашей компании, будь то </a:t>
            </a:r>
            <a:r>
              <a:rPr lang="ru-RU" sz="1400" dirty="0">
                <a:solidFill>
                  <a:srgbClr val="23ACAB"/>
                </a:solidFill>
                <a:latin typeface="EuropeC"/>
                <a:cs typeface="EuropeC"/>
              </a:rPr>
              <a:t>отельный бизнес, управление виллами или туристическая компания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 любой направленности.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71600" y="4299942"/>
            <a:ext cx="1584634" cy="403895"/>
            <a:chOff x="1346975" y="3867894"/>
            <a:chExt cx="1078801" cy="609600"/>
          </a:xfrm>
        </p:grpSpPr>
        <p:sp>
          <p:nvSpPr>
            <p:cNvPr id="38929" name="Rectangle 17"/>
            <p:cNvSpPr>
              <a:spLocks/>
            </p:cNvSpPr>
            <p:nvPr/>
          </p:nvSpPr>
          <p:spPr bwMode="auto">
            <a:xfrm>
              <a:off x="1583211" y="3867894"/>
              <a:ext cx="84256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latin typeface="EuropeC"/>
                  <a:cs typeface="EuropeC"/>
                </a:rPr>
                <a:t>Аккумулировать новости от всех и помогать их распространять</a:t>
              </a:r>
              <a:endParaRPr lang="en-US" sz="900" dirty="0">
                <a:solidFill>
                  <a:srgbClr val="4D4D4D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81" name="Rectangle 12"/>
            <p:cNvSpPr>
              <a:spLocks/>
            </p:cNvSpPr>
            <p:nvPr/>
          </p:nvSpPr>
          <p:spPr bwMode="auto">
            <a:xfrm>
              <a:off x="1346975" y="3867894"/>
              <a:ext cx="203070" cy="30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01</a:t>
              </a:r>
            </a:p>
          </p:txBody>
        </p:sp>
      </p:grpSp>
      <p:sp>
        <p:nvSpPr>
          <p:cNvPr id="87" name="Oval 86"/>
          <p:cNvSpPr/>
          <p:nvPr/>
        </p:nvSpPr>
        <p:spPr bwMode="auto">
          <a:xfrm rot="8637565">
            <a:off x="1707922" y="3271699"/>
            <a:ext cx="269643" cy="269643"/>
          </a:xfrm>
          <a:prstGeom prst="ellipse">
            <a:avLst/>
          </a:prstGeom>
          <a:solidFill>
            <a:srgbClr val="D3296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 rot="9824873">
            <a:off x="4106897" y="2227448"/>
            <a:ext cx="269643" cy="269643"/>
          </a:xfrm>
          <a:prstGeom prst="ellipse">
            <a:avLst/>
          </a:prstGeom>
          <a:solidFill>
            <a:srgbClr val="2D486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2863679" y="2649977"/>
            <a:ext cx="269643" cy="269643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2" name="Oval 94"/>
          <p:cNvSpPr/>
          <p:nvPr/>
        </p:nvSpPr>
        <p:spPr bwMode="auto">
          <a:xfrm rot="9824873">
            <a:off x="5432358" y="2000709"/>
            <a:ext cx="269643" cy="269643"/>
          </a:xfrm>
          <a:prstGeom prst="ellipse">
            <a:avLst/>
          </a:prstGeom>
          <a:solidFill>
            <a:srgbClr val="00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3" name="Oval 94"/>
          <p:cNvSpPr/>
          <p:nvPr/>
        </p:nvSpPr>
        <p:spPr bwMode="auto">
          <a:xfrm rot="9824873">
            <a:off x="6908600" y="2028030"/>
            <a:ext cx="269643" cy="269643"/>
          </a:xfrm>
          <a:prstGeom prst="ellipse">
            <a:avLst/>
          </a:prstGeom>
          <a:solidFill>
            <a:srgbClr val="18263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4" name="Oval 94"/>
          <p:cNvSpPr/>
          <p:nvPr/>
        </p:nvSpPr>
        <p:spPr bwMode="auto">
          <a:xfrm rot="9824873">
            <a:off x="8276752" y="2172046"/>
            <a:ext cx="269643" cy="269643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33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19" name="Group 13"/>
          <p:cNvGrpSpPr/>
          <p:nvPr/>
        </p:nvGrpSpPr>
        <p:grpSpPr>
          <a:xfrm>
            <a:off x="179512" y="2499742"/>
            <a:ext cx="2304256" cy="403895"/>
            <a:chOff x="1346975" y="3867894"/>
            <a:chExt cx="1479248" cy="609600"/>
          </a:xfrm>
        </p:grpSpPr>
        <p:sp>
          <p:nvSpPr>
            <p:cNvPr id="20" name="Rectangle 17"/>
            <p:cNvSpPr>
              <a:spLocks/>
            </p:cNvSpPr>
            <p:nvPr/>
          </p:nvSpPr>
          <p:spPr bwMode="auto">
            <a:xfrm>
              <a:off x="1583211" y="3867894"/>
              <a:ext cx="124301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latin typeface="EuropeC"/>
                  <a:cs typeface="EuropeC"/>
                </a:rPr>
                <a:t>Продвигать бренд </a:t>
              </a:r>
              <a:endParaRPr lang="ru-RU" sz="900" dirty="0" smtClean="0">
                <a:latin typeface="EuropeC"/>
                <a:cs typeface="EuropeC"/>
              </a:endParaRP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на </a:t>
              </a:r>
              <a:r>
                <a:rPr lang="ru-RU" sz="900" dirty="0">
                  <a:latin typeface="EuropeC"/>
                  <a:cs typeface="EuropeC"/>
                </a:rPr>
                <a:t>рынке с помощью </a:t>
              </a:r>
              <a:endParaRPr lang="ru-RU" sz="900" dirty="0" smtClean="0">
                <a:latin typeface="EuropeC"/>
                <a:cs typeface="EuropeC"/>
              </a:endParaRP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нашего </a:t>
              </a:r>
              <a:r>
                <a:rPr lang="ru-RU" sz="900" dirty="0">
                  <a:latin typeface="EuropeC"/>
                  <a:cs typeface="EuropeC"/>
                </a:rPr>
                <a:t>представительства</a:t>
              </a:r>
              <a:endParaRPr lang="en-US" sz="900" dirty="0">
                <a:solidFill>
                  <a:srgbClr val="4D4D4D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21" name="Rectangle 12"/>
            <p:cNvSpPr>
              <a:spLocks/>
            </p:cNvSpPr>
            <p:nvPr/>
          </p:nvSpPr>
          <p:spPr bwMode="auto">
            <a:xfrm>
              <a:off x="1346975" y="3867894"/>
              <a:ext cx="203070" cy="30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0</a:t>
              </a:r>
              <a:r>
                <a:rPr lang="ru-RU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2</a:t>
              </a:r>
              <a:endParaRPr lang="en-US" sz="1600" dirty="0">
                <a:solidFill>
                  <a:srgbClr val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22" name="Group 13"/>
          <p:cNvGrpSpPr/>
          <p:nvPr/>
        </p:nvGrpSpPr>
        <p:grpSpPr>
          <a:xfrm>
            <a:off x="2915816" y="3147814"/>
            <a:ext cx="2172844" cy="403895"/>
            <a:chOff x="1346975" y="3867894"/>
            <a:chExt cx="1479248" cy="609600"/>
          </a:xfrm>
        </p:grpSpPr>
        <p:sp>
          <p:nvSpPr>
            <p:cNvPr id="23" name="Rectangle 17"/>
            <p:cNvSpPr>
              <a:spLocks/>
            </p:cNvSpPr>
            <p:nvPr/>
          </p:nvSpPr>
          <p:spPr bwMode="auto">
            <a:xfrm>
              <a:off x="1583211" y="3867894"/>
              <a:ext cx="124301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Предоставлять </a:t>
              </a:r>
              <a:r>
                <a:rPr lang="ru-RU" sz="900" dirty="0">
                  <a:latin typeface="EuropeC"/>
                  <a:cs typeface="EuropeC"/>
                </a:rPr>
                <a:t>рабочие инструменты: работа с прайсами, контрактами, наличием мест, заявками, счетами, бронированиями, пакетами документов</a:t>
              </a:r>
              <a:endParaRPr lang="en-US" sz="900" dirty="0">
                <a:solidFill>
                  <a:srgbClr val="4D4D4D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24" name="Rectangle 12"/>
            <p:cNvSpPr>
              <a:spLocks/>
            </p:cNvSpPr>
            <p:nvPr/>
          </p:nvSpPr>
          <p:spPr bwMode="auto">
            <a:xfrm>
              <a:off x="1346975" y="3867894"/>
              <a:ext cx="203070" cy="30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0</a:t>
              </a:r>
              <a:r>
                <a:rPr lang="ru-RU" sz="1600" dirty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3</a:t>
              </a:r>
              <a:endParaRPr lang="en-US" sz="1600" dirty="0">
                <a:solidFill>
                  <a:srgbClr val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25" name="Group 13"/>
          <p:cNvGrpSpPr/>
          <p:nvPr/>
        </p:nvGrpSpPr>
        <p:grpSpPr>
          <a:xfrm>
            <a:off x="3707904" y="1563638"/>
            <a:ext cx="1584176" cy="403895"/>
            <a:chOff x="1346975" y="3867894"/>
            <a:chExt cx="1479248" cy="609600"/>
          </a:xfrm>
        </p:grpSpPr>
        <p:sp>
          <p:nvSpPr>
            <p:cNvPr id="26" name="Rectangle 17"/>
            <p:cNvSpPr>
              <a:spLocks/>
            </p:cNvSpPr>
            <p:nvPr/>
          </p:nvSpPr>
          <p:spPr bwMode="auto">
            <a:xfrm>
              <a:off x="1583211" y="3867894"/>
              <a:ext cx="124301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Создавать публичные </a:t>
              </a: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страницы </a:t>
              </a:r>
              <a:r>
                <a:rPr lang="ru-RU" sz="900" dirty="0">
                  <a:latin typeface="EuropeC"/>
                  <a:cs typeface="EuropeC"/>
                </a:rPr>
                <a:t>отелей</a:t>
              </a:r>
              <a:endParaRPr lang="en-US" sz="900" dirty="0">
                <a:solidFill>
                  <a:srgbClr val="4D4D4D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27" name="Rectangle 12"/>
            <p:cNvSpPr>
              <a:spLocks/>
            </p:cNvSpPr>
            <p:nvPr/>
          </p:nvSpPr>
          <p:spPr bwMode="auto">
            <a:xfrm>
              <a:off x="1346975" y="3867894"/>
              <a:ext cx="203070" cy="30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0</a:t>
              </a:r>
              <a:r>
                <a:rPr lang="ru-RU" sz="1600" dirty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4</a:t>
              </a:r>
              <a:endParaRPr lang="en-US" sz="1600" dirty="0">
                <a:solidFill>
                  <a:srgbClr val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28" name="Group 13"/>
          <p:cNvGrpSpPr/>
          <p:nvPr/>
        </p:nvGrpSpPr>
        <p:grpSpPr>
          <a:xfrm>
            <a:off x="5364088" y="2499742"/>
            <a:ext cx="2172844" cy="403895"/>
            <a:chOff x="1346975" y="3867894"/>
            <a:chExt cx="1479248" cy="609600"/>
          </a:xfrm>
        </p:grpSpPr>
        <p:sp>
          <p:nvSpPr>
            <p:cNvPr id="29" name="Rectangle 17"/>
            <p:cNvSpPr>
              <a:spLocks/>
            </p:cNvSpPr>
            <p:nvPr/>
          </p:nvSpPr>
          <p:spPr bwMode="auto">
            <a:xfrm>
              <a:off x="1583211" y="3867894"/>
              <a:ext cx="124301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Создавать блоки </a:t>
              </a: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онлайн </a:t>
              </a:r>
              <a:r>
                <a:rPr lang="ru-RU" sz="900" dirty="0">
                  <a:latin typeface="EuropeC"/>
                  <a:cs typeface="EuropeC"/>
                </a:rPr>
                <a:t>бронирования </a:t>
              </a:r>
              <a:endParaRPr lang="ru-RU" sz="900" dirty="0" smtClean="0">
                <a:latin typeface="EuropeC"/>
                <a:cs typeface="EuropeC"/>
              </a:endParaRP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отелей</a:t>
              </a:r>
              <a:r>
                <a:rPr lang="ru-RU" sz="900" dirty="0">
                  <a:latin typeface="EuropeC"/>
                  <a:cs typeface="EuropeC"/>
                </a:rPr>
                <a:t>, туров, трансферов</a:t>
              </a:r>
              <a:endParaRPr lang="en-US" sz="900" dirty="0">
                <a:solidFill>
                  <a:srgbClr val="4D4D4D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30" name="Rectangle 12"/>
            <p:cNvSpPr>
              <a:spLocks/>
            </p:cNvSpPr>
            <p:nvPr/>
          </p:nvSpPr>
          <p:spPr bwMode="auto">
            <a:xfrm>
              <a:off x="1346975" y="3867894"/>
              <a:ext cx="203070" cy="30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0</a:t>
              </a:r>
              <a:r>
                <a:rPr lang="ru-RU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5</a:t>
              </a:r>
              <a:endParaRPr lang="en-US" sz="1600" dirty="0">
                <a:solidFill>
                  <a:srgbClr val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31" name="Group 13"/>
          <p:cNvGrpSpPr/>
          <p:nvPr/>
        </p:nvGrpSpPr>
        <p:grpSpPr>
          <a:xfrm>
            <a:off x="6660232" y="1347614"/>
            <a:ext cx="2172844" cy="403895"/>
            <a:chOff x="1346975" y="3867894"/>
            <a:chExt cx="1479248" cy="609600"/>
          </a:xfrm>
        </p:grpSpPr>
        <p:sp>
          <p:nvSpPr>
            <p:cNvPr id="32" name="Rectangle 17"/>
            <p:cNvSpPr>
              <a:spLocks/>
            </p:cNvSpPr>
            <p:nvPr/>
          </p:nvSpPr>
          <p:spPr bwMode="auto">
            <a:xfrm>
              <a:off x="1583211" y="3867894"/>
              <a:ext cx="124301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latin typeface="EuropeC"/>
                  <a:cs typeface="EuropeC"/>
                </a:rPr>
                <a:t>Загружать и выгружать данные в различные системы</a:t>
              </a:r>
              <a:endParaRPr lang="en-US" sz="900" dirty="0">
                <a:solidFill>
                  <a:srgbClr val="4D4D4D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33" name="Rectangle 12"/>
            <p:cNvSpPr>
              <a:spLocks/>
            </p:cNvSpPr>
            <p:nvPr/>
          </p:nvSpPr>
          <p:spPr bwMode="auto">
            <a:xfrm>
              <a:off x="1346975" y="3867894"/>
              <a:ext cx="203070" cy="30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0</a:t>
              </a:r>
              <a:r>
                <a:rPr lang="ru-RU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6</a:t>
              </a:r>
              <a:endParaRPr lang="en-US" sz="1600" dirty="0">
                <a:solidFill>
                  <a:srgbClr val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34" name="Group 13"/>
          <p:cNvGrpSpPr/>
          <p:nvPr/>
        </p:nvGrpSpPr>
        <p:grpSpPr>
          <a:xfrm>
            <a:off x="7956376" y="2787774"/>
            <a:ext cx="2172844" cy="936104"/>
            <a:chOff x="1346975" y="3867894"/>
            <a:chExt cx="1479248" cy="609600"/>
          </a:xfrm>
        </p:grpSpPr>
        <p:sp>
          <p:nvSpPr>
            <p:cNvPr id="35" name="Rectangle 17"/>
            <p:cNvSpPr>
              <a:spLocks/>
            </p:cNvSpPr>
            <p:nvPr/>
          </p:nvSpPr>
          <p:spPr bwMode="auto">
            <a:xfrm>
              <a:off x="1583211" y="3867894"/>
              <a:ext cx="124301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>
                  <a:latin typeface="EuropeC"/>
                  <a:cs typeface="EuropeC"/>
                </a:rPr>
                <a:t>Переводить </a:t>
              </a:r>
              <a:endParaRPr lang="ru-RU" sz="900" dirty="0" smtClean="0">
                <a:latin typeface="EuropeC"/>
                <a:cs typeface="EuropeC"/>
              </a:endParaRP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необходимую </a:t>
              </a: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информацию </a:t>
              </a: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на </a:t>
              </a:r>
              <a:r>
                <a:rPr lang="ru-RU" sz="900" dirty="0">
                  <a:latin typeface="EuropeC"/>
                  <a:cs typeface="EuropeC"/>
                </a:rPr>
                <a:t>различные </a:t>
              </a:r>
              <a:endParaRPr lang="ru-RU" sz="900" dirty="0" smtClean="0">
                <a:latin typeface="EuropeC"/>
                <a:cs typeface="EuropeC"/>
              </a:endParaRPr>
            </a:p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900" dirty="0" smtClean="0">
                  <a:latin typeface="EuropeC"/>
                  <a:cs typeface="EuropeC"/>
                </a:rPr>
                <a:t>языки</a:t>
              </a:r>
              <a:endParaRPr lang="en-US" sz="900" dirty="0">
                <a:solidFill>
                  <a:srgbClr val="4D4D4D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36" name="Rectangle 12"/>
            <p:cNvSpPr>
              <a:spLocks/>
            </p:cNvSpPr>
            <p:nvPr/>
          </p:nvSpPr>
          <p:spPr bwMode="auto">
            <a:xfrm>
              <a:off x="1346975" y="3867894"/>
              <a:ext cx="203070" cy="30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0</a:t>
              </a:r>
              <a:r>
                <a:rPr lang="ru-RU" sz="1600" dirty="0" smtClean="0">
                  <a:solidFill>
                    <a:srgbClr val="000000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7</a:t>
              </a:r>
              <a:endParaRPr lang="en-US" sz="1600" dirty="0">
                <a:solidFill>
                  <a:srgbClr val="000000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sp>
        <p:nvSpPr>
          <p:cNvPr id="39" name="Freeform 15"/>
          <p:cNvSpPr>
            <a:spLocks noChangeAspect="1" noEditPoints="1"/>
          </p:cNvSpPr>
          <p:nvPr/>
        </p:nvSpPr>
        <p:spPr bwMode="auto">
          <a:xfrm>
            <a:off x="251520" y="3291830"/>
            <a:ext cx="541297" cy="537891"/>
          </a:xfrm>
          <a:custGeom>
            <a:avLst/>
            <a:gdLst>
              <a:gd name="T0" fmla="*/ 129 w 159"/>
              <a:gd name="T1" fmla="*/ 99 h 158"/>
              <a:gd name="T2" fmla="*/ 129 w 159"/>
              <a:gd name="T3" fmla="*/ 69 h 158"/>
              <a:gd name="T4" fmla="*/ 90 w 159"/>
              <a:gd name="T5" fmla="*/ 69 h 158"/>
              <a:gd name="T6" fmla="*/ 90 w 159"/>
              <a:gd name="T7" fmla="*/ 59 h 158"/>
              <a:gd name="T8" fmla="*/ 119 w 159"/>
              <a:gd name="T9" fmla="*/ 59 h 158"/>
              <a:gd name="T10" fmla="*/ 119 w 159"/>
              <a:gd name="T11" fmla="*/ 0 h 158"/>
              <a:gd name="T12" fmla="*/ 50 w 159"/>
              <a:gd name="T13" fmla="*/ 0 h 158"/>
              <a:gd name="T14" fmla="*/ 50 w 159"/>
              <a:gd name="T15" fmla="*/ 59 h 158"/>
              <a:gd name="T16" fmla="*/ 80 w 159"/>
              <a:gd name="T17" fmla="*/ 59 h 158"/>
              <a:gd name="T18" fmla="*/ 80 w 159"/>
              <a:gd name="T19" fmla="*/ 69 h 158"/>
              <a:gd name="T20" fmla="*/ 30 w 159"/>
              <a:gd name="T21" fmla="*/ 69 h 158"/>
              <a:gd name="T22" fmla="*/ 30 w 159"/>
              <a:gd name="T23" fmla="*/ 99 h 158"/>
              <a:gd name="T24" fmla="*/ 0 w 159"/>
              <a:gd name="T25" fmla="*/ 99 h 158"/>
              <a:gd name="T26" fmla="*/ 0 w 159"/>
              <a:gd name="T27" fmla="*/ 158 h 158"/>
              <a:gd name="T28" fmla="*/ 70 w 159"/>
              <a:gd name="T29" fmla="*/ 158 h 158"/>
              <a:gd name="T30" fmla="*/ 70 w 159"/>
              <a:gd name="T31" fmla="*/ 99 h 158"/>
              <a:gd name="T32" fmla="*/ 40 w 159"/>
              <a:gd name="T33" fmla="*/ 99 h 158"/>
              <a:gd name="T34" fmla="*/ 40 w 159"/>
              <a:gd name="T35" fmla="*/ 79 h 158"/>
              <a:gd name="T36" fmla="*/ 119 w 159"/>
              <a:gd name="T37" fmla="*/ 79 h 158"/>
              <a:gd name="T38" fmla="*/ 119 w 159"/>
              <a:gd name="T39" fmla="*/ 99 h 158"/>
              <a:gd name="T40" fmla="*/ 90 w 159"/>
              <a:gd name="T41" fmla="*/ 99 h 158"/>
              <a:gd name="T42" fmla="*/ 90 w 159"/>
              <a:gd name="T43" fmla="*/ 158 h 158"/>
              <a:gd name="T44" fmla="*/ 159 w 159"/>
              <a:gd name="T45" fmla="*/ 158 h 158"/>
              <a:gd name="T46" fmla="*/ 159 w 159"/>
              <a:gd name="T47" fmla="*/ 99 h 158"/>
              <a:gd name="T48" fmla="*/ 129 w 159"/>
              <a:gd name="T49" fmla="*/ 99 h 158"/>
              <a:gd name="T50" fmla="*/ 60 w 159"/>
              <a:gd name="T51" fmla="*/ 108 h 158"/>
              <a:gd name="T52" fmla="*/ 60 w 159"/>
              <a:gd name="T53" fmla="*/ 118 h 158"/>
              <a:gd name="T54" fmla="*/ 10 w 159"/>
              <a:gd name="T55" fmla="*/ 118 h 158"/>
              <a:gd name="T56" fmla="*/ 10 w 159"/>
              <a:gd name="T57" fmla="*/ 108 h 158"/>
              <a:gd name="T58" fmla="*/ 60 w 159"/>
              <a:gd name="T59" fmla="*/ 108 h 158"/>
              <a:gd name="T60" fmla="*/ 60 w 159"/>
              <a:gd name="T61" fmla="*/ 19 h 158"/>
              <a:gd name="T62" fmla="*/ 60 w 159"/>
              <a:gd name="T63" fmla="*/ 9 h 158"/>
              <a:gd name="T64" fmla="*/ 109 w 159"/>
              <a:gd name="T65" fmla="*/ 9 h 158"/>
              <a:gd name="T66" fmla="*/ 109 w 159"/>
              <a:gd name="T67" fmla="*/ 19 h 158"/>
              <a:gd name="T68" fmla="*/ 60 w 159"/>
              <a:gd name="T69" fmla="*/ 19 h 158"/>
              <a:gd name="T70" fmla="*/ 149 w 159"/>
              <a:gd name="T71" fmla="*/ 118 h 158"/>
              <a:gd name="T72" fmla="*/ 100 w 159"/>
              <a:gd name="T73" fmla="*/ 118 h 158"/>
              <a:gd name="T74" fmla="*/ 100 w 159"/>
              <a:gd name="T75" fmla="*/ 108 h 158"/>
              <a:gd name="T76" fmla="*/ 149 w 159"/>
              <a:gd name="T77" fmla="*/ 108 h 158"/>
              <a:gd name="T78" fmla="*/ 149 w 159"/>
              <a:gd name="T79" fmla="*/ 11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9" h="158">
                <a:moveTo>
                  <a:pt x="129" y="99"/>
                </a:moveTo>
                <a:lnTo>
                  <a:pt x="129" y="69"/>
                </a:lnTo>
                <a:lnTo>
                  <a:pt x="90" y="69"/>
                </a:lnTo>
                <a:lnTo>
                  <a:pt x="90" y="59"/>
                </a:lnTo>
                <a:lnTo>
                  <a:pt x="119" y="59"/>
                </a:lnTo>
                <a:lnTo>
                  <a:pt x="119" y="0"/>
                </a:lnTo>
                <a:lnTo>
                  <a:pt x="50" y="0"/>
                </a:lnTo>
                <a:lnTo>
                  <a:pt x="50" y="59"/>
                </a:lnTo>
                <a:lnTo>
                  <a:pt x="80" y="59"/>
                </a:lnTo>
                <a:lnTo>
                  <a:pt x="80" y="69"/>
                </a:lnTo>
                <a:lnTo>
                  <a:pt x="30" y="69"/>
                </a:lnTo>
                <a:lnTo>
                  <a:pt x="30" y="99"/>
                </a:lnTo>
                <a:lnTo>
                  <a:pt x="0" y="99"/>
                </a:lnTo>
                <a:lnTo>
                  <a:pt x="0" y="158"/>
                </a:lnTo>
                <a:lnTo>
                  <a:pt x="70" y="158"/>
                </a:lnTo>
                <a:lnTo>
                  <a:pt x="70" y="99"/>
                </a:lnTo>
                <a:lnTo>
                  <a:pt x="40" y="99"/>
                </a:lnTo>
                <a:lnTo>
                  <a:pt x="40" y="79"/>
                </a:lnTo>
                <a:lnTo>
                  <a:pt x="119" y="79"/>
                </a:lnTo>
                <a:lnTo>
                  <a:pt x="119" y="99"/>
                </a:lnTo>
                <a:lnTo>
                  <a:pt x="90" y="99"/>
                </a:lnTo>
                <a:lnTo>
                  <a:pt x="90" y="158"/>
                </a:lnTo>
                <a:lnTo>
                  <a:pt x="159" y="158"/>
                </a:lnTo>
                <a:lnTo>
                  <a:pt x="159" y="99"/>
                </a:lnTo>
                <a:lnTo>
                  <a:pt x="129" y="99"/>
                </a:lnTo>
                <a:close/>
                <a:moveTo>
                  <a:pt x="60" y="108"/>
                </a:moveTo>
                <a:lnTo>
                  <a:pt x="60" y="118"/>
                </a:lnTo>
                <a:lnTo>
                  <a:pt x="10" y="118"/>
                </a:lnTo>
                <a:lnTo>
                  <a:pt x="10" y="108"/>
                </a:lnTo>
                <a:lnTo>
                  <a:pt x="60" y="108"/>
                </a:lnTo>
                <a:close/>
                <a:moveTo>
                  <a:pt x="60" y="19"/>
                </a:moveTo>
                <a:lnTo>
                  <a:pt x="60" y="9"/>
                </a:lnTo>
                <a:lnTo>
                  <a:pt x="109" y="9"/>
                </a:lnTo>
                <a:lnTo>
                  <a:pt x="109" y="19"/>
                </a:lnTo>
                <a:lnTo>
                  <a:pt x="60" y="19"/>
                </a:lnTo>
                <a:close/>
                <a:moveTo>
                  <a:pt x="149" y="118"/>
                </a:moveTo>
                <a:lnTo>
                  <a:pt x="100" y="118"/>
                </a:lnTo>
                <a:lnTo>
                  <a:pt x="100" y="108"/>
                </a:lnTo>
                <a:lnTo>
                  <a:pt x="149" y="108"/>
                </a:lnTo>
                <a:lnTo>
                  <a:pt x="149" y="118"/>
                </a:lnTo>
                <a:close/>
              </a:path>
            </a:pathLst>
          </a:custGeom>
          <a:solidFill>
            <a:srgbClr val="23AC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0" name="Group 161"/>
          <p:cNvGrpSpPr>
            <a:grpSpLocks noChangeAspect="1"/>
          </p:cNvGrpSpPr>
          <p:nvPr/>
        </p:nvGrpSpPr>
        <p:grpSpPr>
          <a:xfrm>
            <a:off x="1979712" y="3435846"/>
            <a:ext cx="540001" cy="540000"/>
            <a:chOff x="7716838" y="4857750"/>
            <a:chExt cx="569913" cy="569912"/>
          </a:xfrm>
          <a:solidFill>
            <a:srgbClr val="D32961"/>
          </a:solidFill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7716838" y="5238750"/>
              <a:ext cx="382588" cy="188912"/>
            </a:xfrm>
            <a:custGeom>
              <a:avLst/>
              <a:gdLst>
                <a:gd name="T0" fmla="*/ 164 w 164"/>
                <a:gd name="T1" fmla="*/ 81 h 81"/>
                <a:gd name="T2" fmla="*/ 0 w 164"/>
                <a:gd name="T3" fmla="*/ 81 h 81"/>
                <a:gd name="T4" fmla="*/ 0 w 164"/>
                <a:gd name="T5" fmla="*/ 59 h 81"/>
                <a:gd name="T6" fmla="*/ 20 w 164"/>
                <a:gd name="T7" fmla="*/ 32 h 81"/>
                <a:gd name="T8" fmla="*/ 56 w 164"/>
                <a:gd name="T9" fmla="*/ 19 h 81"/>
                <a:gd name="T10" fmla="*/ 56 w 164"/>
                <a:gd name="T11" fmla="*/ 2 h 81"/>
                <a:gd name="T12" fmla="*/ 68 w 164"/>
                <a:gd name="T13" fmla="*/ 2 h 81"/>
                <a:gd name="T14" fmla="*/ 68 w 164"/>
                <a:gd name="T15" fmla="*/ 27 h 81"/>
                <a:gd name="T16" fmla="*/ 24 w 164"/>
                <a:gd name="T17" fmla="*/ 43 h 81"/>
                <a:gd name="T18" fmla="*/ 12 w 164"/>
                <a:gd name="T19" fmla="*/ 59 h 81"/>
                <a:gd name="T20" fmla="*/ 12 w 164"/>
                <a:gd name="T21" fmla="*/ 69 h 81"/>
                <a:gd name="T22" fmla="*/ 152 w 164"/>
                <a:gd name="T23" fmla="*/ 69 h 81"/>
                <a:gd name="T24" fmla="*/ 152 w 164"/>
                <a:gd name="T25" fmla="*/ 59 h 81"/>
                <a:gd name="T26" fmla="*/ 140 w 164"/>
                <a:gd name="T27" fmla="*/ 43 h 81"/>
                <a:gd name="T28" fmla="*/ 96 w 164"/>
                <a:gd name="T29" fmla="*/ 27 h 81"/>
                <a:gd name="T30" fmla="*/ 96 w 164"/>
                <a:gd name="T31" fmla="*/ 0 h 81"/>
                <a:gd name="T32" fmla="*/ 108 w 164"/>
                <a:gd name="T33" fmla="*/ 0 h 81"/>
                <a:gd name="T34" fmla="*/ 108 w 164"/>
                <a:gd name="T35" fmla="*/ 19 h 81"/>
                <a:gd name="T36" fmla="*/ 144 w 164"/>
                <a:gd name="T37" fmla="*/ 32 h 81"/>
                <a:gd name="T38" fmla="*/ 164 w 164"/>
                <a:gd name="T39" fmla="*/ 59 h 81"/>
                <a:gd name="T40" fmla="*/ 164 w 164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4" h="81">
                  <a:moveTo>
                    <a:pt x="164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6"/>
                    <a:pt x="8" y="36"/>
                    <a:pt x="20" y="32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6" y="46"/>
                    <a:pt x="12" y="52"/>
                    <a:pt x="12" y="5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2" y="52"/>
                    <a:pt x="147" y="46"/>
                    <a:pt x="140" y="43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56" y="36"/>
                    <a:pt x="164" y="47"/>
                    <a:pt x="164" y="59"/>
                  </a:cubicBezTo>
                  <a:lnTo>
                    <a:pt x="16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7799388" y="5019675"/>
              <a:ext cx="211138" cy="249237"/>
            </a:xfrm>
            <a:custGeom>
              <a:avLst/>
              <a:gdLst>
                <a:gd name="T0" fmla="*/ 46 w 91"/>
                <a:gd name="T1" fmla="*/ 107 h 107"/>
                <a:gd name="T2" fmla="*/ 0 w 91"/>
                <a:gd name="T3" fmla="*/ 53 h 107"/>
                <a:gd name="T4" fmla="*/ 46 w 91"/>
                <a:gd name="T5" fmla="*/ 0 h 107"/>
                <a:gd name="T6" fmla="*/ 91 w 91"/>
                <a:gd name="T7" fmla="*/ 53 h 107"/>
                <a:gd name="T8" fmla="*/ 46 w 91"/>
                <a:gd name="T9" fmla="*/ 107 h 107"/>
                <a:gd name="T10" fmla="*/ 46 w 91"/>
                <a:gd name="T11" fmla="*/ 12 h 107"/>
                <a:gd name="T12" fmla="*/ 12 w 91"/>
                <a:gd name="T13" fmla="*/ 53 h 107"/>
                <a:gd name="T14" fmla="*/ 46 w 91"/>
                <a:gd name="T15" fmla="*/ 95 h 107"/>
                <a:gd name="T16" fmla="*/ 79 w 91"/>
                <a:gd name="T17" fmla="*/ 53 h 107"/>
                <a:gd name="T18" fmla="*/ 46 w 91"/>
                <a:gd name="T19" fmla="*/ 1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07">
                  <a:moveTo>
                    <a:pt x="46" y="107"/>
                  </a:moveTo>
                  <a:cubicBezTo>
                    <a:pt x="20" y="107"/>
                    <a:pt x="0" y="83"/>
                    <a:pt x="0" y="53"/>
                  </a:cubicBezTo>
                  <a:cubicBezTo>
                    <a:pt x="0" y="24"/>
                    <a:pt x="20" y="0"/>
                    <a:pt x="46" y="0"/>
                  </a:cubicBezTo>
                  <a:cubicBezTo>
                    <a:pt x="71" y="0"/>
                    <a:pt x="91" y="24"/>
                    <a:pt x="91" y="53"/>
                  </a:cubicBezTo>
                  <a:cubicBezTo>
                    <a:pt x="91" y="83"/>
                    <a:pt x="71" y="107"/>
                    <a:pt x="46" y="107"/>
                  </a:cubicBezTo>
                  <a:close/>
                  <a:moveTo>
                    <a:pt x="46" y="12"/>
                  </a:moveTo>
                  <a:cubicBezTo>
                    <a:pt x="27" y="12"/>
                    <a:pt x="12" y="30"/>
                    <a:pt x="12" y="53"/>
                  </a:cubicBezTo>
                  <a:cubicBezTo>
                    <a:pt x="12" y="76"/>
                    <a:pt x="27" y="95"/>
                    <a:pt x="46" y="95"/>
                  </a:cubicBezTo>
                  <a:cubicBezTo>
                    <a:pt x="64" y="95"/>
                    <a:pt x="79" y="76"/>
                    <a:pt x="79" y="53"/>
                  </a:cubicBezTo>
                  <a:cubicBezTo>
                    <a:pt x="79" y="30"/>
                    <a:pt x="64" y="12"/>
                    <a:pt x="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7"/>
            <p:cNvSpPr>
              <a:spLocks/>
            </p:cNvSpPr>
            <p:nvPr/>
          </p:nvSpPr>
          <p:spPr bwMode="auto">
            <a:xfrm>
              <a:off x="7808913" y="5068888"/>
              <a:ext cx="190500" cy="80962"/>
            </a:xfrm>
            <a:custGeom>
              <a:avLst/>
              <a:gdLst>
                <a:gd name="T0" fmla="*/ 71 w 82"/>
                <a:gd name="T1" fmla="*/ 35 h 35"/>
                <a:gd name="T2" fmla="*/ 47 w 82"/>
                <a:gd name="T3" fmla="*/ 23 h 35"/>
                <a:gd name="T4" fmla="*/ 18 w 82"/>
                <a:gd name="T5" fmla="*/ 34 h 35"/>
                <a:gd name="T6" fmla="*/ 0 w 82"/>
                <a:gd name="T7" fmla="*/ 30 h 35"/>
                <a:gd name="T8" fmla="*/ 5 w 82"/>
                <a:gd name="T9" fmla="*/ 19 h 35"/>
                <a:gd name="T10" fmla="*/ 18 w 82"/>
                <a:gd name="T11" fmla="*/ 22 h 35"/>
                <a:gd name="T12" fmla="*/ 42 w 82"/>
                <a:gd name="T13" fmla="*/ 10 h 35"/>
                <a:gd name="T14" fmla="*/ 48 w 82"/>
                <a:gd name="T15" fmla="*/ 0 h 35"/>
                <a:gd name="T16" fmla="*/ 53 w 82"/>
                <a:gd name="T17" fmla="*/ 10 h 35"/>
                <a:gd name="T18" fmla="*/ 76 w 82"/>
                <a:gd name="T19" fmla="*/ 22 h 35"/>
                <a:gd name="T20" fmla="*/ 79 w 82"/>
                <a:gd name="T21" fmla="*/ 22 h 35"/>
                <a:gd name="T22" fmla="*/ 81 w 82"/>
                <a:gd name="T23" fmla="*/ 22 h 35"/>
                <a:gd name="T24" fmla="*/ 82 w 82"/>
                <a:gd name="T25" fmla="*/ 34 h 35"/>
                <a:gd name="T26" fmla="*/ 80 w 82"/>
                <a:gd name="T27" fmla="*/ 34 h 35"/>
                <a:gd name="T28" fmla="*/ 79 w 82"/>
                <a:gd name="T29" fmla="*/ 34 h 35"/>
                <a:gd name="T30" fmla="*/ 71 w 82"/>
                <a:gd name="T3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5">
                  <a:moveTo>
                    <a:pt x="71" y="35"/>
                  </a:moveTo>
                  <a:cubicBezTo>
                    <a:pt x="61" y="35"/>
                    <a:pt x="54" y="31"/>
                    <a:pt x="47" y="23"/>
                  </a:cubicBezTo>
                  <a:cubicBezTo>
                    <a:pt x="40" y="30"/>
                    <a:pt x="28" y="34"/>
                    <a:pt x="18" y="34"/>
                  </a:cubicBezTo>
                  <a:cubicBezTo>
                    <a:pt x="11" y="34"/>
                    <a:pt x="5" y="33"/>
                    <a:pt x="0" y="3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13" y="22"/>
                    <a:pt x="18" y="22"/>
                  </a:cubicBezTo>
                  <a:cubicBezTo>
                    <a:pt x="27" y="22"/>
                    <a:pt x="39" y="17"/>
                    <a:pt x="42" y="1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9" y="21"/>
                    <a:pt x="66" y="25"/>
                    <a:pt x="76" y="22"/>
                  </a:cubicBezTo>
                  <a:cubicBezTo>
                    <a:pt x="77" y="22"/>
                    <a:pt x="78" y="22"/>
                    <a:pt x="79" y="22"/>
                  </a:cubicBezTo>
                  <a:cubicBezTo>
                    <a:pt x="80" y="22"/>
                    <a:pt x="80" y="22"/>
                    <a:pt x="81" y="22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1" y="34"/>
                    <a:pt x="81" y="34"/>
                    <a:pt x="80" y="34"/>
                  </a:cubicBezTo>
                  <a:cubicBezTo>
                    <a:pt x="80" y="34"/>
                    <a:pt x="79" y="34"/>
                    <a:pt x="79" y="34"/>
                  </a:cubicBezTo>
                  <a:cubicBezTo>
                    <a:pt x="76" y="35"/>
                    <a:pt x="73" y="35"/>
                    <a:pt x="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8"/>
            <p:cNvSpPr>
              <a:spLocks/>
            </p:cNvSpPr>
            <p:nvPr/>
          </p:nvSpPr>
          <p:spPr bwMode="auto">
            <a:xfrm>
              <a:off x="7904163" y="4857750"/>
              <a:ext cx="382588" cy="350837"/>
            </a:xfrm>
            <a:custGeom>
              <a:avLst/>
              <a:gdLst>
                <a:gd name="T0" fmla="*/ 117 w 241"/>
                <a:gd name="T1" fmla="*/ 221 h 221"/>
                <a:gd name="T2" fmla="*/ 117 w 241"/>
                <a:gd name="T3" fmla="*/ 147 h 221"/>
                <a:gd name="T4" fmla="*/ 97 w 241"/>
                <a:gd name="T5" fmla="*/ 147 h 221"/>
                <a:gd name="T6" fmla="*/ 97 w 241"/>
                <a:gd name="T7" fmla="*/ 130 h 221"/>
                <a:gd name="T8" fmla="*/ 135 w 241"/>
                <a:gd name="T9" fmla="*/ 130 h 221"/>
                <a:gd name="T10" fmla="*/ 135 w 241"/>
                <a:gd name="T11" fmla="*/ 174 h 221"/>
                <a:gd name="T12" fmla="*/ 175 w 241"/>
                <a:gd name="T13" fmla="*/ 130 h 221"/>
                <a:gd name="T14" fmla="*/ 223 w 241"/>
                <a:gd name="T15" fmla="*/ 130 h 221"/>
                <a:gd name="T16" fmla="*/ 223 w 241"/>
                <a:gd name="T17" fmla="*/ 18 h 221"/>
                <a:gd name="T18" fmla="*/ 17 w 241"/>
                <a:gd name="T19" fmla="*/ 18 h 221"/>
                <a:gd name="T20" fmla="*/ 17 w 241"/>
                <a:gd name="T21" fmla="*/ 68 h 221"/>
                <a:gd name="T22" fmla="*/ 0 w 241"/>
                <a:gd name="T23" fmla="*/ 68 h 221"/>
                <a:gd name="T24" fmla="*/ 0 w 241"/>
                <a:gd name="T25" fmla="*/ 0 h 221"/>
                <a:gd name="T26" fmla="*/ 241 w 241"/>
                <a:gd name="T27" fmla="*/ 0 h 221"/>
                <a:gd name="T28" fmla="*/ 241 w 241"/>
                <a:gd name="T29" fmla="*/ 147 h 221"/>
                <a:gd name="T30" fmla="*/ 183 w 241"/>
                <a:gd name="T31" fmla="*/ 147 h 221"/>
                <a:gd name="T32" fmla="*/ 117 w 241"/>
                <a:gd name="T3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221">
                  <a:moveTo>
                    <a:pt x="117" y="221"/>
                  </a:moveTo>
                  <a:lnTo>
                    <a:pt x="117" y="147"/>
                  </a:lnTo>
                  <a:lnTo>
                    <a:pt x="97" y="147"/>
                  </a:lnTo>
                  <a:lnTo>
                    <a:pt x="97" y="130"/>
                  </a:lnTo>
                  <a:lnTo>
                    <a:pt x="135" y="130"/>
                  </a:lnTo>
                  <a:lnTo>
                    <a:pt x="135" y="174"/>
                  </a:lnTo>
                  <a:lnTo>
                    <a:pt x="175" y="130"/>
                  </a:lnTo>
                  <a:lnTo>
                    <a:pt x="223" y="130"/>
                  </a:lnTo>
                  <a:lnTo>
                    <a:pt x="223" y="18"/>
                  </a:lnTo>
                  <a:lnTo>
                    <a:pt x="17" y="18"/>
                  </a:lnTo>
                  <a:lnTo>
                    <a:pt x="17" y="68"/>
                  </a:lnTo>
                  <a:lnTo>
                    <a:pt x="0" y="68"/>
                  </a:lnTo>
                  <a:lnTo>
                    <a:pt x="0" y="0"/>
                  </a:lnTo>
                  <a:lnTo>
                    <a:pt x="241" y="0"/>
                  </a:lnTo>
                  <a:lnTo>
                    <a:pt x="241" y="147"/>
                  </a:lnTo>
                  <a:lnTo>
                    <a:pt x="183" y="147"/>
                  </a:lnTo>
                  <a:lnTo>
                    <a:pt x="117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9"/>
            <p:cNvSpPr>
              <a:spLocks/>
            </p:cNvSpPr>
            <p:nvPr/>
          </p:nvSpPr>
          <p:spPr bwMode="auto">
            <a:xfrm>
              <a:off x="80184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10"/>
            <p:cNvSpPr>
              <a:spLocks/>
            </p:cNvSpPr>
            <p:nvPr/>
          </p:nvSpPr>
          <p:spPr bwMode="auto">
            <a:xfrm>
              <a:off x="8094663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8172450" y="4965700"/>
              <a:ext cx="25400" cy="25400"/>
            </a:xfrm>
            <a:custGeom>
              <a:avLst/>
              <a:gdLst>
                <a:gd name="T0" fmla="*/ 16 w 16"/>
                <a:gd name="T1" fmla="*/ 0 h 16"/>
                <a:gd name="T2" fmla="*/ 0 w 16"/>
                <a:gd name="T3" fmla="*/ 0 h 16"/>
                <a:gd name="T4" fmla="*/ 0 w 16"/>
                <a:gd name="T5" fmla="*/ 16 h 16"/>
                <a:gd name="T6" fmla="*/ 16 w 16"/>
                <a:gd name="T7" fmla="*/ 16 h 16"/>
                <a:gd name="T8" fmla="*/ 16 w 16"/>
                <a:gd name="T9" fmla="*/ 0 h 16"/>
                <a:gd name="T10" fmla="*/ 16 w 1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6">
                  <a:moveTo>
                    <a:pt x="16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8" name="Group 360"/>
          <p:cNvGrpSpPr/>
          <p:nvPr/>
        </p:nvGrpSpPr>
        <p:grpSpPr>
          <a:xfrm>
            <a:off x="2411760" y="1923678"/>
            <a:ext cx="508733" cy="481357"/>
            <a:chOff x="5738813" y="3094038"/>
            <a:chExt cx="708026" cy="669925"/>
          </a:xfrm>
          <a:solidFill>
            <a:schemeClr val="accent3">
              <a:lumMod val="75000"/>
            </a:schemeClr>
          </a:solidFill>
        </p:grpSpPr>
        <p:sp>
          <p:nvSpPr>
            <p:cNvPr id="49" name="Freeform 72"/>
            <p:cNvSpPr>
              <a:spLocks noEditPoints="1"/>
            </p:cNvSpPr>
            <p:nvPr/>
          </p:nvSpPr>
          <p:spPr bwMode="auto">
            <a:xfrm>
              <a:off x="5738813" y="3292476"/>
              <a:ext cx="487363" cy="373063"/>
            </a:xfrm>
            <a:custGeom>
              <a:avLst/>
              <a:gdLst>
                <a:gd name="T0" fmla="*/ 113 w 128"/>
                <a:gd name="T1" fmla="*/ 0 h 98"/>
                <a:gd name="T2" fmla="*/ 98 w 128"/>
                <a:gd name="T3" fmla="*/ 15 h 98"/>
                <a:gd name="T4" fmla="*/ 103 w 128"/>
                <a:gd name="T5" fmla="*/ 27 h 98"/>
                <a:gd name="T6" fmla="*/ 85 w 128"/>
                <a:gd name="T7" fmla="*/ 54 h 98"/>
                <a:gd name="T8" fmla="*/ 79 w 128"/>
                <a:gd name="T9" fmla="*/ 53 h 98"/>
                <a:gd name="T10" fmla="*/ 66 w 128"/>
                <a:gd name="T11" fmla="*/ 61 h 98"/>
                <a:gd name="T12" fmla="*/ 55 w 128"/>
                <a:gd name="T13" fmla="*/ 55 h 98"/>
                <a:gd name="T14" fmla="*/ 57 w 128"/>
                <a:gd name="T15" fmla="*/ 49 h 98"/>
                <a:gd name="T16" fmla="*/ 41 w 128"/>
                <a:gd name="T17" fmla="*/ 34 h 98"/>
                <a:gd name="T18" fmla="*/ 26 w 128"/>
                <a:gd name="T19" fmla="*/ 49 h 98"/>
                <a:gd name="T20" fmla="*/ 32 w 128"/>
                <a:gd name="T21" fmla="*/ 60 h 98"/>
                <a:gd name="T22" fmla="*/ 24 w 128"/>
                <a:gd name="T23" fmla="*/ 71 h 98"/>
                <a:gd name="T24" fmla="*/ 15 w 128"/>
                <a:gd name="T25" fmla="*/ 68 h 98"/>
                <a:gd name="T26" fmla="*/ 0 w 128"/>
                <a:gd name="T27" fmla="*/ 83 h 98"/>
                <a:gd name="T28" fmla="*/ 15 w 128"/>
                <a:gd name="T29" fmla="*/ 98 h 98"/>
                <a:gd name="T30" fmla="*/ 30 w 128"/>
                <a:gd name="T31" fmla="*/ 83 h 98"/>
                <a:gd name="T32" fmla="*/ 27 w 128"/>
                <a:gd name="T33" fmla="*/ 73 h 98"/>
                <a:gd name="T34" fmla="*/ 35 w 128"/>
                <a:gd name="T35" fmla="*/ 63 h 98"/>
                <a:gd name="T36" fmla="*/ 41 w 128"/>
                <a:gd name="T37" fmla="*/ 64 h 98"/>
                <a:gd name="T38" fmla="*/ 54 w 128"/>
                <a:gd name="T39" fmla="*/ 58 h 98"/>
                <a:gd name="T40" fmla="*/ 65 w 128"/>
                <a:gd name="T41" fmla="*/ 64 h 98"/>
                <a:gd name="T42" fmla="*/ 64 w 128"/>
                <a:gd name="T43" fmla="*/ 68 h 98"/>
                <a:gd name="T44" fmla="*/ 79 w 128"/>
                <a:gd name="T45" fmla="*/ 83 h 98"/>
                <a:gd name="T46" fmla="*/ 94 w 128"/>
                <a:gd name="T47" fmla="*/ 68 h 98"/>
                <a:gd name="T48" fmla="*/ 88 w 128"/>
                <a:gd name="T49" fmla="*/ 56 h 98"/>
                <a:gd name="T50" fmla="*/ 106 w 128"/>
                <a:gd name="T51" fmla="*/ 29 h 98"/>
                <a:gd name="T52" fmla="*/ 113 w 128"/>
                <a:gd name="T53" fmla="*/ 30 h 98"/>
                <a:gd name="T54" fmla="*/ 128 w 128"/>
                <a:gd name="T55" fmla="*/ 15 h 98"/>
                <a:gd name="T56" fmla="*/ 113 w 128"/>
                <a:gd name="T57" fmla="*/ 0 h 98"/>
                <a:gd name="T58" fmla="*/ 15 w 128"/>
                <a:gd name="T59" fmla="*/ 91 h 98"/>
                <a:gd name="T60" fmla="*/ 8 w 128"/>
                <a:gd name="T61" fmla="*/ 83 h 98"/>
                <a:gd name="T62" fmla="*/ 15 w 128"/>
                <a:gd name="T63" fmla="*/ 76 h 98"/>
                <a:gd name="T64" fmla="*/ 23 w 128"/>
                <a:gd name="T65" fmla="*/ 83 h 98"/>
                <a:gd name="T66" fmla="*/ 15 w 128"/>
                <a:gd name="T67" fmla="*/ 91 h 98"/>
                <a:gd name="T68" fmla="*/ 41 w 128"/>
                <a:gd name="T69" fmla="*/ 57 h 98"/>
                <a:gd name="T70" fmla="*/ 34 w 128"/>
                <a:gd name="T71" fmla="*/ 49 h 98"/>
                <a:gd name="T72" fmla="*/ 41 w 128"/>
                <a:gd name="T73" fmla="*/ 42 h 98"/>
                <a:gd name="T74" fmla="*/ 49 w 128"/>
                <a:gd name="T75" fmla="*/ 49 h 98"/>
                <a:gd name="T76" fmla="*/ 41 w 128"/>
                <a:gd name="T77" fmla="*/ 57 h 98"/>
                <a:gd name="T78" fmla="*/ 79 w 128"/>
                <a:gd name="T79" fmla="*/ 76 h 98"/>
                <a:gd name="T80" fmla="*/ 72 w 128"/>
                <a:gd name="T81" fmla="*/ 68 h 98"/>
                <a:gd name="T82" fmla="*/ 79 w 128"/>
                <a:gd name="T83" fmla="*/ 60 h 98"/>
                <a:gd name="T84" fmla="*/ 87 w 128"/>
                <a:gd name="T85" fmla="*/ 68 h 98"/>
                <a:gd name="T86" fmla="*/ 79 w 128"/>
                <a:gd name="T87" fmla="*/ 76 h 98"/>
                <a:gd name="T88" fmla="*/ 113 w 128"/>
                <a:gd name="T89" fmla="*/ 23 h 98"/>
                <a:gd name="T90" fmla="*/ 106 w 128"/>
                <a:gd name="T91" fmla="*/ 15 h 98"/>
                <a:gd name="T92" fmla="*/ 113 w 128"/>
                <a:gd name="T93" fmla="*/ 8 h 98"/>
                <a:gd name="T94" fmla="*/ 120 w 128"/>
                <a:gd name="T95" fmla="*/ 15 h 98"/>
                <a:gd name="T96" fmla="*/ 113 w 128"/>
                <a:gd name="T97" fmla="*/ 2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98">
                  <a:moveTo>
                    <a:pt x="113" y="0"/>
                  </a:moveTo>
                  <a:cubicBezTo>
                    <a:pt x="105" y="0"/>
                    <a:pt x="98" y="7"/>
                    <a:pt x="98" y="15"/>
                  </a:cubicBezTo>
                  <a:cubicBezTo>
                    <a:pt x="98" y="20"/>
                    <a:pt x="100" y="24"/>
                    <a:pt x="103" y="27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83" y="53"/>
                    <a:pt x="81" y="53"/>
                    <a:pt x="79" y="53"/>
                  </a:cubicBezTo>
                  <a:cubicBezTo>
                    <a:pt x="73" y="53"/>
                    <a:pt x="68" y="56"/>
                    <a:pt x="66" y="61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6" y="53"/>
                    <a:pt x="57" y="51"/>
                    <a:pt x="57" y="49"/>
                  </a:cubicBezTo>
                  <a:cubicBezTo>
                    <a:pt x="57" y="41"/>
                    <a:pt x="50" y="34"/>
                    <a:pt x="41" y="34"/>
                  </a:cubicBezTo>
                  <a:cubicBezTo>
                    <a:pt x="33" y="34"/>
                    <a:pt x="26" y="41"/>
                    <a:pt x="26" y="49"/>
                  </a:cubicBezTo>
                  <a:cubicBezTo>
                    <a:pt x="26" y="54"/>
                    <a:pt x="28" y="58"/>
                    <a:pt x="32" y="60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1" y="69"/>
                    <a:pt x="18" y="68"/>
                    <a:pt x="15" y="68"/>
                  </a:cubicBezTo>
                  <a:cubicBezTo>
                    <a:pt x="7" y="68"/>
                    <a:pt x="0" y="75"/>
                    <a:pt x="0" y="83"/>
                  </a:cubicBezTo>
                  <a:cubicBezTo>
                    <a:pt x="0" y="91"/>
                    <a:pt x="7" y="98"/>
                    <a:pt x="15" y="98"/>
                  </a:cubicBezTo>
                  <a:cubicBezTo>
                    <a:pt x="23" y="98"/>
                    <a:pt x="30" y="91"/>
                    <a:pt x="30" y="83"/>
                  </a:cubicBezTo>
                  <a:cubicBezTo>
                    <a:pt x="30" y="79"/>
                    <a:pt x="29" y="76"/>
                    <a:pt x="27" y="7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7" y="64"/>
                    <a:pt x="39" y="64"/>
                    <a:pt x="41" y="64"/>
                  </a:cubicBezTo>
                  <a:cubicBezTo>
                    <a:pt x="46" y="64"/>
                    <a:pt x="51" y="62"/>
                    <a:pt x="54" y="58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4" y="66"/>
                    <a:pt x="64" y="67"/>
                    <a:pt x="64" y="68"/>
                  </a:cubicBezTo>
                  <a:cubicBezTo>
                    <a:pt x="64" y="76"/>
                    <a:pt x="71" y="83"/>
                    <a:pt x="79" y="83"/>
                  </a:cubicBezTo>
                  <a:cubicBezTo>
                    <a:pt x="87" y="83"/>
                    <a:pt x="94" y="76"/>
                    <a:pt x="94" y="68"/>
                  </a:cubicBezTo>
                  <a:cubicBezTo>
                    <a:pt x="94" y="63"/>
                    <a:pt x="92" y="59"/>
                    <a:pt x="88" y="56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8" y="30"/>
                    <a:pt x="111" y="30"/>
                    <a:pt x="113" y="30"/>
                  </a:cubicBezTo>
                  <a:cubicBezTo>
                    <a:pt x="121" y="30"/>
                    <a:pt x="128" y="24"/>
                    <a:pt x="128" y="15"/>
                  </a:cubicBezTo>
                  <a:cubicBezTo>
                    <a:pt x="128" y="7"/>
                    <a:pt x="121" y="0"/>
                    <a:pt x="113" y="0"/>
                  </a:cubicBezTo>
                  <a:close/>
                  <a:moveTo>
                    <a:pt x="15" y="91"/>
                  </a:moveTo>
                  <a:cubicBezTo>
                    <a:pt x="11" y="91"/>
                    <a:pt x="8" y="87"/>
                    <a:pt x="8" y="83"/>
                  </a:cubicBezTo>
                  <a:cubicBezTo>
                    <a:pt x="8" y="79"/>
                    <a:pt x="11" y="76"/>
                    <a:pt x="15" y="76"/>
                  </a:cubicBezTo>
                  <a:cubicBezTo>
                    <a:pt x="19" y="76"/>
                    <a:pt x="23" y="79"/>
                    <a:pt x="23" y="83"/>
                  </a:cubicBezTo>
                  <a:cubicBezTo>
                    <a:pt x="23" y="87"/>
                    <a:pt x="19" y="91"/>
                    <a:pt x="15" y="91"/>
                  </a:cubicBezTo>
                  <a:close/>
                  <a:moveTo>
                    <a:pt x="41" y="57"/>
                  </a:moveTo>
                  <a:cubicBezTo>
                    <a:pt x="37" y="57"/>
                    <a:pt x="34" y="53"/>
                    <a:pt x="34" y="49"/>
                  </a:cubicBezTo>
                  <a:cubicBezTo>
                    <a:pt x="34" y="45"/>
                    <a:pt x="37" y="42"/>
                    <a:pt x="41" y="42"/>
                  </a:cubicBezTo>
                  <a:cubicBezTo>
                    <a:pt x="46" y="42"/>
                    <a:pt x="49" y="45"/>
                    <a:pt x="49" y="49"/>
                  </a:cubicBezTo>
                  <a:cubicBezTo>
                    <a:pt x="49" y="53"/>
                    <a:pt x="46" y="57"/>
                    <a:pt x="41" y="57"/>
                  </a:cubicBezTo>
                  <a:close/>
                  <a:moveTo>
                    <a:pt x="79" y="76"/>
                  </a:moveTo>
                  <a:cubicBezTo>
                    <a:pt x="75" y="76"/>
                    <a:pt x="72" y="72"/>
                    <a:pt x="72" y="68"/>
                  </a:cubicBezTo>
                  <a:cubicBezTo>
                    <a:pt x="72" y="64"/>
                    <a:pt x="75" y="60"/>
                    <a:pt x="79" y="60"/>
                  </a:cubicBezTo>
                  <a:cubicBezTo>
                    <a:pt x="83" y="60"/>
                    <a:pt x="87" y="64"/>
                    <a:pt x="87" y="68"/>
                  </a:cubicBezTo>
                  <a:cubicBezTo>
                    <a:pt x="87" y="72"/>
                    <a:pt x="83" y="76"/>
                    <a:pt x="79" y="76"/>
                  </a:cubicBezTo>
                  <a:close/>
                  <a:moveTo>
                    <a:pt x="113" y="23"/>
                  </a:moveTo>
                  <a:cubicBezTo>
                    <a:pt x="109" y="23"/>
                    <a:pt x="106" y="19"/>
                    <a:pt x="106" y="15"/>
                  </a:cubicBezTo>
                  <a:cubicBezTo>
                    <a:pt x="106" y="11"/>
                    <a:pt x="109" y="8"/>
                    <a:pt x="113" y="8"/>
                  </a:cubicBezTo>
                  <a:cubicBezTo>
                    <a:pt x="117" y="8"/>
                    <a:pt x="120" y="11"/>
                    <a:pt x="120" y="15"/>
                  </a:cubicBezTo>
                  <a:cubicBezTo>
                    <a:pt x="120" y="19"/>
                    <a:pt x="117" y="23"/>
                    <a:pt x="1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73"/>
            <p:cNvSpPr>
              <a:spLocks noEditPoints="1"/>
            </p:cNvSpPr>
            <p:nvPr/>
          </p:nvSpPr>
          <p:spPr bwMode="auto">
            <a:xfrm>
              <a:off x="5883276" y="3094038"/>
              <a:ext cx="563563" cy="669925"/>
            </a:xfrm>
            <a:custGeom>
              <a:avLst/>
              <a:gdLst>
                <a:gd name="T0" fmla="*/ 132 w 148"/>
                <a:gd name="T1" fmla="*/ 0 h 176"/>
                <a:gd name="T2" fmla="*/ 44 w 148"/>
                <a:gd name="T3" fmla="*/ 0 h 176"/>
                <a:gd name="T4" fmla="*/ 27 w 148"/>
                <a:gd name="T5" fmla="*/ 16 h 176"/>
                <a:gd name="T6" fmla="*/ 27 w 148"/>
                <a:gd name="T7" fmla="*/ 27 h 176"/>
                <a:gd name="T8" fmla="*/ 16 w 148"/>
                <a:gd name="T9" fmla="*/ 27 h 176"/>
                <a:gd name="T10" fmla="*/ 0 w 148"/>
                <a:gd name="T11" fmla="*/ 44 h 176"/>
                <a:gd name="T12" fmla="*/ 0 w 148"/>
                <a:gd name="T13" fmla="*/ 81 h 176"/>
                <a:gd name="T14" fmla="*/ 3 w 148"/>
                <a:gd name="T15" fmla="*/ 80 h 176"/>
                <a:gd name="T16" fmla="*/ 11 w 148"/>
                <a:gd name="T17" fmla="*/ 82 h 176"/>
                <a:gd name="T18" fmla="*/ 11 w 148"/>
                <a:gd name="T19" fmla="*/ 44 h 176"/>
                <a:gd name="T20" fmla="*/ 16 w 148"/>
                <a:gd name="T21" fmla="*/ 38 h 176"/>
                <a:gd name="T22" fmla="*/ 104 w 148"/>
                <a:gd name="T23" fmla="*/ 38 h 176"/>
                <a:gd name="T24" fmla="*/ 110 w 148"/>
                <a:gd name="T25" fmla="*/ 44 h 176"/>
                <a:gd name="T26" fmla="*/ 110 w 148"/>
                <a:gd name="T27" fmla="*/ 160 h 176"/>
                <a:gd name="T28" fmla="*/ 104 w 148"/>
                <a:gd name="T29" fmla="*/ 165 h 176"/>
                <a:gd name="T30" fmla="*/ 16 w 148"/>
                <a:gd name="T31" fmla="*/ 165 h 176"/>
                <a:gd name="T32" fmla="*/ 11 w 148"/>
                <a:gd name="T33" fmla="*/ 160 h 176"/>
                <a:gd name="T34" fmla="*/ 11 w 148"/>
                <a:gd name="T35" fmla="*/ 121 h 176"/>
                <a:gd name="T36" fmla="*/ 3 w 148"/>
                <a:gd name="T37" fmla="*/ 122 h 176"/>
                <a:gd name="T38" fmla="*/ 0 w 148"/>
                <a:gd name="T39" fmla="*/ 122 h 176"/>
                <a:gd name="T40" fmla="*/ 0 w 148"/>
                <a:gd name="T41" fmla="*/ 160 h 176"/>
                <a:gd name="T42" fmla="*/ 16 w 148"/>
                <a:gd name="T43" fmla="*/ 176 h 176"/>
                <a:gd name="T44" fmla="*/ 104 w 148"/>
                <a:gd name="T45" fmla="*/ 176 h 176"/>
                <a:gd name="T46" fmla="*/ 121 w 148"/>
                <a:gd name="T47" fmla="*/ 160 h 176"/>
                <a:gd name="T48" fmla="*/ 121 w 148"/>
                <a:gd name="T49" fmla="*/ 148 h 176"/>
                <a:gd name="T50" fmla="*/ 132 w 148"/>
                <a:gd name="T51" fmla="*/ 148 h 176"/>
                <a:gd name="T52" fmla="*/ 148 w 148"/>
                <a:gd name="T53" fmla="*/ 132 h 176"/>
                <a:gd name="T54" fmla="*/ 148 w 148"/>
                <a:gd name="T55" fmla="*/ 16 h 176"/>
                <a:gd name="T56" fmla="*/ 132 w 148"/>
                <a:gd name="T57" fmla="*/ 0 h 176"/>
                <a:gd name="T58" fmla="*/ 137 w 148"/>
                <a:gd name="T59" fmla="*/ 132 h 176"/>
                <a:gd name="T60" fmla="*/ 132 w 148"/>
                <a:gd name="T61" fmla="*/ 137 h 176"/>
                <a:gd name="T62" fmla="*/ 121 w 148"/>
                <a:gd name="T63" fmla="*/ 137 h 176"/>
                <a:gd name="T64" fmla="*/ 121 w 148"/>
                <a:gd name="T65" fmla="*/ 44 h 176"/>
                <a:gd name="T66" fmla="*/ 104 w 148"/>
                <a:gd name="T67" fmla="*/ 27 h 176"/>
                <a:gd name="T68" fmla="*/ 38 w 148"/>
                <a:gd name="T69" fmla="*/ 27 h 176"/>
                <a:gd name="T70" fmla="*/ 38 w 148"/>
                <a:gd name="T71" fmla="*/ 16 h 176"/>
                <a:gd name="T72" fmla="*/ 44 w 148"/>
                <a:gd name="T73" fmla="*/ 11 h 176"/>
                <a:gd name="T74" fmla="*/ 132 w 148"/>
                <a:gd name="T75" fmla="*/ 11 h 176"/>
                <a:gd name="T76" fmla="*/ 137 w 148"/>
                <a:gd name="T77" fmla="*/ 16 h 176"/>
                <a:gd name="T78" fmla="*/ 137 w 148"/>
                <a:gd name="T79" fmla="*/ 1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8" h="176">
                  <a:moveTo>
                    <a:pt x="13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35" y="0"/>
                    <a:pt x="27" y="7"/>
                    <a:pt x="27" y="1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27"/>
                    <a:pt x="0" y="35"/>
                    <a:pt x="0" y="44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1" y="80"/>
                    <a:pt x="2" y="80"/>
                    <a:pt x="3" y="80"/>
                  </a:cubicBezTo>
                  <a:cubicBezTo>
                    <a:pt x="6" y="80"/>
                    <a:pt x="8" y="81"/>
                    <a:pt x="11" y="82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1"/>
                    <a:pt x="13" y="38"/>
                    <a:pt x="16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7" y="38"/>
                    <a:pt x="110" y="41"/>
                    <a:pt x="110" y="44"/>
                  </a:cubicBezTo>
                  <a:cubicBezTo>
                    <a:pt x="110" y="160"/>
                    <a:pt x="110" y="160"/>
                    <a:pt x="110" y="160"/>
                  </a:cubicBezTo>
                  <a:cubicBezTo>
                    <a:pt x="110" y="162"/>
                    <a:pt x="107" y="165"/>
                    <a:pt x="104" y="165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3" y="165"/>
                    <a:pt x="11" y="162"/>
                    <a:pt x="11" y="16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8" y="122"/>
                    <a:pt x="6" y="122"/>
                    <a:pt x="3" y="122"/>
                  </a:cubicBezTo>
                  <a:cubicBezTo>
                    <a:pt x="2" y="122"/>
                    <a:pt x="1" y="122"/>
                    <a:pt x="0" y="12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9"/>
                    <a:pt x="7" y="176"/>
                    <a:pt x="16" y="17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13" y="176"/>
                    <a:pt x="121" y="169"/>
                    <a:pt x="121" y="160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1" y="148"/>
                    <a:pt x="148" y="141"/>
                    <a:pt x="148" y="132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48" y="7"/>
                    <a:pt x="141" y="0"/>
                    <a:pt x="132" y="0"/>
                  </a:cubicBezTo>
                  <a:close/>
                  <a:moveTo>
                    <a:pt x="137" y="132"/>
                  </a:moveTo>
                  <a:cubicBezTo>
                    <a:pt x="137" y="135"/>
                    <a:pt x="135" y="137"/>
                    <a:pt x="132" y="137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21" y="35"/>
                    <a:pt x="113" y="27"/>
                    <a:pt x="104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3"/>
                    <a:pt x="41" y="11"/>
                    <a:pt x="44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5" y="11"/>
                    <a:pt x="137" y="13"/>
                    <a:pt x="137" y="16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1" name="Group 218"/>
          <p:cNvGrpSpPr/>
          <p:nvPr/>
        </p:nvGrpSpPr>
        <p:grpSpPr>
          <a:xfrm>
            <a:off x="4457547" y="2551157"/>
            <a:ext cx="474493" cy="452641"/>
            <a:chOff x="8875713" y="2687638"/>
            <a:chExt cx="1447800" cy="1381125"/>
          </a:xfrm>
          <a:solidFill>
            <a:srgbClr val="2D4861"/>
          </a:solidFill>
        </p:grpSpPr>
        <p:sp>
          <p:nvSpPr>
            <p:cNvPr id="52" name="Freeform 18"/>
            <p:cNvSpPr>
              <a:spLocks noEditPoints="1"/>
            </p:cNvSpPr>
            <p:nvPr/>
          </p:nvSpPr>
          <p:spPr bwMode="auto">
            <a:xfrm>
              <a:off x="8875713" y="2687638"/>
              <a:ext cx="1447800" cy="1381125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7 w 128"/>
                <a:gd name="T13" fmla="*/ 110 h 122"/>
                <a:gd name="T14" fmla="*/ 34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1" y="106"/>
                    <a:pt x="39" y="109"/>
                    <a:pt x="37" y="110"/>
                  </a:cubicBezTo>
                  <a:cubicBezTo>
                    <a:pt x="36" y="111"/>
                    <a:pt x="35" y="112"/>
                    <a:pt x="34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4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1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19"/>
            <p:cNvSpPr>
              <a:spLocks noEditPoints="1"/>
            </p:cNvSpPr>
            <p:nvPr/>
          </p:nvSpPr>
          <p:spPr bwMode="auto">
            <a:xfrm>
              <a:off x="9056688" y="2868613"/>
              <a:ext cx="1085850" cy="72390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20"/>
            <p:cNvSpPr>
              <a:spLocks noEditPoints="1"/>
            </p:cNvSpPr>
            <p:nvPr/>
          </p:nvSpPr>
          <p:spPr bwMode="auto">
            <a:xfrm>
              <a:off x="9531350" y="3616325"/>
              <a:ext cx="136525" cy="134938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21"/>
            <p:cNvSpPr>
              <a:spLocks/>
            </p:cNvSpPr>
            <p:nvPr/>
          </p:nvSpPr>
          <p:spPr bwMode="auto">
            <a:xfrm>
              <a:off x="9509125" y="3095625"/>
              <a:ext cx="227013" cy="271463"/>
            </a:xfrm>
            <a:custGeom>
              <a:avLst/>
              <a:gdLst>
                <a:gd name="T0" fmla="*/ 2 w 20"/>
                <a:gd name="T1" fmla="*/ 0 h 24"/>
                <a:gd name="T2" fmla="*/ 0 w 20"/>
                <a:gd name="T3" fmla="*/ 1 h 24"/>
                <a:gd name="T4" fmla="*/ 0 w 20"/>
                <a:gd name="T5" fmla="*/ 23 h 24"/>
                <a:gd name="T6" fmla="*/ 2 w 20"/>
                <a:gd name="T7" fmla="*/ 24 h 24"/>
                <a:gd name="T8" fmla="*/ 19 w 20"/>
                <a:gd name="T9" fmla="*/ 13 h 24"/>
                <a:gd name="T10" fmla="*/ 19 w 20"/>
                <a:gd name="T11" fmla="*/ 11 h 24"/>
                <a:gd name="T12" fmla="*/ 2 w 20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21"/>
                    <a:pt x="0" y="23"/>
                  </a:cubicBezTo>
                  <a:cubicBezTo>
                    <a:pt x="0" y="24"/>
                    <a:pt x="1" y="24"/>
                    <a:pt x="2" y="24"/>
                  </a:cubicBezTo>
                  <a:cubicBezTo>
                    <a:pt x="3" y="23"/>
                    <a:pt x="18" y="14"/>
                    <a:pt x="19" y="13"/>
                  </a:cubicBezTo>
                  <a:cubicBezTo>
                    <a:pt x="20" y="13"/>
                    <a:pt x="20" y="11"/>
                    <a:pt x="19" y="11"/>
                  </a:cubicBezTo>
                  <a:cubicBezTo>
                    <a:pt x="18" y="1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1" name="Freeform 34"/>
          <p:cNvSpPr>
            <a:spLocks noChangeAspect="1" noEditPoints="1"/>
          </p:cNvSpPr>
          <p:nvPr/>
        </p:nvSpPr>
        <p:spPr bwMode="auto">
          <a:xfrm rot="19783458">
            <a:off x="5683683" y="1310298"/>
            <a:ext cx="283708" cy="540000"/>
          </a:xfrm>
          <a:custGeom>
            <a:avLst/>
            <a:gdLst>
              <a:gd name="T0" fmla="*/ 55 w 98"/>
              <a:gd name="T1" fmla="*/ 48 h 189"/>
              <a:gd name="T2" fmla="*/ 36 w 98"/>
              <a:gd name="T3" fmla="*/ 31 h 189"/>
              <a:gd name="T4" fmla="*/ 54 w 98"/>
              <a:gd name="T5" fmla="*/ 0 h 189"/>
              <a:gd name="T6" fmla="*/ 31 w 98"/>
              <a:gd name="T7" fmla="*/ 33 h 189"/>
              <a:gd name="T8" fmla="*/ 45 w 98"/>
              <a:gd name="T9" fmla="*/ 48 h 189"/>
              <a:gd name="T10" fmla="*/ 44 w 98"/>
              <a:gd name="T11" fmla="*/ 48 h 189"/>
              <a:gd name="T12" fmla="*/ 0 w 98"/>
              <a:gd name="T13" fmla="*/ 96 h 189"/>
              <a:gd name="T14" fmla="*/ 0 w 98"/>
              <a:gd name="T15" fmla="*/ 141 h 189"/>
              <a:gd name="T16" fmla="*/ 44 w 98"/>
              <a:gd name="T17" fmla="*/ 189 h 189"/>
              <a:gd name="T18" fmla="*/ 54 w 98"/>
              <a:gd name="T19" fmla="*/ 189 h 189"/>
              <a:gd name="T20" fmla="*/ 98 w 98"/>
              <a:gd name="T21" fmla="*/ 141 h 189"/>
              <a:gd name="T22" fmla="*/ 98 w 98"/>
              <a:gd name="T23" fmla="*/ 96 h 189"/>
              <a:gd name="T24" fmla="*/ 55 w 98"/>
              <a:gd name="T25" fmla="*/ 48 h 189"/>
              <a:gd name="T26" fmla="*/ 29 w 98"/>
              <a:gd name="T27" fmla="*/ 119 h 189"/>
              <a:gd name="T28" fmla="*/ 7 w 98"/>
              <a:gd name="T29" fmla="*/ 110 h 189"/>
              <a:gd name="T30" fmla="*/ 7 w 98"/>
              <a:gd name="T31" fmla="*/ 96 h 189"/>
              <a:gd name="T32" fmla="*/ 43 w 98"/>
              <a:gd name="T33" fmla="*/ 54 h 189"/>
              <a:gd name="T34" fmla="*/ 43 w 98"/>
              <a:gd name="T35" fmla="*/ 73 h 189"/>
              <a:gd name="T36" fmla="*/ 36 w 98"/>
              <a:gd name="T37" fmla="*/ 84 h 189"/>
              <a:gd name="T38" fmla="*/ 36 w 98"/>
              <a:gd name="T39" fmla="*/ 89 h 189"/>
              <a:gd name="T40" fmla="*/ 43 w 98"/>
              <a:gd name="T41" fmla="*/ 99 h 189"/>
              <a:gd name="T42" fmla="*/ 43 w 98"/>
              <a:gd name="T43" fmla="*/ 117 h 189"/>
              <a:gd name="T44" fmla="*/ 43 w 98"/>
              <a:gd name="T45" fmla="*/ 119 h 189"/>
              <a:gd name="T46" fmla="*/ 29 w 98"/>
              <a:gd name="T47" fmla="*/ 119 h 189"/>
              <a:gd name="T48" fmla="*/ 49 w 98"/>
              <a:gd name="T49" fmla="*/ 98 h 189"/>
              <a:gd name="T50" fmla="*/ 41 w 98"/>
              <a:gd name="T51" fmla="*/ 90 h 189"/>
              <a:gd name="T52" fmla="*/ 41 w 98"/>
              <a:gd name="T53" fmla="*/ 83 h 189"/>
              <a:gd name="T54" fmla="*/ 49 w 98"/>
              <a:gd name="T55" fmla="*/ 75 h 189"/>
              <a:gd name="T56" fmla="*/ 56 w 98"/>
              <a:gd name="T57" fmla="*/ 83 h 189"/>
              <a:gd name="T58" fmla="*/ 56 w 98"/>
              <a:gd name="T59" fmla="*/ 90 h 189"/>
              <a:gd name="T60" fmla="*/ 49 w 98"/>
              <a:gd name="T61" fmla="*/ 98 h 189"/>
              <a:gd name="T62" fmla="*/ 91 w 98"/>
              <a:gd name="T63" fmla="*/ 113 h 189"/>
              <a:gd name="T64" fmla="*/ 72 w 98"/>
              <a:gd name="T65" fmla="*/ 119 h 189"/>
              <a:gd name="T66" fmla="*/ 54 w 98"/>
              <a:gd name="T67" fmla="*/ 119 h 189"/>
              <a:gd name="T68" fmla="*/ 54 w 98"/>
              <a:gd name="T69" fmla="*/ 117 h 189"/>
              <a:gd name="T70" fmla="*/ 54 w 98"/>
              <a:gd name="T71" fmla="*/ 99 h 189"/>
              <a:gd name="T72" fmla="*/ 61 w 98"/>
              <a:gd name="T73" fmla="*/ 89 h 189"/>
              <a:gd name="T74" fmla="*/ 61 w 98"/>
              <a:gd name="T75" fmla="*/ 84 h 189"/>
              <a:gd name="T76" fmla="*/ 54 w 98"/>
              <a:gd name="T77" fmla="*/ 73 h 189"/>
              <a:gd name="T78" fmla="*/ 54 w 98"/>
              <a:gd name="T79" fmla="*/ 54 h 189"/>
              <a:gd name="T80" fmla="*/ 91 w 98"/>
              <a:gd name="T81" fmla="*/ 96 h 189"/>
              <a:gd name="T82" fmla="*/ 91 w 98"/>
              <a:gd name="T83" fmla="*/ 11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8" h="189">
                <a:moveTo>
                  <a:pt x="55" y="48"/>
                </a:moveTo>
                <a:cubicBezTo>
                  <a:pt x="55" y="39"/>
                  <a:pt x="41" y="34"/>
                  <a:pt x="36" y="31"/>
                </a:cubicBezTo>
                <a:cubicBezTo>
                  <a:pt x="22" y="19"/>
                  <a:pt x="46" y="4"/>
                  <a:pt x="54" y="0"/>
                </a:cubicBezTo>
                <a:cubicBezTo>
                  <a:pt x="45" y="5"/>
                  <a:pt x="17" y="22"/>
                  <a:pt x="31" y="33"/>
                </a:cubicBezTo>
                <a:cubicBezTo>
                  <a:pt x="36" y="37"/>
                  <a:pt x="43" y="41"/>
                  <a:pt x="45" y="48"/>
                </a:cubicBezTo>
                <a:cubicBezTo>
                  <a:pt x="44" y="48"/>
                  <a:pt x="44" y="48"/>
                  <a:pt x="44" y="48"/>
                </a:cubicBezTo>
                <a:cubicBezTo>
                  <a:pt x="19" y="48"/>
                  <a:pt x="0" y="69"/>
                  <a:pt x="0" y="96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68"/>
                  <a:pt x="19" y="189"/>
                  <a:pt x="44" y="189"/>
                </a:cubicBezTo>
                <a:cubicBezTo>
                  <a:pt x="54" y="189"/>
                  <a:pt x="54" y="189"/>
                  <a:pt x="54" y="189"/>
                </a:cubicBezTo>
                <a:cubicBezTo>
                  <a:pt x="78" y="189"/>
                  <a:pt x="98" y="168"/>
                  <a:pt x="98" y="141"/>
                </a:cubicBezTo>
                <a:cubicBezTo>
                  <a:pt x="98" y="96"/>
                  <a:pt x="98" y="96"/>
                  <a:pt x="98" y="96"/>
                </a:cubicBezTo>
                <a:cubicBezTo>
                  <a:pt x="98" y="70"/>
                  <a:pt x="78" y="49"/>
                  <a:pt x="55" y="48"/>
                </a:cubicBezTo>
                <a:close/>
                <a:moveTo>
                  <a:pt x="29" y="119"/>
                </a:moveTo>
                <a:cubicBezTo>
                  <a:pt x="21" y="119"/>
                  <a:pt x="13" y="116"/>
                  <a:pt x="7" y="110"/>
                </a:cubicBezTo>
                <a:cubicBezTo>
                  <a:pt x="7" y="96"/>
                  <a:pt x="7" y="96"/>
                  <a:pt x="7" y="96"/>
                </a:cubicBezTo>
                <a:cubicBezTo>
                  <a:pt x="7" y="73"/>
                  <a:pt x="23" y="55"/>
                  <a:pt x="43" y="54"/>
                </a:cubicBezTo>
                <a:cubicBezTo>
                  <a:pt x="43" y="73"/>
                  <a:pt x="43" y="73"/>
                  <a:pt x="43" y="73"/>
                </a:cubicBezTo>
                <a:cubicBezTo>
                  <a:pt x="39" y="75"/>
                  <a:pt x="36" y="79"/>
                  <a:pt x="36" y="84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94"/>
                  <a:pt x="39" y="98"/>
                  <a:pt x="43" y="99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3" y="118"/>
                  <a:pt x="43" y="119"/>
                </a:cubicBezTo>
                <a:lnTo>
                  <a:pt x="29" y="119"/>
                </a:lnTo>
                <a:close/>
                <a:moveTo>
                  <a:pt x="49" y="98"/>
                </a:moveTo>
                <a:cubicBezTo>
                  <a:pt x="45" y="98"/>
                  <a:pt x="41" y="94"/>
                  <a:pt x="41" y="90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79"/>
                  <a:pt x="45" y="75"/>
                  <a:pt x="49" y="75"/>
                </a:cubicBezTo>
                <a:cubicBezTo>
                  <a:pt x="53" y="75"/>
                  <a:pt x="56" y="79"/>
                  <a:pt x="56" y="83"/>
                </a:cubicBezTo>
                <a:cubicBezTo>
                  <a:pt x="56" y="90"/>
                  <a:pt x="56" y="90"/>
                  <a:pt x="56" y="90"/>
                </a:cubicBezTo>
                <a:cubicBezTo>
                  <a:pt x="56" y="94"/>
                  <a:pt x="53" y="98"/>
                  <a:pt x="49" y="98"/>
                </a:cubicBezTo>
                <a:close/>
                <a:moveTo>
                  <a:pt x="91" y="113"/>
                </a:moveTo>
                <a:cubicBezTo>
                  <a:pt x="85" y="117"/>
                  <a:pt x="79" y="119"/>
                  <a:pt x="72" y="119"/>
                </a:cubicBezTo>
                <a:cubicBezTo>
                  <a:pt x="54" y="119"/>
                  <a:pt x="54" y="119"/>
                  <a:pt x="54" y="119"/>
                </a:cubicBezTo>
                <a:cubicBezTo>
                  <a:pt x="54" y="118"/>
                  <a:pt x="54" y="117"/>
                  <a:pt x="54" y="117"/>
                </a:cubicBezTo>
                <a:cubicBezTo>
                  <a:pt x="54" y="99"/>
                  <a:pt x="54" y="99"/>
                  <a:pt x="54" y="99"/>
                </a:cubicBezTo>
                <a:cubicBezTo>
                  <a:pt x="58" y="98"/>
                  <a:pt x="61" y="94"/>
                  <a:pt x="61" y="89"/>
                </a:cubicBezTo>
                <a:cubicBezTo>
                  <a:pt x="61" y="84"/>
                  <a:pt x="61" y="84"/>
                  <a:pt x="61" y="84"/>
                </a:cubicBezTo>
                <a:cubicBezTo>
                  <a:pt x="61" y="79"/>
                  <a:pt x="58" y="75"/>
                  <a:pt x="54" y="73"/>
                </a:cubicBezTo>
                <a:cubicBezTo>
                  <a:pt x="54" y="54"/>
                  <a:pt x="54" y="54"/>
                  <a:pt x="54" y="54"/>
                </a:cubicBezTo>
                <a:cubicBezTo>
                  <a:pt x="74" y="55"/>
                  <a:pt x="91" y="73"/>
                  <a:pt x="91" y="96"/>
                </a:cubicBezTo>
                <a:lnTo>
                  <a:pt x="91" y="11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2" name="Group 309"/>
          <p:cNvGrpSpPr/>
          <p:nvPr/>
        </p:nvGrpSpPr>
        <p:grpSpPr>
          <a:xfrm>
            <a:off x="7236296" y="2398608"/>
            <a:ext cx="385896" cy="389166"/>
            <a:chOff x="3459163" y="2605088"/>
            <a:chExt cx="561975" cy="566737"/>
          </a:xfrm>
          <a:solidFill>
            <a:schemeClr val="tx2"/>
          </a:solidFill>
        </p:grpSpPr>
        <p:sp>
          <p:nvSpPr>
            <p:cNvPr id="63" name="Freeform 5"/>
            <p:cNvSpPr>
              <a:spLocks noEditPoints="1"/>
            </p:cNvSpPr>
            <p:nvPr/>
          </p:nvSpPr>
          <p:spPr bwMode="auto">
            <a:xfrm>
              <a:off x="3459163" y="2605088"/>
              <a:ext cx="561975" cy="566737"/>
            </a:xfrm>
            <a:custGeom>
              <a:avLst/>
              <a:gdLst>
                <a:gd name="T0" fmla="*/ 0 w 354"/>
                <a:gd name="T1" fmla="*/ 0 h 357"/>
                <a:gd name="T2" fmla="*/ 0 w 354"/>
                <a:gd name="T3" fmla="*/ 357 h 357"/>
                <a:gd name="T4" fmla="*/ 354 w 354"/>
                <a:gd name="T5" fmla="*/ 357 h 357"/>
                <a:gd name="T6" fmla="*/ 354 w 354"/>
                <a:gd name="T7" fmla="*/ 0 h 357"/>
                <a:gd name="T8" fmla="*/ 0 w 354"/>
                <a:gd name="T9" fmla="*/ 0 h 357"/>
                <a:gd name="T10" fmla="*/ 133 w 354"/>
                <a:gd name="T11" fmla="*/ 45 h 357"/>
                <a:gd name="T12" fmla="*/ 155 w 354"/>
                <a:gd name="T13" fmla="*/ 45 h 357"/>
                <a:gd name="T14" fmla="*/ 155 w 354"/>
                <a:gd name="T15" fmla="*/ 67 h 357"/>
                <a:gd name="T16" fmla="*/ 133 w 354"/>
                <a:gd name="T17" fmla="*/ 67 h 357"/>
                <a:gd name="T18" fmla="*/ 133 w 354"/>
                <a:gd name="T19" fmla="*/ 45 h 357"/>
                <a:gd name="T20" fmla="*/ 88 w 354"/>
                <a:gd name="T21" fmla="*/ 45 h 357"/>
                <a:gd name="T22" fmla="*/ 111 w 354"/>
                <a:gd name="T23" fmla="*/ 45 h 357"/>
                <a:gd name="T24" fmla="*/ 111 w 354"/>
                <a:gd name="T25" fmla="*/ 67 h 357"/>
                <a:gd name="T26" fmla="*/ 88 w 354"/>
                <a:gd name="T27" fmla="*/ 67 h 357"/>
                <a:gd name="T28" fmla="*/ 88 w 354"/>
                <a:gd name="T29" fmla="*/ 45 h 357"/>
                <a:gd name="T30" fmla="*/ 44 w 354"/>
                <a:gd name="T31" fmla="*/ 45 h 357"/>
                <a:gd name="T32" fmla="*/ 66 w 354"/>
                <a:gd name="T33" fmla="*/ 45 h 357"/>
                <a:gd name="T34" fmla="*/ 66 w 354"/>
                <a:gd name="T35" fmla="*/ 67 h 357"/>
                <a:gd name="T36" fmla="*/ 44 w 354"/>
                <a:gd name="T37" fmla="*/ 67 h 357"/>
                <a:gd name="T38" fmla="*/ 44 w 354"/>
                <a:gd name="T39" fmla="*/ 45 h 357"/>
                <a:gd name="T40" fmla="*/ 310 w 354"/>
                <a:gd name="T41" fmla="*/ 312 h 357"/>
                <a:gd name="T42" fmla="*/ 44 w 354"/>
                <a:gd name="T43" fmla="*/ 312 h 357"/>
                <a:gd name="T44" fmla="*/ 44 w 354"/>
                <a:gd name="T45" fmla="*/ 89 h 357"/>
                <a:gd name="T46" fmla="*/ 310 w 354"/>
                <a:gd name="T47" fmla="*/ 89 h 357"/>
                <a:gd name="T48" fmla="*/ 310 w 354"/>
                <a:gd name="T49" fmla="*/ 312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4" h="357">
                  <a:moveTo>
                    <a:pt x="0" y="0"/>
                  </a:moveTo>
                  <a:lnTo>
                    <a:pt x="0" y="357"/>
                  </a:lnTo>
                  <a:lnTo>
                    <a:pt x="354" y="357"/>
                  </a:lnTo>
                  <a:lnTo>
                    <a:pt x="354" y="0"/>
                  </a:lnTo>
                  <a:lnTo>
                    <a:pt x="0" y="0"/>
                  </a:lnTo>
                  <a:close/>
                  <a:moveTo>
                    <a:pt x="133" y="45"/>
                  </a:moveTo>
                  <a:lnTo>
                    <a:pt x="155" y="45"/>
                  </a:lnTo>
                  <a:lnTo>
                    <a:pt x="155" y="67"/>
                  </a:lnTo>
                  <a:lnTo>
                    <a:pt x="133" y="67"/>
                  </a:lnTo>
                  <a:lnTo>
                    <a:pt x="133" y="45"/>
                  </a:lnTo>
                  <a:close/>
                  <a:moveTo>
                    <a:pt x="88" y="45"/>
                  </a:moveTo>
                  <a:lnTo>
                    <a:pt x="111" y="45"/>
                  </a:lnTo>
                  <a:lnTo>
                    <a:pt x="111" y="67"/>
                  </a:lnTo>
                  <a:lnTo>
                    <a:pt x="88" y="67"/>
                  </a:lnTo>
                  <a:lnTo>
                    <a:pt x="88" y="45"/>
                  </a:lnTo>
                  <a:close/>
                  <a:moveTo>
                    <a:pt x="44" y="45"/>
                  </a:moveTo>
                  <a:lnTo>
                    <a:pt x="66" y="45"/>
                  </a:lnTo>
                  <a:lnTo>
                    <a:pt x="66" y="67"/>
                  </a:lnTo>
                  <a:lnTo>
                    <a:pt x="44" y="67"/>
                  </a:lnTo>
                  <a:lnTo>
                    <a:pt x="44" y="45"/>
                  </a:lnTo>
                  <a:close/>
                  <a:moveTo>
                    <a:pt x="310" y="312"/>
                  </a:moveTo>
                  <a:lnTo>
                    <a:pt x="44" y="312"/>
                  </a:lnTo>
                  <a:lnTo>
                    <a:pt x="44" y="89"/>
                  </a:lnTo>
                  <a:lnTo>
                    <a:pt x="310" y="89"/>
                  </a:lnTo>
                  <a:lnTo>
                    <a:pt x="310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3598863" y="2817813"/>
              <a:ext cx="282575" cy="247650"/>
            </a:xfrm>
            <a:custGeom>
              <a:avLst/>
              <a:gdLst>
                <a:gd name="T0" fmla="*/ 45 w 178"/>
                <a:gd name="T1" fmla="*/ 156 h 156"/>
                <a:gd name="T2" fmla="*/ 133 w 178"/>
                <a:gd name="T3" fmla="*/ 156 h 156"/>
                <a:gd name="T4" fmla="*/ 133 w 178"/>
                <a:gd name="T5" fmla="*/ 89 h 156"/>
                <a:gd name="T6" fmla="*/ 178 w 178"/>
                <a:gd name="T7" fmla="*/ 89 h 156"/>
                <a:gd name="T8" fmla="*/ 89 w 178"/>
                <a:gd name="T9" fmla="*/ 0 h 156"/>
                <a:gd name="T10" fmla="*/ 0 w 178"/>
                <a:gd name="T11" fmla="*/ 89 h 156"/>
                <a:gd name="T12" fmla="*/ 45 w 178"/>
                <a:gd name="T13" fmla="*/ 89 h 156"/>
                <a:gd name="T14" fmla="*/ 45 w 178"/>
                <a:gd name="T1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156">
                  <a:moveTo>
                    <a:pt x="45" y="156"/>
                  </a:moveTo>
                  <a:lnTo>
                    <a:pt x="133" y="156"/>
                  </a:lnTo>
                  <a:lnTo>
                    <a:pt x="133" y="89"/>
                  </a:lnTo>
                  <a:lnTo>
                    <a:pt x="178" y="89"/>
                  </a:lnTo>
                  <a:lnTo>
                    <a:pt x="89" y="0"/>
                  </a:lnTo>
                  <a:lnTo>
                    <a:pt x="0" y="89"/>
                  </a:lnTo>
                  <a:lnTo>
                    <a:pt x="45" y="89"/>
                  </a:lnTo>
                  <a:lnTo>
                    <a:pt x="45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6" name="Freeform 21"/>
          <p:cNvSpPr>
            <a:spLocks noChangeAspect="1" noEditPoints="1"/>
          </p:cNvSpPr>
          <p:nvPr/>
        </p:nvSpPr>
        <p:spPr bwMode="auto">
          <a:xfrm>
            <a:off x="8604448" y="1779662"/>
            <a:ext cx="447377" cy="431999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69" name="Изображение 68" descr="ut_logo_h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552240"/>
            <a:ext cx="1334462" cy="395998"/>
          </a:xfrm>
          <a:prstGeom prst="rect">
            <a:avLst/>
          </a:prstGeom>
        </p:spPr>
      </p:pic>
      <p:pic>
        <p:nvPicPr>
          <p:cNvPr id="70" name="Изображение 69" descr="uh_logo_ho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9" b="31225"/>
          <a:stretch/>
        </p:blipFill>
        <p:spPr>
          <a:xfrm>
            <a:off x="6156176" y="4587974"/>
            <a:ext cx="1298630" cy="323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an dir="u"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3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8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8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8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8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8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8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8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8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8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8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8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8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8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5" grpId="0" animBg="1"/>
      <p:bldP spid="10" grpId="0" animBg="1"/>
      <p:bldP spid="38925" grpId="1"/>
      <p:bldP spid="87" grpId="0" animBg="1"/>
      <p:bldP spid="95" grpId="0" animBg="1"/>
      <p:bldP spid="100" grpId="0" animBg="1"/>
      <p:bldP spid="72" grpId="0" animBg="1"/>
      <p:bldP spid="73" grpId="0" animBg="1"/>
      <p:bldP spid="74" grpId="0" animBg="1"/>
      <p:bldP spid="39" grpId="0" animBg="1"/>
      <p:bldP spid="61" grpId="0" animBg="1"/>
      <p:bldP spid="6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627534"/>
            <a:ext cx="8620362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555526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на платформе </a:t>
            </a:r>
            <a:r>
              <a:rPr lang="en-US" sz="1400" dirty="0" err="1">
                <a:solidFill>
                  <a:srgbClr val="2D4861"/>
                </a:solidFill>
                <a:latin typeface="EuropeC"/>
                <a:cs typeface="EuropeC"/>
              </a:rPr>
              <a:t>Unihotel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org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или </a:t>
            </a:r>
            <a:r>
              <a:rPr lang="en-US" sz="1400" dirty="0" err="1">
                <a:solidFill>
                  <a:srgbClr val="2D4861"/>
                </a:solidFill>
                <a:latin typeface="EuropeC"/>
                <a:cs typeface="EuropeC"/>
              </a:rPr>
              <a:t>Unitravel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pro </a:t>
            </a:r>
            <a:r>
              <a:rPr lang="ru-RU" sz="1400" b="1" dirty="0">
                <a:solidFill>
                  <a:srgbClr val="23ACAB"/>
                </a:solidFill>
                <a:latin typeface="EuropeC"/>
                <a:cs typeface="EuropeC"/>
              </a:rPr>
              <a:t>обеспечивает доступ  к полному пакету документов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: Счет на оплату,  Договор, Лист Бронирования, Ваучер. Вы можете следить за вашими запросами, счетами, бронированиями, бонусами в режиме онлайн. А ваш клиент или агент имеет возможность выбрать отель или трансфер, а также необходимый набор сервисов, туров и экскурсий, и распечатать весь комплект документов, получить счет на оплату и оплатить его любым удобным ему способом. </a:t>
            </a:r>
          </a:p>
        </p:txBody>
      </p:sp>
      <p:grpSp>
        <p:nvGrpSpPr>
          <p:cNvPr id="14" name="Группа 13"/>
          <p:cNvGrpSpPr>
            <a:grpSpLocks noChangeAspect="1"/>
          </p:cNvGrpSpPr>
          <p:nvPr/>
        </p:nvGrpSpPr>
        <p:grpSpPr>
          <a:xfrm>
            <a:off x="251520" y="2067694"/>
            <a:ext cx="8647294" cy="2808000"/>
            <a:chOff x="2914650" y="1484313"/>
            <a:chExt cx="6638900" cy="2155824"/>
          </a:xfrm>
        </p:grpSpPr>
        <p:pic>
          <p:nvPicPr>
            <p:cNvPr id="16" name="Рисунок 8" descr="D:\Римма работа\Юнихотел\NKAR\сайт\NKAR-MyInvoices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" b="38755"/>
            <a:stretch/>
          </p:blipFill>
          <p:spPr bwMode="auto">
            <a:xfrm>
              <a:off x="2914650" y="1503362"/>
              <a:ext cx="3314700" cy="21367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Рисунок 9" descr="D:\Римма работа\Юнихотел\NKAR\сайт\NKAR-MyEnquiries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1" b="36441"/>
            <a:stretch/>
          </p:blipFill>
          <p:spPr bwMode="auto">
            <a:xfrm>
              <a:off x="6372200" y="1484313"/>
              <a:ext cx="3181350" cy="21463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323528" y="123478"/>
            <a:ext cx="8568952" cy="467997"/>
            <a:chOff x="323528" y="123478"/>
            <a:chExt cx="8568952" cy="467997"/>
          </a:xfrm>
        </p:grpSpPr>
        <p:sp>
          <p:nvSpPr>
            <p:cNvPr id="33" name="TextBox 32"/>
            <p:cNvSpPr txBox="1"/>
            <p:nvPr/>
          </p:nvSpPr>
          <p:spPr>
            <a:xfrm>
              <a:off x="864097" y="123478"/>
              <a:ext cx="802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23ACAB"/>
                  </a:solidFill>
                  <a:latin typeface="EuropeC"/>
                  <a:cs typeface="EuropeC"/>
                </a:rPr>
                <a:t>МОДУЛЬ ЛИЧНЫЙ КАБИНЕТ</a:t>
              </a:r>
              <a:r>
                <a:rPr lang="ru-RU" sz="2400" dirty="0" smtClean="0">
                  <a:solidFill>
                    <a:srgbClr val="23ACAB"/>
                  </a:solidFill>
                  <a:latin typeface="EuropeC"/>
                  <a:cs typeface="EuropeC"/>
                </a:rPr>
                <a:t> </a:t>
              </a:r>
              <a:endParaRPr lang="ru-RU" sz="2400" dirty="0">
                <a:solidFill>
                  <a:srgbClr val="23ACAB"/>
                </a:solidFill>
                <a:latin typeface="EuropeC"/>
                <a:cs typeface="EuropeC"/>
              </a:endParaRPr>
            </a:p>
          </p:txBody>
        </p:sp>
        <p:grpSp>
          <p:nvGrpSpPr>
            <p:cNvPr id="10" name="Group 304"/>
            <p:cNvGrpSpPr>
              <a:grpSpLocks noChangeAspect="1"/>
            </p:cNvGrpSpPr>
            <p:nvPr/>
          </p:nvGrpSpPr>
          <p:grpSpPr>
            <a:xfrm>
              <a:off x="323528" y="123478"/>
              <a:ext cx="481936" cy="467997"/>
              <a:chOff x="5480051" y="8412163"/>
              <a:chExt cx="384175" cy="373063"/>
            </a:xfrm>
            <a:solidFill>
              <a:schemeClr val="bg1">
                <a:lumMod val="50000"/>
              </a:schemeClr>
            </a:solidFill>
          </p:grpSpPr>
          <p:sp>
            <p:nvSpPr>
              <p:cNvPr id="11" name="Freeform 5"/>
              <p:cNvSpPr>
                <a:spLocks noEditPoints="1"/>
              </p:cNvSpPr>
              <p:nvPr/>
            </p:nvSpPr>
            <p:spPr bwMode="auto">
              <a:xfrm>
                <a:off x="5480051" y="8412163"/>
                <a:ext cx="384175" cy="373063"/>
              </a:xfrm>
              <a:custGeom>
                <a:avLst/>
                <a:gdLst>
                  <a:gd name="T0" fmla="*/ 88 w 102"/>
                  <a:gd name="T1" fmla="*/ 10 h 99"/>
                  <a:gd name="T2" fmla="*/ 64 w 102"/>
                  <a:gd name="T3" fmla="*/ 0 h 99"/>
                  <a:gd name="T4" fmla="*/ 40 w 102"/>
                  <a:gd name="T5" fmla="*/ 10 h 99"/>
                  <a:gd name="T6" fmla="*/ 32 w 102"/>
                  <a:gd name="T7" fmla="*/ 46 h 99"/>
                  <a:gd name="T8" fmla="*/ 5 w 102"/>
                  <a:gd name="T9" fmla="*/ 73 h 99"/>
                  <a:gd name="T10" fmla="*/ 0 w 102"/>
                  <a:gd name="T11" fmla="*/ 86 h 99"/>
                  <a:gd name="T12" fmla="*/ 6 w 102"/>
                  <a:gd name="T13" fmla="*/ 97 h 99"/>
                  <a:gd name="T14" fmla="*/ 8 w 102"/>
                  <a:gd name="T15" fmla="*/ 99 h 99"/>
                  <a:gd name="T16" fmla="*/ 12 w 102"/>
                  <a:gd name="T17" fmla="*/ 98 h 99"/>
                  <a:gd name="T18" fmla="*/ 31 w 102"/>
                  <a:gd name="T19" fmla="*/ 95 h 99"/>
                  <a:gd name="T20" fmla="*/ 38 w 102"/>
                  <a:gd name="T21" fmla="*/ 94 h 99"/>
                  <a:gd name="T22" fmla="*/ 38 w 102"/>
                  <a:gd name="T23" fmla="*/ 87 h 99"/>
                  <a:gd name="T24" fmla="*/ 38 w 102"/>
                  <a:gd name="T25" fmla="*/ 84 h 99"/>
                  <a:gd name="T26" fmla="*/ 42 w 102"/>
                  <a:gd name="T27" fmla="*/ 84 h 99"/>
                  <a:gd name="T28" fmla="*/ 47 w 102"/>
                  <a:gd name="T29" fmla="*/ 84 h 99"/>
                  <a:gd name="T30" fmla="*/ 49 w 102"/>
                  <a:gd name="T31" fmla="*/ 79 h 99"/>
                  <a:gd name="T32" fmla="*/ 53 w 102"/>
                  <a:gd name="T33" fmla="*/ 66 h 99"/>
                  <a:gd name="T34" fmla="*/ 64 w 102"/>
                  <a:gd name="T35" fmla="*/ 68 h 99"/>
                  <a:gd name="T36" fmla="*/ 88 w 102"/>
                  <a:gd name="T37" fmla="*/ 58 h 99"/>
                  <a:gd name="T38" fmla="*/ 88 w 102"/>
                  <a:gd name="T39" fmla="*/ 10 h 99"/>
                  <a:gd name="T40" fmla="*/ 83 w 102"/>
                  <a:gd name="T41" fmla="*/ 52 h 99"/>
                  <a:gd name="T42" fmla="*/ 64 w 102"/>
                  <a:gd name="T43" fmla="*/ 60 h 99"/>
                  <a:gd name="T44" fmla="*/ 51 w 102"/>
                  <a:gd name="T45" fmla="*/ 56 h 99"/>
                  <a:gd name="T46" fmla="*/ 47 w 102"/>
                  <a:gd name="T47" fmla="*/ 59 h 99"/>
                  <a:gd name="T48" fmla="*/ 42 w 102"/>
                  <a:gd name="T49" fmla="*/ 76 h 99"/>
                  <a:gd name="T50" fmla="*/ 30 w 102"/>
                  <a:gd name="T51" fmla="*/ 76 h 99"/>
                  <a:gd name="T52" fmla="*/ 30 w 102"/>
                  <a:gd name="T53" fmla="*/ 87 h 99"/>
                  <a:gd name="T54" fmla="*/ 11 w 102"/>
                  <a:gd name="T55" fmla="*/ 90 h 99"/>
                  <a:gd name="T56" fmla="*/ 11 w 102"/>
                  <a:gd name="T57" fmla="*/ 79 h 99"/>
                  <a:gd name="T58" fmla="*/ 42 w 102"/>
                  <a:gd name="T59" fmla="*/ 47 h 99"/>
                  <a:gd name="T60" fmla="*/ 46 w 102"/>
                  <a:gd name="T61" fmla="*/ 15 h 99"/>
                  <a:gd name="T62" fmla="*/ 64 w 102"/>
                  <a:gd name="T63" fmla="*/ 8 h 99"/>
                  <a:gd name="T64" fmla="*/ 83 w 102"/>
                  <a:gd name="T65" fmla="*/ 15 h 99"/>
                  <a:gd name="T66" fmla="*/ 83 w 102"/>
                  <a:gd name="T67" fmla="*/ 52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2" h="99">
                    <a:moveTo>
                      <a:pt x="88" y="10"/>
                    </a:moveTo>
                    <a:cubicBezTo>
                      <a:pt x="82" y="3"/>
                      <a:pt x="73" y="0"/>
                      <a:pt x="64" y="0"/>
                    </a:cubicBezTo>
                    <a:cubicBezTo>
                      <a:pt x="55" y="0"/>
                      <a:pt x="47" y="3"/>
                      <a:pt x="40" y="10"/>
                    </a:cubicBezTo>
                    <a:cubicBezTo>
                      <a:pt x="31" y="19"/>
                      <a:pt x="28" y="33"/>
                      <a:pt x="32" y="46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0" y="78"/>
                      <a:pt x="0" y="83"/>
                      <a:pt x="0" y="86"/>
                    </a:cubicBezTo>
                    <a:cubicBezTo>
                      <a:pt x="0" y="92"/>
                      <a:pt x="5" y="96"/>
                      <a:pt x="6" y="97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31" y="95"/>
                      <a:pt x="31" y="95"/>
                      <a:pt x="31" y="95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38" y="87"/>
                      <a:pt x="38" y="87"/>
                      <a:pt x="38" y="87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9" y="79"/>
                      <a:pt x="49" y="79"/>
                      <a:pt x="49" y="79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7" y="67"/>
                      <a:pt x="61" y="68"/>
                      <a:pt x="64" y="68"/>
                    </a:cubicBezTo>
                    <a:cubicBezTo>
                      <a:pt x="73" y="68"/>
                      <a:pt x="82" y="64"/>
                      <a:pt x="88" y="58"/>
                    </a:cubicBezTo>
                    <a:cubicBezTo>
                      <a:pt x="102" y="45"/>
                      <a:pt x="102" y="23"/>
                      <a:pt x="88" y="10"/>
                    </a:cubicBezTo>
                    <a:close/>
                    <a:moveTo>
                      <a:pt x="83" y="52"/>
                    </a:moveTo>
                    <a:cubicBezTo>
                      <a:pt x="78" y="57"/>
                      <a:pt x="71" y="60"/>
                      <a:pt x="64" y="60"/>
                    </a:cubicBezTo>
                    <a:cubicBezTo>
                      <a:pt x="60" y="60"/>
                      <a:pt x="55" y="58"/>
                      <a:pt x="51" y="56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87"/>
                      <a:pt x="30" y="87"/>
                      <a:pt x="30" y="87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1" y="90"/>
                      <a:pt x="4" y="85"/>
                      <a:pt x="11" y="79"/>
                    </a:cubicBezTo>
                    <a:cubicBezTo>
                      <a:pt x="16" y="74"/>
                      <a:pt x="35" y="54"/>
                      <a:pt x="42" y="47"/>
                    </a:cubicBezTo>
                    <a:cubicBezTo>
                      <a:pt x="36" y="37"/>
                      <a:pt x="37" y="24"/>
                      <a:pt x="46" y="15"/>
                    </a:cubicBezTo>
                    <a:cubicBezTo>
                      <a:pt x="51" y="10"/>
                      <a:pt x="58" y="8"/>
                      <a:pt x="64" y="8"/>
                    </a:cubicBezTo>
                    <a:cubicBezTo>
                      <a:pt x="71" y="8"/>
                      <a:pt x="78" y="10"/>
                      <a:pt x="83" y="15"/>
                    </a:cubicBezTo>
                    <a:cubicBezTo>
                      <a:pt x="93" y="25"/>
                      <a:pt x="93" y="42"/>
                      <a:pt x="8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5683251" y="8480425"/>
                <a:ext cx="98425" cy="93663"/>
              </a:xfrm>
              <a:custGeom>
                <a:avLst/>
                <a:gdLst>
                  <a:gd name="T0" fmla="*/ 4 w 26"/>
                  <a:gd name="T1" fmla="*/ 5 h 25"/>
                  <a:gd name="T2" fmla="*/ 4 w 26"/>
                  <a:gd name="T3" fmla="*/ 21 h 25"/>
                  <a:gd name="T4" fmla="*/ 13 w 26"/>
                  <a:gd name="T5" fmla="*/ 25 h 25"/>
                  <a:gd name="T6" fmla="*/ 21 w 26"/>
                  <a:gd name="T7" fmla="*/ 21 h 25"/>
                  <a:gd name="T8" fmla="*/ 21 w 26"/>
                  <a:gd name="T9" fmla="*/ 5 h 25"/>
                  <a:gd name="T10" fmla="*/ 4 w 26"/>
                  <a:gd name="T11" fmla="*/ 5 h 25"/>
                  <a:gd name="T12" fmla="*/ 19 w 26"/>
                  <a:gd name="T13" fmla="*/ 19 h 25"/>
                  <a:gd name="T14" fmla="*/ 7 w 26"/>
                  <a:gd name="T15" fmla="*/ 19 h 25"/>
                  <a:gd name="T16" fmla="*/ 7 w 26"/>
                  <a:gd name="T17" fmla="*/ 7 h 25"/>
                  <a:gd name="T18" fmla="*/ 13 w 26"/>
                  <a:gd name="T19" fmla="*/ 5 h 25"/>
                  <a:gd name="T20" fmla="*/ 19 w 26"/>
                  <a:gd name="T21" fmla="*/ 7 h 25"/>
                  <a:gd name="T22" fmla="*/ 19 w 26"/>
                  <a:gd name="T23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5">
                    <a:moveTo>
                      <a:pt x="4" y="5"/>
                    </a:moveTo>
                    <a:cubicBezTo>
                      <a:pt x="0" y="9"/>
                      <a:pt x="0" y="17"/>
                      <a:pt x="4" y="21"/>
                    </a:cubicBezTo>
                    <a:cubicBezTo>
                      <a:pt x="7" y="24"/>
                      <a:pt x="10" y="25"/>
                      <a:pt x="13" y="25"/>
                    </a:cubicBezTo>
                    <a:cubicBezTo>
                      <a:pt x="16" y="25"/>
                      <a:pt x="19" y="24"/>
                      <a:pt x="21" y="21"/>
                    </a:cubicBezTo>
                    <a:cubicBezTo>
                      <a:pt x="26" y="17"/>
                      <a:pt x="26" y="9"/>
                      <a:pt x="21" y="5"/>
                    </a:cubicBezTo>
                    <a:cubicBezTo>
                      <a:pt x="17" y="0"/>
                      <a:pt x="9" y="0"/>
                      <a:pt x="4" y="5"/>
                    </a:cubicBezTo>
                    <a:close/>
                    <a:moveTo>
                      <a:pt x="19" y="19"/>
                    </a:moveTo>
                    <a:cubicBezTo>
                      <a:pt x="16" y="22"/>
                      <a:pt x="10" y="22"/>
                      <a:pt x="7" y="19"/>
                    </a:cubicBezTo>
                    <a:cubicBezTo>
                      <a:pt x="4" y="16"/>
                      <a:pt x="4" y="10"/>
                      <a:pt x="7" y="7"/>
                    </a:cubicBezTo>
                    <a:cubicBezTo>
                      <a:pt x="9" y="6"/>
                      <a:pt x="11" y="5"/>
                      <a:pt x="13" y="5"/>
                    </a:cubicBezTo>
                    <a:cubicBezTo>
                      <a:pt x="15" y="5"/>
                      <a:pt x="17" y="6"/>
                      <a:pt x="19" y="7"/>
                    </a:cubicBezTo>
                    <a:cubicBezTo>
                      <a:pt x="22" y="10"/>
                      <a:pt x="22" y="16"/>
                      <a:pt x="1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36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push dir="u"/>
      </p:transition>
    </mc:Choice>
    <mc:Fallback xmlns="">
      <p:transition xmlns:p14="http://schemas.microsoft.com/office/powerpoint/2010/main" spd="slow" advClick="0" advTm="2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1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196" name="Rectangle 195"/>
          <p:cNvSpPr/>
          <p:nvPr/>
        </p:nvSpPr>
        <p:spPr>
          <a:xfrm>
            <a:off x="4788024" y="997297"/>
            <a:ext cx="4032448" cy="26545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EuropeC"/>
                <a:cs typeface="EuropeC"/>
              </a:rPr>
              <a:t>Кроме того, мы поможем Вам, если это необходимо, разработать и </a:t>
            </a:r>
            <a:r>
              <a:rPr lang="ru-RU" sz="2400" b="1" dirty="0">
                <a:solidFill>
                  <a:srgbClr val="23ACAB"/>
                </a:solidFill>
                <a:latin typeface="EuropeC"/>
                <a:cs typeface="EuropeC"/>
              </a:rPr>
              <a:t>воплотить свой собственный уникальный дизайн </a:t>
            </a:r>
            <a:r>
              <a:rPr lang="ru-RU" sz="2400" dirty="0">
                <a:solidFill>
                  <a:schemeClr val="bg1"/>
                </a:solidFill>
                <a:latin typeface="EuropeC"/>
                <a:cs typeface="EuropeC"/>
              </a:rPr>
              <a:t>для Блока онлайн бронирования </a:t>
            </a:r>
            <a:r>
              <a:rPr lang="en-US" sz="2400" dirty="0">
                <a:solidFill>
                  <a:schemeClr val="bg1"/>
                </a:solidFill>
                <a:latin typeface="EuropeC"/>
                <a:cs typeface="EuropeC"/>
              </a:rPr>
              <a:t>UNIHOTEL</a:t>
            </a:r>
            <a:r>
              <a:rPr lang="ru-RU" sz="2400" dirty="0">
                <a:solidFill>
                  <a:schemeClr val="bg1"/>
                </a:solidFill>
                <a:latin typeface="EuropeC"/>
                <a:cs typeface="EuropeC"/>
              </a:rPr>
              <a:t>.</a:t>
            </a:r>
          </a:p>
        </p:txBody>
      </p:sp>
      <p:pic>
        <p:nvPicPr>
          <p:cNvPr id="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4" y="-92546"/>
            <a:ext cx="3984931" cy="5327223"/>
          </a:xfrm>
          <a:prstGeom prst="rect">
            <a:avLst/>
          </a:prstGeom>
        </p:spPr>
      </p:pic>
      <p:grpSp>
        <p:nvGrpSpPr>
          <p:cNvPr id="96" name="Группа 95"/>
          <p:cNvGrpSpPr/>
          <p:nvPr/>
        </p:nvGrpSpPr>
        <p:grpSpPr>
          <a:xfrm>
            <a:off x="791912" y="627534"/>
            <a:ext cx="2988000" cy="3960440"/>
            <a:chOff x="791912" y="627534"/>
            <a:chExt cx="2988000" cy="3960440"/>
          </a:xfrm>
        </p:grpSpPr>
        <p:pic>
          <p:nvPicPr>
            <p:cNvPr id="3" name="Изображение 2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33" b="19949"/>
            <a:stretch/>
          </p:blipFill>
          <p:spPr>
            <a:xfrm>
              <a:off x="791912" y="627534"/>
              <a:ext cx="2988000" cy="873097"/>
            </a:xfrm>
            <a:prstGeom prst="rect">
              <a:avLst/>
            </a:prstGeom>
          </p:spPr>
        </p:pic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801535" y="2571750"/>
              <a:ext cx="2978377" cy="1745597"/>
            </a:xfrm>
            <a:custGeom>
              <a:avLst/>
              <a:gdLst>
                <a:gd name="T0" fmla="*/ 567 w 567"/>
                <a:gd name="T1" fmla="*/ 801 h 805"/>
                <a:gd name="T2" fmla="*/ 563 w 567"/>
                <a:gd name="T3" fmla="*/ 805 h 805"/>
                <a:gd name="T4" fmla="*/ 4 w 567"/>
                <a:gd name="T5" fmla="*/ 805 h 805"/>
                <a:gd name="T6" fmla="*/ 0 w 567"/>
                <a:gd name="T7" fmla="*/ 801 h 805"/>
                <a:gd name="T8" fmla="*/ 0 w 567"/>
                <a:gd name="T9" fmla="*/ 4 h 805"/>
                <a:gd name="T10" fmla="*/ 4 w 567"/>
                <a:gd name="T11" fmla="*/ 0 h 805"/>
                <a:gd name="T12" fmla="*/ 563 w 567"/>
                <a:gd name="T13" fmla="*/ 0 h 805"/>
                <a:gd name="T14" fmla="*/ 567 w 567"/>
                <a:gd name="T15" fmla="*/ 4 h 805"/>
                <a:gd name="T16" fmla="*/ 567 w 567"/>
                <a:gd name="T17" fmla="*/ 801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7" h="805">
                  <a:moveTo>
                    <a:pt x="567" y="801"/>
                  </a:moveTo>
                  <a:cubicBezTo>
                    <a:pt x="567" y="803"/>
                    <a:pt x="565" y="805"/>
                    <a:pt x="563" y="805"/>
                  </a:cubicBezTo>
                  <a:cubicBezTo>
                    <a:pt x="4" y="805"/>
                    <a:pt x="4" y="805"/>
                    <a:pt x="4" y="805"/>
                  </a:cubicBezTo>
                  <a:cubicBezTo>
                    <a:pt x="1" y="805"/>
                    <a:pt x="0" y="803"/>
                    <a:pt x="0" y="80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563" y="0"/>
                    <a:pt x="563" y="0"/>
                    <a:pt x="563" y="0"/>
                  </a:cubicBezTo>
                  <a:cubicBezTo>
                    <a:pt x="565" y="0"/>
                    <a:pt x="567" y="2"/>
                    <a:pt x="567" y="4"/>
                  </a:cubicBezTo>
                  <a:lnTo>
                    <a:pt x="567" y="80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801535" y="4057858"/>
              <a:ext cx="2978377" cy="530116"/>
            </a:xfrm>
            <a:custGeom>
              <a:avLst/>
              <a:gdLst>
                <a:gd name="T0" fmla="*/ 0 w 567"/>
                <a:gd name="T1" fmla="*/ 0 h 99"/>
                <a:gd name="T2" fmla="*/ 0 w 567"/>
                <a:gd name="T3" fmla="*/ 95 h 99"/>
                <a:gd name="T4" fmla="*/ 4 w 567"/>
                <a:gd name="T5" fmla="*/ 99 h 99"/>
                <a:gd name="T6" fmla="*/ 563 w 567"/>
                <a:gd name="T7" fmla="*/ 99 h 99"/>
                <a:gd name="T8" fmla="*/ 567 w 567"/>
                <a:gd name="T9" fmla="*/ 95 h 99"/>
                <a:gd name="T10" fmla="*/ 567 w 567"/>
                <a:gd name="T11" fmla="*/ 0 h 99"/>
                <a:gd name="T12" fmla="*/ 0 w 567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99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0" y="97"/>
                    <a:pt x="1" y="99"/>
                    <a:pt x="4" y="99"/>
                  </a:cubicBezTo>
                  <a:cubicBezTo>
                    <a:pt x="563" y="99"/>
                    <a:pt x="563" y="99"/>
                    <a:pt x="563" y="99"/>
                  </a:cubicBezTo>
                  <a:cubicBezTo>
                    <a:pt x="565" y="99"/>
                    <a:pt x="567" y="97"/>
                    <a:pt x="567" y="95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801535" y="1434131"/>
              <a:ext cx="2978377" cy="1147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911896" y="1948739"/>
            <a:ext cx="2757654" cy="117023"/>
            <a:chOff x="911896" y="1948739"/>
            <a:chExt cx="2757654" cy="117023"/>
          </a:xfrm>
        </p:grpSpPr>
        <p:sp>
          <p:nvSpPr>
            <p:cNvPr id="48" name="Freeform 19"/>
            <p:cNvSpPr>
              <a:spLocks/>
            </p:cNvSpPr>
            <p:nvPr/>
          </p:nvSpPr>
          <p:spPr bwMode="auto">
            <a:xfrm>
              <a:off x="3606092" y="1948740"/>
              <a:ext cx="63458" cy="117022"/>
            </a:xfrm>
            <a:custGeom>
              <a:avLst/>
              <a:gdLst>
                <a:gd name="T0" fmla="*/ 15 w 46"/>
                <a:gd name="T1" fmla="*/ 83 h 83"/>
                <a:gd name="T2" fmla="*/ 0 w 46"/>
                <a:gd name="T3" fmla="*/ 72 h 83"/>
                <a:gd name="T4" fmla="*/ 23 w 46"/>
                <a:gd name="T5" fmla="*/ 42 h 83"/>
                <a:gd name="T6" fmla="*/ 0 w 46"/>
                <a:gd name="T7" fmla="*/ 11 h 83"/>
                <a:gd name="T8" fmla="*/ 15 w 46"/>
                <a:gd name="T9" fmla="*/ 0 h 83"/>
                <a:gd name="T10" fmla="*/ 46 w 46"/>
                <a:gd name="T11" fmla="*/ 42 h 83"/>
                <a:gd name="T12" fmla="*/ 15 w 46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83">
                  <a:moveTo>
                    <a:pt x="15" y="83"/>
                  </a:moveTo>
                  <a:lnTo>
                    <a:pt x="0" y="72"/>
                  </a:lnTo>
                  <a:lnTo>
                    <a:pt x="23" y="42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6" y="42"/>
                  </a:lnTo>
                  <a:lnTo>
                    <a:pt x="15" y="8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auto">
            <a:xfrm>
              <a:off x="911896" y="1948739"/>
              <a:ext cx="62078" cy="117021"/>
            </a:xfrm>
            <a:custGeom>
              <a:avLst/>
              <a:gdLst>
                <a:gd name="T0" fmla="*/ 30 w 45"/>
                <a:gd name="T1" fmla="*/ 83 h 83"/>
                <a:gd name="T2" fmla="*/ 0 w 45"/>
                <a:gd name="T3" fmla="*/ 42 h 83"/>
                <a:gd name="T4" fmla="*/ 30 w 45"/>
                <a:gd name="T5" fmla="*/ 0 h 83"/>
                <a:gd name="T6" fmla="*/ 45 w 45"/>
                <a:gd name="T7" fmla="*/ 11 h 83"/>
                <a:gd name="T8" fmla="*/ 23 w 45"/>
                <a:gd name="T9" fmla="*/ 42 h 83"/>
                <a:gd name="T10" fmla="*/ 45 w 45"/>
                <a:gd name="T11" fmla="*/ 72 h 83"/>
                <a:gd name="T12" fmla="*/ 30 w 45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3">
                  <a:moveTo>
                    <a:pt x="30" y="83"/>
                  </a:moveTo>
                  <a:lnTo>
                    <a:pt x="0" y="42"/>
                  </a:lnTo>
                  <a:lnTo>
                    <a:pt x="30" y="0"/>
                  </a:lnTo>
                  <a:lnTo>
                    <a:pt x="45" y="11"/>
                  </a:lnTo>
                  <a:lnTo>
                    <a:pt x="23" y="42"/>
                  </a:lnTo>
                  <a:lnTo>
                    <a:pt x="45" y="72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02" name="Группа 101"/>
            <p:cNvGrpSpPr/>
            <p:nvPr/>
          </p:nvGrpSpPr>
          <p:grpSpPr>
            <a:xfrm>
              <a:off x="927071" y="1996675"/>
              <a:ext cx="2725925" cy="21150"/>
              <a:chOff x="927071" y="1996675"/>
              <a:chExt cx="2725925" cy="21150"/>
            </a:xfrm>
          </p:grpSpPr>
          <p:sp>
            <p:nvSpPr>
              <p:cNvPr id="49" name="Rectangle 20"/>
              <p:cNvSpPr>
                <a:spLocks noChangeArrowheads="1"/>
              </p:cNvSpPr>
              <p:nvPr/>
            </p:nvSpPr>
            <p:spPr bwMode="auto">
              <a:xfrm>
                <a:off x="3542635" y="1996676"/>
                <a:ext cx="110361" cy="211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Rectangle 22"/>
              <p:cNvSpPr>
                <a:spLocks noChangeArrowheads="1"/>
              </p:cNvSpPr>
              <p:nvPr/>
            </p:nvSpPr>
            <p:spPr bwMode="auto">
              <a:xfrm>
                <a:off x="927071" y="1996675"/>
                <a:ext cx="110361" cy="211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52" name="Rectangle 23"/>
          <p:cNvSpPr>
            <a:spLocks noChangeArrowheads="1"/>
          </p:cNvSpPr>
          <p:nvPr/>
        </p:nvSpPr>
        <p:spPr bwMode="auto">
          <a:xfrm>
            <a:off x="1048468" y="2742503"/>
            <a:ext cx="724246" cy="73455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1929980" y="2742503"/>
            <a:ext cx="720108" cy="73455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" name="Rectangle 31"/>
          <p:cNvSpPr>
            <a:spLocks noChangeArrowheads="1"/>
          </p:cNvSpPr>
          <p:nvPr/>
        </p:nvSpPr>
        <p:spPr bwMode="auto">
          <a:xfrm>
            <a:off x="2807353" y="2742503"/>
            <a:ext cx="725626" cy="73455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04" name="Группа 103"/>
          <p:cNvGrpSpPr/>
          <p:nvPr/>
        </p:nvGrpSpPr>
        <p:grpSpPr>
          <a:xfrm>
            <a:off x="1037432" y="3578567"/>
            <a:ext cx="729764" cy="305945"/>
            <a:chOff x="1037432" y="3578567"/>
            <a:chExt cx="729764" cy="305945"/>
          </a:xfrm>
        </p:grpSpPr>
        <p:sp>
          <p:nvSpPr>
            <p:cNvPr id="64" name="Rectangle 35"/>
            <p:cNvSpPr>
              <a:spLocks noChangeArrowheads="1"/>
            </p:cNvSpPr>
            <p:nvPr/>
          </p:nvSpPr>
          <p:spPr bwMode="auto">
            <a:xfrm>
              <a:off x="1037432" y="3647651"/>
              <a:ext cx="729764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1037432" y="3718144"/>
              <a:ext cx="667687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Rectangle 37"/>
            <p:cNvSpPr>
              <a:spLocks noChangeArrowheads="1"/>
            </p:cNvSpPr>
            <p:nvPr/>
          </p:nvSpPr>
          <p:spPr bwMode="auto">
            <a:xfrm>
              <a:off x="1037432" y="3787229"/>
              <a:ext cx="729764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Rectangle 38"/>
            <p:cNvSpPr>
              <a:spLocks noChangeArrowheads="1"/>
            </p:cNvSpPr>
            <p:nvPr/>
          </p:nvSpPr>
          <p:spPr bwMode="auto">
            <a:xfrm>
              <a:off x="1037432" y="3857724"/>
              <a:ext cx="583536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037432" y="3578567"/>
              <a:ext cx="394542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9" name="Rectangle 40"/>
          <p:cNvSpPr>
            <a:spLocks noChangeArrowheads="1"/>
          </p:cNvSpPr>
          <p:nvPr/>
        </p:nvSpPr>
        <p:spPr bwMode="auto">
          <a:xfrm>
            <a:off x="1037432" y="4298948"/>
            <a:ext cx="729764" cy="26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" name="Rectangle 41"/>
          <p:cNvSpPr>
            <a:spLocks noChangeArrowheads="1"/>
          </p:cNvSpPr>
          <p:nvPr/>
        </p:nvSpPr>
        <p:spPr bwMode="auto">
          <a:xfrm>
            <a:off x="1037432" y="4352522"/>
            <a:ext cx="667687" cy="26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1" name="Rectangle 42"/>
          <p:cNvSpPr>
            <a:spLocks noChangeArrowheads="1"/>
          </p:cNvSpPr>
          <p:nvPr/>
        </p:nvSpPr>
        <p:spPr bwMode="auto">
          <a:xfrm>
            <a:off x="1037432" y="4234093"/>
            <a:ext cx="394542" cy="26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05" name="Группа 104"/>
          <p:cNvGrpSpPr/>
          <p:nvPr/>
        </p:nvGrpSpPr>
        <p:grpSpPr>
          <a:xfrm>
            <a:off x="1914805" y="3578567"/>
            <a:ext cx="735282" cy="305945"/>
            <a:chOff x="1914805" y="3578567"/>
            <a:chExt cx="735282" cy="305945"/>
          </a:xfrm>
        </p:grpSpPr>
        <p:sp>
          <p:nvSpPr>
            <p:cNvPr id="72" name="Rectangle 43"/>
            <p:cNvSpPr>
              <a:spLocks noChangeArrowheads="1"/>
            </p:cNvSpPr>
            <p:nvPr/>
          </p:nvSpPr>
          <p:spPr bwMode="auto">
            <a:xfrm>
              <a:off x="1914805" y="3647651"/>
              <a:ext cx="735282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Rectangle 44"/>
            <p:cNvSpPr>
              <a:spLocks noChangeArrowheads="1"/>
            </p:cNvSpPr>
            <p:nvPr/>
          </p:nvSpPr>
          <p:spPr bwMode="auto">
            <a:xfrm>
              <a:off x="1914805" y="3718144"/>
              <a:ext cx="667687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Rectangle 45"/>
            <p:cNvSpPr>
              <a:spLocks noChangeArrowheads="1"/>
            </p:cNvSpPr>
            <p:nvPr/>
          </p:nvSpPr>
          <p:spPr bwMode="auto">
            <a:xfrm>
              <a:off x="1914805" y="3787229"/>
              <a:ext cx="735282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46"/>
            <p:cNvSpPr>
              <a:spLocks noChangeArrowheads="1"/>
            </p:cNvSpPr>
            <p:nvPr/>
          </p:nvSpPr>
          <p:spPr bwMode="auto">
            <a:xfrm>
              <a:off x="1914805" y="3857724"/>
              <a:ext cx="583536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Rectangle 47"/>
            <p:cNvSpPr>
              <a:spLocks noChangeArrowheads="1"/>
            </p:cNvSpPr>
            <p:nvPr/>
          </p:nvSpPr>
          <p:spPr bwMode="auto">
            <a:xfrm>
              <a:off x="1914805" y="3578567"/>
              <a:ext cx="398680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2797696" y="3578568"/>
            <a:ext cx="729764" cy="305944"/>
            <a:chOff x="2797696" y="3578568"/>
            <a:chExt cx="729764" cy="305944"/>
          </a:xfrm>
        </p:grpSpPr>
        <p:sp>
          <p:nvSpPr>
            <p:cNvPr id="77" name="Rectangle 48"/>
            <p:cNvSpPr>
              <a:spLocks noChangeArrowheads="1"/>
            </p:cNvSpPr>
            <p:nvPr/>
          </p:nvSpPr>
          <p:spPr bwMode="auto">
            <a:xfrm>
              <a:off x="2797696" y="3647651"/>
              <a:ext cx="729764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Rectangle 49"/>
            <p:cNvSpPr>
              <a:spLocks noChangeArrowheads="1"/>
            </p:cNvSpPr>
            <p:nvPr/>
          </p:nvSpPr>
          <p:spPr bwMode="auto">
            <a:xfrm>
              <a:off x="2797696" y="3718144"/>
              <a:ext cx="666306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Rectangle 50"/>
            <p:cNvSpPr>
              <a:spLocks noChangeArrowheads="1"/>
            </p:cNvSpPr>
            <p:nvPr/>
          </p:nvSpPr>
          <p:spPr bwMode="auto">
            <a:xfrm>
              <a:off x="2797696" y="3787229"/>
              <a:ext cx="729764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Rectangle 51"/>
            <p:cNvSpPr>
              <a:spLocks noChangeArrowheads="1"/>
            </p:cNvSpPr>
            <p:nvPr/>
          </p:nvSpPr>
          <p:spPr bwMode="auto">
            <a:xfrm>
              <a:off x="2797696" y="3857724"/>
              <a:ext cx="582156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Rectangle 52"/>
            <p:cNvSpPr>
              <a:spLocks noChangeArrowheads="1"/>
            </p:cNvSpPr>
            <p:nvPr/>
          </p:nvSpPr>
          <p:spPr bwMode="auto">
            <a:xfrm>
              <a:off x="2797696" y="3578568"/>
              <a:ext cx="393162" cy="26788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2" name="Oval 53"/>
          <p:cNvSpPr>
            <a:spLocks noChangeArrowheads="1"/>
          </p:cNvSpPr>
          <p:nvPr/>
        </p:nvSpPr>
        <p:spPr bwMode="auto">
          <a:xfrm>
            <a:off x="3417099" y="4245371"/>
            <a:ext cx="125536" cy="122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3" name="Oval 54"/>
          <p:cNvSpPr>
            <a:spLocks noChangeArrowheads="1"/>
          </p:cNvSpPr>
          <p:nvPr/>
        </p:nvSpPr>
        <p:spPr bwMode="auto">
          <a:xfrm>
            <a:off x="3259835" y="4245369"/>
            <a:ext cx="125536" cy="122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4" name="Oval 55"/>
          <p:cNvSpPr>
            <a:spLocks noChangeArrowheads="1"/>
          </p:cNvSpPr>
          <p:nvPr/>
        </p:nvSpPr>
        <p:spPr bwMode="auto">
          <a:xfrm>
            <a:off x="3102570" y="4245367"/>
            <a:ext cx="120017" cy="122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4" name="Группа 93"/>
          <p:cNvGrpSpPr>
            <a:grpSpLocks noChangeAspect="1"/>
          </p:cNvGrpSpPr>
          <p:nvPr/>
        </p:nvGrpSpPr>
        <p:grpSpPr>
          <a:xfrm>
            <a:off x="1907704" y="843558"/>
            <a:ext cx="637709" cy="287997"/>
            <a:chOff x="3784600" y="2209800"/>
            <a:chExt cx="1574800" cy="711200"/>
          </a:xfrm>
        </p:grpSpPr>
        <p:pic>
          <p:nvPicPr>
            <p:cNvPr id="91" name="Изображение 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4600" y="2209800"/>
              <a:ext cx="1574800" cy="711200"/>
            </a:xfrm>
            <a:prstGeom prst="rect">
              <a:avLst/>
            </a:prstGeom>
          </p:spPr>
        </p:pic>
        <p:pic>
          <p:nvPicPr>
            <p:cNvPr id="92" name="Изображение 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0392" y="2283718"/>
              <a:ext cx="537600" cy="537600"/>
            </a:xfrm>
            <a:prstGeom prst="rect">
              <a:avLst/>
            </a:prstGeom>
          </p:spPr>
        </p:pic>
        <p:pic>
          <p:nvPicPr>
            <p:cNvPr id="93" name="Изображение 9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9992" y="2491358"/>
              <a:ext cx="533400" cy="152400"/>
            </a:xfrm>
            <a:prstGeom prst="rect">
              <a:avLst/>
            </a:prstGeom>
          </p:spPr>
        </p:pic>
      </p:grpSp>
      <p:pic>
        <p:nvPicPr>
          <p:cNvPr id="95" name="Изображение 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1635646"/>
            <a:ext cx="2915996" cy="242480"/>
          </a:xfrm>
          <a:prstGeom prst="rect">
            <a:avLst/>
          </a:prstGeom>
        </p:spPr>
      </p:pic>
      <p:sp>
        <p:nvSpPr>
          <p:cNvPr id="97" name="Rectangle 37"/>
          <p:cNvSpPr>
            <a:spLocks noChangeArrowheads="1"/>
          </p:cNvSpPr>
          <p:nvPr/>
        </p:nvSpPr>
        <p:spPr bwMode="auto">
          <a:xfrm>
            <a:off x="971600" y="2211709"/>
            <a:ext cx="2664296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8" name="Rectangle 37"/>
          <p:cNvSpPr>
            <a:spLocks noChangeArrowheads="1"/>
          </p:cNvSpPr>
          <p:nvPr/>
        </p:nvSpPr>
        <p:spPr bwMode="auto">
          <a:xfrm>
            <a:off x="971600" y="2355726"/>
            <a:ext cx="2664296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99" name="Изображение 98" descr="Vector-Smart-Object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2" y="2787774"/>
            <a:ext cx="577258" cy="575971"/>
          </a:xfrm>
          <a:prstGeom prst="rect">
            <a:avLst/>
          </a:prstGeom>
        </p:spPr>
      </p:pic>
      <p:pic>
        <p:nvPicPr>
          <p:cNvPr id="100" name="Изображение 99" descr="Безымянный-1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t="11608" r="18851" b="9166"/>
          <a:stretch/>
        </p:blipFill>
        <p:spPr>
          <a:xfrm>
            <a:off x="2858188" y="2787774"/>
            <a:ext cx="633692" cy="575999"/>
          </a:xfrm>
          <a:prstGeom prst="rect">
            <a:avLst/>
          </a:prstGeom>
        </p:spPr>
      </p:pic>
      <p:pic>
        <p:nvPicPr>
          <p:cNvPr id="101" name="Изображение 100" descr="Vector-Smart-Object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85" y="2787774"/>
            <a:ext cx="611999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xmlns:p14="http://schemas.microsoft.com/office/powerpoint/2010/main"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6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6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1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6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6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6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1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6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1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6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1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1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1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1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1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1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1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6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1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6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11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16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/>
      <p:bldP spid="52" grpId="0" animBg="1"/>
      <p:bldP spid="56" grpId="0" animBg="1"/>
      <p:bldP spid="60" grpId="0" animBg="1"/>
      <p:bldP spid="69" grpId="0" animBg="1"/>
      <p:bldP spid="70" grpId="0" animBg="1"/>
      <p:bldP spid="71" grpId="0" animBg="1"/>
      <p:bldP spid="82" grpId="0" animBg="1"/>
      <p:bldP spid="83" grpId="0" animBg="1"/>
      <p:bldP spid="84" grpId="0" animBg="1"/>
      <p:bldP spid="97" grpId="0" animBg="1"/>
      <p:bldP spid="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3"/>
          <p:cNvSpPr>
            <a:spLocks/>
          </p:cNvSpPr>
          <p:nvPr/>
        </p:nvSpPr>
        <p:spPr bwMode="auto">
          <a:xfrm flipH="1">
            <a:off x="5515831" y="4123429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" name="Freeform 10"/>
          <p:cNvSpPr>
            <a:spLocks/>
          </p:cNvSpPr>
          <p:nvPr/>
        </p:nvSpPr>
        <p:spPr bwMode="auto">
          <a:xfrm flipH="1">
            <a:off x="5572708" y="3402073"/>
            <a:ext cx="1729904" cy="415454"/>
          </a:xfrm>
          <a:custGeom>
            <a:avLst/>
            <a:gdLst>
              <a:gd name="T0" fmla="*/ 26 w 1753"/>
              <a:gd name="T1" fmla="*/ 119 h 421"/>
              <a:gd name="T2" fmla="*/ 1753 w 1753"/>
              <a:gd name="T3" fmla="*/ 421 h 421"/>
              <a:gd name="T4" fmla="*/ 1727 w 1753"/>
              <a:gd name="T5" fmla="*/ 302 h 421"/>
              <a:gd name="T6" fmla="*/ 0 w 1753"/>
              <a:gd name="T7" fmla="*/ 0 h 421"/>
              <a:gd name="T8" fmla="*/ 26 w 1753"/>
              <a:gd name="T9" fmla="*/ 119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3" h="421">
                <a:moveTo>
                  <a:pt x="26" y="119"/>
                </a:moveTo>
                <a:lnTo>
                  <a:pt x="1753" y="421"/>
                </a:lnTo>
                <a:lnTo>
                  <a:pt x="1727" y="302"/>
                </a:lnTo>
                <a:lnTo>
                  <a:pt x="0" y="0"/>
                </a:lnTo>
                <a:lnTo>
                  <a:pt x="26" y="11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 flipH="1">
            <a:off x="6676546" y="2803212"/>
            <a:ext cx="1253267" cy="373020"/>
          </a:xfrm>
          <a:custGeom>
            <a:avLst/>
            <a:gdLst>
              <a:gd name="T0" fmla="*/ 1270 w 1270"/>
              <a:gd name="T1" fmla="*/ 378 h 378"/>
              <a:gd name="T2" fmla="*/ 1237 w 1270"/>
              <a:gd name="T3" fmla="*/ 209 h 378"/>
              <a:gd name="T4" fmla="*/ 0 w 1270"/>
              <a:gd name="T5" fmla="*/ 0 h 378"/>
              <a:gd name="T6" fmla="*/ 35 w 1270"/>
              <a:gd name="T7" fmla="*/ 166 h 378"/>
              <a:gd name="T8" fmla="*/ 1270 w 1270"/>
              <a:gd name="T9" fmla="*/ 37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0" h="378">
                <a:moveTo>
                  <a:pt x="1270" y="378"/>
                </a:moveTo>
                <a:lnTo>
                  <a:pt x="1237" y="209"/>
                </a:lnTo>
                <a:lnTo>
                  <a:pt x="0" y="0"/>
                </a:lnTo>
                <a:lnTo>
                  <a:pt x="35" y="166"/>
                </a:lnTo>
                <a:lnTo>
                  <a:pt x="1270" y="3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14"/>
          <p:cNvSpPr>
            <a:spLocks/>
          </p:cNvSpPr>
          <p:nvPr/>
        </p:nvSpPr>
        <p:spPr bwMode="auto">
          <a:xfrm flipH="1">
            <a:off x="8214019" y="2397539"/>
            <a:ext cx="1124981" cy="262496"/>
          </a:xfrm>
          <a:custGeom>
            <a:avLst/>
            <a:gdLst>
              <a:gd name="T0" fmla="*/ 14 w 1140"/>
              <a:gd name="T1" fmla="*/ 69 h 266"/>
              <a:gd name="T2" fmla="*/ 1140 w 1140"/>
              <a:gd name="T3" fmla="*/ 266 h 266"/>
              <a:gd name="T4" fmla="*/ 1126 w 1140"/>
              <a:gd name="T5" fmla="*/ 197 h 266"/>
              <a:gd name="T6" fmla="*/ 0 w 1140"/>
              <a:gd name="T7" fmla="*/ 0 h 266"/>
              <a:gd name="T8" fmla="*/ 14 w 1140"/>
              <a:gd name="T9" fmla="*/ 69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0" h="266">
                <a:moveTo>
                  <a:pt x="14" y="69"/>
                </a:moveTo>
                <a:lnTo>
                  <a:pt x="1140" y="266"/>
                </a:lnTo>
                <a:lnTo>
                  <a:pt x="1126" y="197"/>
                </a:lnTo>
                <a:lnTo>
                  <a:pt x="0" y="0"/>
                </a:lnTo>
                <a:lnTo>
                  <a:pt x="14" y="6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 flipH="1">
            <a:off x="6218115" y="3635539"/>
            <a:ext cx="1704246" cy="288153"/>
          </a:xfrm>
          <a:custGeom>
            <a:avLst/>
            <a:gdLst>
              <a:gd name="T0" fmla="*/ 7 w 1727"/>
              <a:gd name="T1" fmla="*/ 28 h 292"/>
              <a:gd name="T2" fmla="*/ 1727 w 1727"/>
              <a:gd name="T3" fmla="*/ 292 h 292"/>
              <a:gd name="T4" fmla="*/ 1720 w 1727"/>
              <a:gd name="T5" fmla="*/ 261 h 292"/>
              <a:gd name="T6" fmla="*/ 0 w 1727"/>
              <a:gd name="T7" fmla="*/ 0 h 292"/>
              <a:gd name="T8" fmla="*/ 7 w 1727"/>
              <a:gd name="T9" fmla="*/ 28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7" h="292">
                <a:moveTo>
                  <a:pt x="7" y="28"/>
                </a:moveTo>
                <a:lnTo>
                  <a:pt x="1727" y="292"/>
                </a:lnTo>
                <a:lnTo>
                  <a:pt x="1720" y="261"/>
                </a:lnTo>
                <a:lnTo>
                  <a:pt x="0" y="0"/>
                </a:lnTo>
                <a:lnTo>
                  <a:pt x="7" y="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 flipH="1">
            <a:off x="7707248" y="4539746"/>
            <a:ext cx="1315922" cy="224054"/>
          </a:xfrm>
          <a:custGeom>
            <a:avLst/>
            <a:gdLst>
              <a:gd name="T0" fmla="*/ 7 w 1251"/>
              <a:gd name="T1" fmla="*/ 28 h 213"/>
              <a:gd name="T2" fmla="*/ 1251 w 1251"/>
              <a:gd name="T3" fmla="*/ 213 h 213"/>
              <a:gd name="T4" fmla="*/ 1244 w 1251"/>
              <a:gd name="T5" fmla="*/ 185 h 213"/>
              <a:gd name="T6" fmla="*/ 0 w 1251"/>
              <a:gd name="T7" fmla="*/ 0 h 213"/>
              <a:gd name="T8" fmla="*/ 7 w 1251"/>
              <a:gd name="T9" fmla="*/ 28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1" h="213">
                <a:moveTo>
                  <a:pt x="7" y="28"/>
                </a:moveTo>
                <a:lnTo>
                  <a:pt x="1251" y="213"/>
                </a:lnTo>
                <a:lnTo>
                  <a:pt x="1244" y="185"/>
                </a:lnTo>
                <a:lnTo>
                  <a:pt x="0" y="0"/>
                </a:lnTo>
                <a:lnTo>
                  <a:pt x="7" y="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5" name="Изображение 4" descr="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0538"/>
            <a:ext cx="5588611" cy="5143500"/>
          </a:xfrm>
          <a:prstGeom prst="rect">
            <a:avLst/>
          </a:prstGeom>
        </p:spPr>
      </p:pic>
      <p:sp>
        <p:nvSpPr>
          <p:cNvPr id="30" name="Freeform 8"/>
          <p:cNvSpPr>
            <a:spLocks/>
          </p:cNvSpPr>
          <p:nvPr/>
        </p:nvSpPr>
        <p:spPr bwMode="auto">
          <a:xfrm flipH="1">
            <a:off x="7929197" y="4131610"/>
            <a:ext cx="1188644" cy="495443"/>
          </a:xfrm>
          <a:custGeom>
            <a:avLst/>
            <a:gdLst>
              <a:gd name="T0" fmla="*/ 73 w 1130"/>
              <a:gd name="T1" fmla="*/ 314 h 471"/>
              <a:gd name="T2" fmla="*/ 1130 w 1130"/>
              <a:gd name="T3" fmla="*/ 471 h 471"/>
              <a:gd name="T4" fmla="*/ 1057 w 1130"/>
              <a:gd name="T5" fmla="*/ 157 h 471"/>
              <a:gd name="T6" fmla="*/ 0 w 1130"/>
              <a:gd name="T7" fmla="*/ 0 h 471"/>
              <a:gd name="T8" fmla="*/ 73 w 1130"/>
              <a:gd name="T9" fmla="*/ 314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0" h="471">
                <a:moveTo>
                  <a:pt x="73" y="314"/>
                </a:moveTo>
                <a:lnTo>
                  <a:pt x="1130" y="471"/>
                </a:lnTo>
                <a:lnTo>
                  <a:pt x="1057" y="157"/>
                </a:lnTo>
                <a:lnTo>
                  <a:pt x="0" y="0"/>
                </a:lnTo>
                <a:lnTo>
                  <a:pt x="73" y="31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" name="Freeform 5"/>
          <p:cNvSpPr>
            <a:spLocks/>
          </p:cNvSpPr>
          <p:nvPr/>
        </p:nvSpPr>
        <p:spPr bwMode="auto">
          <a:xfrm flipH="1">
            <a:off x="7793522" y="3232123"/>
            <a:ext cx="1324319" cy="246707"/>
          </a:xfrm>
          <a:custGeom>
            <a:avLst/>
            <a:gdLst>
              <a:gd name="T0" fmla="*/ 1342 w 1342"/>
              <a:gd name="T1" fmla="*/ 250 h 250"/>
              <a:gd name="T2" fmla="*/ 1330 w 1342"/>
              <a:gd name="T3" fmla="*/ 202 h 250"/>
              <a:gd name="T4" fmla="*/ 0 w 1342"/>
              <a:gd name="T5" fmla="*/ 0 h 250"/>
              <a:gd name="T6" fmla="*/ 10 w 1342"/>
              <a:gd name="T7" fmla="*/ 48 h 250"/>
              <a:gd name="T8" fmla="*/ 1342 w 1342"/>
              <a:gd name="T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2" h="250">
                <a:moveTo>
                  <a:pt x="1342" y="250"/>
                </a:moveTo>
                <a:lnTo>
                  <a:pt x="1330" y="202"/>
                </a:lnTo>
                <a:lnTo>
                  <a:pt x="0" y="0"/>
                </a:lnTo>
                <a:lnTo>
                  <a:pt x="10" y="48"/>
                </a:lnTo>
                <a:lnTo>
                  <a:pt x="1342" y="2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" name="Freeform 9"/>
          <p:cNvSpPr>
            <a:spLocks/>
          </p:cNvSpPr>
          <p:nvPr/>
        </p:nvSpPr>
        <p:spPr bwMode="auto">
          <a:xfrm flipH="1">
            <a:off x="6238837" y="3625671"/>
            <a:ext cx="1206887" cy="202300"/>
          </a:xfrm>
          <a:custGeom>
            <a:avLst/>
            <a:gdLst>
              <a:gd name="T0" fmla="*/ 1218 w 1223"/>
              <a:gd name="T1" fmla="*/ 186 h 205"/>
              <a:gd name="T2" fmla="*/ 0 w 1223"/>
              <a:gd name="T3" fmla="*/ 0 h 205"/>
              <a:gd name="T4" fmla="*/ 2 w 1223"/>
              <a:gd name="T5" fmla="*/ 17 h 205"/>
              <a:gd name="T6" fmla="*/ 1223 w 1223"/>
              <a:gd name="T7" fmla="*/ 205 h 205"/>
              <a:gd name="T8" fmla="*/ 1218 w 1223"/>
              <a:gd name="T9" fmla="*/ 186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3" h="205">
                <a:moveTo>
                  <a:pt x="1218" y="186"/>
                </a:moveTo>
                <a:lnTo>
                  <a:pt x="0" y="0"/>
                </a:lnTo>
                <a:lnTo>
                  <a:pt x="2" y="17"/>
                </a:lnTo>
                <a:lnTo>
                  <a:pt x="1223" y="205"/>
                </a:lnTo>
                <a:lnTo>
                  <a:pt x="1218" y="1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" name="Freeform 10"/>
          <p:cNvSpPr>
            <a:spLocks/>
          </p:cNvSpPr>
          <p:nvPr/>
        </p:nvSpPr>
        <p:spPr bwMode="auto">
          <a:xfrm flipH="1">
            <a:off x="5909138" y="4237168"/>
            <a:ext cx="1729904" cy="415454"/>
          </a:xfrm>
          <a:custGeom>
            <a:avLst/>
            <a:gdLst>
              <a:gd name="T0" fmla="*/ 26 w 1753"/>
              <a:gd name="T1" fmla="*/ 119 h 421"/>
              <a:gd name="T2" fmla="*/ 1753 w 1753"/>
              <a:gd name="T3" fmla="*/ 421 h 421"/>
              <a:gd name="T4" fmla="*/ 1727 w 1753"/>
              <a:gd name="T5" fmla="*/ 302 h 421"/>
              <a:gd name="T6" fmla="*/ 0 w 1753"/>
              <a:gd name="T7" fmla="*/ 0 h 421"/>
              <a:gd name="T8" fmla="*/ 26 w 1753"/>
              <a:gd name="T9" fmla="*/ 119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3" h="421">
                <a:moveTo>
                  <a:pt x="26" y="119"/>
                </a:moveTo>
                <a:lnTo>
                  <a:pt x="1753" y="421"/>
                </a:lnTo>
                <a:lnTo>
                  <a:pt x="1727" y="302"/>
                </a:lnTo>
                <a:lnTo>
                  <a:pt x="0" y="0"/>
                </a:lnTo>
                <a:lnTo>
                  <a:pt x="26" y="11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" name="Freeform 13"/>
          <p:cNvSpPr>
            <a:spLocks/>
          </p:cNvSpPr>
          <p:nvPr/>
        </p:nvSpPr>
        <p:spPr bwMode="auto">
          <a:xfrm flipH="1">
            <a:off x="4293659" y="3845060"/>
            <a:ext cx="1858191" cy="369073"/>
          </a:xfrm>
          <a:custGeom>
            <a:avLst/>
            <a:gdLst>
              <a:gd name="T0" fmla="*/ 1874 w 1883"/>
              <a:gd name="T1" fmla="*/ 328 h 374"/>
              <a:gd name="T2" fmla="*/ 0 w 1883"/>
              <a:gd name="T3" fmla="*/ 0 h 374"/>
              <a:gd name="T4" fmla="*/ 10 w 1883"/>
              <a:gd name="T5" fmla="*/ 45 h 374"/>
              <a:gd name="T6" fmla="*/ 1883 w 1883"/>
              <a:gd name="T7" fmla="*/ 374 h 374"/>
              <a:gd name="T8" fmla="*/ 1874 w 1883"/>
              <a:gd name="T9" fmla="*/ 328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3" h="374">
                <a:moveTo>
                  <a:pt x="1874" y="328"/>
                </a:moveTo>
                <a:lnTo>
                  <a:pt x="0" y="0"/>
                </a:lnTo>
                <a:lnTo>
                  <a:pt x="10" y="45"/>
                </a:lnTo>
                <a:lnTo>
                  <a:pt x="1883" y="374"/>
                </a:lnTo>
                <a:lnTo>
                  <a:pt x="1874" y="32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7" name="Freeform 10"/>
          <p:cNvSpPr>
            <a:spLocks/>
          </p:cNvSpPr>
          <p:nvPr/>
        </p:nvSpPr>
        <p:spPr bwMode="auto">
          <a:xfrm flipH="1">
            <a:off x="4742221" y="3435047"/>
            <a:ext cx="1374749" cy="330160"/>
          </a:xfrm>
          <a:custGeom>
            <a:avLst/>
            <a:gdLst>
              <a:gd name="T0" fmla="*/ 26 w 1753"/>
              <a:gd name="T1" fmla="*/ 119 h 421"/>
              <a:gd name="T2" fmla="*/ 1753 w 1753"/>
              <a:gd name="T3" fmla="*/ 421 h 421"/>
              <a:gd name="T4" fmla="*/ 1727 w 1753"/>
              <a:gd name="T5" fmla="*/ 302 h 421"/>
              <a:gd name="T6" fmla="*/ 0 w 1753"/>
              <a:gd name="T7" fmla="*/ 0 h 421"/>
              <a:gd name="T8" fmla="*/ 26 w 1753"/>
              <a:gd name="T9" fmla="*/ 119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3" h="421">
                <a:moveTo>
                  <a:pt x="26" y="119"/>
                </a:moveTo>
                <a:lnTo>
                  <a:pt x="1753" y="421"/>
                </a:lnTo>
                <a:lnTo>
                  <a:pt x="1727" y="302"/>
                </a:lnTo>
                <a:lnTo>
                  <a:pt x="0" y="0"/>
                </a:lnTo>
                <a:lnTo>
                  <a:pt x="26" y="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8" name="Freeform 12"/>
          <p:cNvSpPr>
            <a:spLocks/>
          </p:cNvSpPr>
          <p:nvPr/>
        </p:nvSpPr>
        <p:spPr bwMode="auto">
          <a:xfrm flipH="1">
            <a:off x="8849552" y="3744376"/>
            <a:ext cx="389760" cy="158414"/>
          </a:xfrm>
          <a:custGeom>
            <a:avLst/>
            <a:gdLst>
              <a:gd name="T0" fmla="*/ 497 w 497"/>
              <a:gd name="T1" fmla="*/ 202 h 202"/>
              <a:gd name="T2" fmla="*/ 473 w 497"/>
              <a:gd name="T3" fmla="*/ 84 h 202"/>
              <a:gd name="T4" fmla="*/ 0 w 497"/>
              <a:gd name="T5" fmla="*/ 0 h 202"/>
              <a:gd name="T6" fmla="*/ 24 w 497"/>
              <a:gd name="T7" fmla="*/ 119 h 202"/>
              <a:gd name="T8" fmla="*/ 497 w 497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7" h="202">
                <a:moveTo>
                  <a:pt x="497" y="202"/>
                </a:moveTo>
                <a:lnTo>
                  <a:pt x="473" y="84"/>
                </a:lnTo>
                <a:lnTo>
                  <a:pt x="0" y="0"/>
                </a:lnTo>
                <a:lnTo>
                  <a:pt x="24" y="119"/>
                </a:lnTo>
                <a:lnTo>
                  <a:pt x="497" y="20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9" name="Freeform 12"/>
          <p:cNvSpPr>
            <a:spLocks/>
          </p:cNvSpPr>
          <p:nvPr/>
        </p:nvSpPr>
        <p:spPr bwMode="auto">
          <a:xfrm flipH="1">
            <a:off x="4855443" y="3806484"/>
            <a:ext cx="389760" cy="158414"/>
          </a:xfrm>
          <a:custGeom>
            <a:avLst/>
            <a:gdLst>
              <a:gd name="T0" fmla="*/ 497 w 497"/>
              <a:gd name="T1" fmla="*/ 202 h 202"/>
              <a:gd name="T2" fmla="*/ 473 w 497"/>
              <a:gd name="T3" fmla="*/ 84 h 202"/>
              <a:gd name="T4" fmla="*/ 0 w 497"/>
              <a:gd name="T5" fmla="*/ 0 h 202"/>
              <a:gd name="T6" fmla="*/ 24 w 497"/>
              <a:gd name="T7" fmla="*/ 119 h 202"/>
              <a:gd name="T8" fmla="*/ 497 w 497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7" h="202">
                <a:moveTo>
                  <a:pt x="497" y="202"/>
                </a:moveTo>
                <a:lnTo>
                  <a:pt x="473" y="84"/>
                </a:lnTo>
                <a:lnTo>
                  <a:pt x="0" y="0"/>
                </a:lnTo>
                <a:lnTo>
                  <a:pt x="24" y="119"/>
                </a:lnTo>
                <a:lnTo>
                  <a:pt x="497" y="20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7534"/>
            <a:ext cx="5760640" cy="14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В итоге, покупая  Блок ОНЛАЙН бронирования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UNIHOTEL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 от  1100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USD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, Вы получаете современный, технически передовой инструмент по низкой цене с удобным функционалом, выполненный в вашем индивидуальном дизайне. Такой продукт экономит ваши ресурсы и ресурсы вашего клиента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pic>
        <p:nvPicPr>
          <p:cNvPr id="28" name="Изображение 27" descr="ut_logo_h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9752"/>
            <a:ext cx="1334462" cy="395998"/>
          </a:xfrm>
          <a:prstGeom prst="rect">
            <a:avLst/>
          </a:prstGeom>
        </p:spPr>
      </p:pic>
      <p:pic>
        <p:nvPicPr>
          <p:cNvPr id="34" name="Изображение 33" descr="uh_logo_hor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9" b="31225"/>
          <a:stretch/>
        </p:blipFill>
        <p:spPr>
          <a:xfrm>
            <a:off x="323528" y="195486"/>
            <a:ext cx="1298630" cy="3239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206769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3ACAB"/>
                </a:solidFill>
                <a:latin typeface="EuropeC"/>
                <a:cs typeface="EuropeC"/>
              </a:rPr>
              <a:t>Вас приучили к мысли, что такой блок должен </a:t>
            </a:r>
            <a:endParaRPr lang="ru-RU" sz="1600" b="1" dirty="0" smtClean="0">
              <a:solidFill>
                <a:srgbClr val="23ACAB"/>
              </a:solidFill>
              <a:latin typeface="EuropeC"/>
              <a:cs typeface="EuropeC"/>
            </a:endParaRPr>
          </a:p>
          <a:p>
            <a:r>
              <a:rPr lang="ru-RU" sz="1600" b="1" dirty="0" smtClean="0">
                <a:solidFill>
                  <a:srgbClr val="23ACAB"/>
                </a:solidFill>
                <a:latin typeface="EuropeC"/>
                <a:cs typeface="EuropeC"/>
              </a:rPr>
              <a:t>стоить </a:t>
            </a:r>
            <a:r>
              <a:rPr lang="ru-RU" sz="1600" b="1" dirty="0">
                <a:solidFill>
                  <a:srgbClr val="23ACAB"/>
                </a:solidFill>
                <a:latin typeface="EuropeC"/>
                <a:cs typeface="EuropeC"/>
              </a:rPr>
              <a:t>дорого и быстро не окупается, но мы докажем, что это не так! </a:t>
            </a:r>
            <a:endParaRPr lang="ru-RU" sz="1600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51520" y="3003798"/>
            <a:ext cx="5976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E11E4F"/>
                </a:solidFill>
                <a:latin typeface="EuropeC"/>
                <a:cs typeface="EuropeC"/>
              </a:rPr>
              <a:t>Блок </a:t>
            </a:r>
            <a:r>
              <a:rPr lang="ru-RU" b="1" dirty="0">
                <a:solidFill>
                  <a:srgbClr val="E11E4F"/>
                </a:solidFill>
                <a:latin typeface="EuropeC"/>
                <a:cs typeface="EuropeC"/>
              </a:rPr>
              <a:t>ОНЛАЙН бронирования </a:t>
            </a:r>
            <a:endParaRPr lang="ru-RU" b="1" dirty="0" smtClean="0">
              <a:solidFill>
                <a:srgbClr val="E11E4F"/>
              </a:solidFill>
              <a:latin typeface="EuropeC"/>
              <a:cs typeface="EuropeC"/>
            </a:endParaRPr>
          </a:p>
          <a:p>
            <a:r>
              <a:rPr lang="en-US" b="1" dirty="0" smtClean="0">
                <a:solidFill>
                  <a:srgbClr val="E11E4F"/>
                </a:solidFill>
                <a:latin typeface="EuropeC"/>
                <a:cs typeface="EuropeC"/>
              </a:rPr>
              <a:t>UNIHOTEL</a:t>
            </a:r>
            <a:r>
              <a:rPr lang="en-US" dirty="0" smtClean="0">
                <a:solidFill>
                  <a:srgbClr val="E11E4F"/>
                </a:solidFill>
                <a:latin typeface="EuropeC"/>
                <a:cs typeface="EuropeC"/>
              </a:rPr>
              <a:t> </a:t>
            </a:r>
            <a:r>
              <a:rPr lang="ru-RU" b="1" dirty="0">
                <a:solidFill>
                  <a:srgbClr val="E11E4F"/>
                </a:solidFill>
                <a:latin typeface="EuropeC"/>
                <a:cs typeface="EuropeC"/>
              </a:rPr>
              <a:t>доступен  по стоимости </a:t>
            </a:r>
            <a:endParaRPr lang="ru-RU" b="1" dirty="0" smtClean="0">
              <a:solidFill>
                <a:srgbClr val="E11E4F"/>
              </a:solidFill>
              <a:latin typeface="EuropeC"/>
              <a:cs typeface="EuropeC"/>
            </a:endParaRPr>
          </a:p>
          <a:p>
            <a:r>
              <a:rPr lang="ru-RU" b="1" dirty="0" smtClean="0">
                <a:solidFill>
                  <a:srgbClr val="E11E4F"/>
                </a:solidFill>
                <a:latin typeface="EuropeC"/>
                <a:cs typeface="EuropeC"/>
              </a:rPr>
              <a:t>даже </a:t>
            </a:r>
            <a:r>
              <a:rPr lang="ru-RU" b="1" dirty="0">
                <a:solidFill>
                  <a:srgbClr val="E11E4F"/>
                </a:solidFill>
                <a:latin typeface="EuropeC"/>
                <a:cs typeface="EuropeC"/>
              </a:rPr>
              <a:t>для </a:t>
            </a:r>
            <a:r>
              <a:rPr lang="ru-RU" b="1" dirty="0" smtClean="0">
                <a:solidFill>
                  <a:srgbClr val="E11E4F"/>
                </a:solidFill>
                <a:latin typeface="EuropeC"/>
                <a:cs typeface="EuropeC"/>
              </a:rPr>
              <a:t>небольшой </a:t>
            </a:r>
          </a:p>
          <a:p>
            <a:r>
              <a:rPr lang="ru-RU" b="1" dirty="0" smtClean="0">
                <a:solidFill>
                  <a:srgbClr val="E11E4F"/>
                </a:solidFill>
                <a:latin typeface="EuropeC"/>
                <a:cs typeface="EuropeC"/>
              </a:rPr>
              <a:t>туристической </a:t>
            </a:r>
            <a:r>
              <a:rPr lang="ru-RU" b="1" dirty="0">
                <a:solidFill>
                  <a:srgbClr val="E11E4F"/>
                </a:solidFill>
                <a:latin typeface="EuropeC"/>
                <a:cs typeface="EuropeC"/>
              </a:rPr>
              <a:t>компании </a:t>
            </a:r>
            <a:endParaRPr lang="ru-RU" b="1" dirty="0" smtClean="0">
              <a:solidFill>
                <a:srgbClr val="E11E4F"/>
              </a:solidFill>
              <a:latin typeface="EuropeC"/>
              <a:cs typeface="EuropeC"/>
            </a:endParaRPr>
          </a:p>
          <a:p>
            <a:r>
              <a:rPr lang="ru-RU" b="1" dirty="0" smtClean="0">
                <a:solidFill>
                  <a:srgbClr val="E11E4F"/>
                </a:solidFill>
                <a:latin typeface="EuropeC"/>
                <a:cs typeface="EuropeC"/>
              </a:rPr>
              <a:t>или </a:t>
            </a:r>
            <a:r>
              <a:rPr lang="ru-RU" b="1" dirty="0">
                <a:solidFill>
                  <a:srgbClr val="E11E4F"/>
                </a:solidFill>
                <a:latin typeface="EuropeC"/>
                <a:cs typeface="EuropeC"/>
              </a:rPr>
              <a:t>отеля.</a:t>
            </a:r>
            <a:endParaRPr lang="ru-RU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val="373291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push dir="u"/>
      </p:transition>
    </mc:Choice>
    <mc:Fallback xmlns="">
      <p:transition xmlns:p14="http://schemas.microsoft.com/office/powerpoint/2010/main" spd="slow" advClick="0" advTm="2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8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8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27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7" grpId="0" animBg="1"/>
      <p:bldP spid="38" grpId="0" animBg="1"/>
      <p:bldP spid="39" grpId="0" animBg="1"/>
      <p:bldP spid="10" grpId="0"/>
      <p:bldP spid="4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1"/>
          <p:cNvSpPr/>
          <p:nvPr/>
        </p:nvSpPr>
        <p:spPr>
          <a:xfrm>
            <a:off x="0" y="0"/>
            <a:ext cx="9144000" cy="4567238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pic>
        <p:nvPicPr>
          <p:cNvPr id="57" name="Изображение 56" descr="Безымянный-1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57" y="-380578"/>
            <a:ext cx="9519957" cy="5400000"/>
          </a:xfrm>
          <a:prstGeom prst="rect">
            <a:avLst/>
          </a:prstGeom>
        </p:spPr>
      </p:pic>
      <p:sp>
        <p:nvSpPr>
          <p:cNvPr id="196" name="Rectangle 195"/>
          <p:cNvSpPr/>
          <p:nvPr/>
        </p:nvSpPr>
        <p:spPr>
          <a:xfrm>
            <a:off x="0" y="555526"/>
            <a:ext cx="9144000" cy="26037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dirty="0">
                <a:solidFill>
                  <a:schemeClr val="bg1"/>
                </a:solidFill>
                <a:latin typeface="EuropeC"/>
                <a:cs typeface="EuropeC"/>
              </a:rPr>
              <a:t>Команда </a:t>
            </a:r>
            <a:r>
              <a:rPr lang="ru-RU" sz="1600">
                <a:solidFill>
                  <a:schemeClr val="bg1"/>
                </a:solidFill>
                <a:latin typeface="EuropeC"/>
                <a:cs typeface="EuropeC"/>
              </a:rPr>
              <a:t>разработчиков </a:t>
            </a:r>
            <a:r>
              <a:rPr lang="ru-RU" sz="1600" smtClean="0">
                <a:solidFill>
                  <a:schemeClr val="bg1"/>
                </a:solidFill>
                <a:latin typeface="EuropeC"/>
                <a:cs typeface="EuropeC"/>
              </a:rPr>
              <a:t>Блока </a:t>
            </a:r>
            <a:r>
              <a:rPr lang="ru-RU" sz="1600" dirty="0">
                <a:solidFill>
                  <a:schemeClr val="bg1"/>
                </a:solidFill>
                <a:latin typeface="EuropeC"/>
                <a:cs typeface="EuropeC"/>
              </a:rPr>
              <a:t>ОНЛАЙН бронирования </a:t>
            </a:r>
            <a:r>
              <a:rPr lang="en-US" sz="1600" dirty="0">
                <a:solidFill>
                  <a:schemeClr val="bg1"/>
                </a:solidFill>
                <a:latin typeface="EuropeC"/>
                <a:cs typeface="EuropeC"/>
              </a:rPr>
              <a:t>UNIHOTEL</a:t>
            </a:r>
            <a:r>
              <a:rPr lang="ru-RU" sz="1600" dirty="0">
                <a:solidFill>
                  <a:schemeClr val="bg1"/>
                </a:solidFill>
                <a:latin typeface="EuropeC"/>
                <a:cs typeface="EuropeC"/>
              </a:rPr>
              <a:t>  готова выслушать ваши персональные пожелания  по нашему продукту и внести необходимые детали, если это понадобится! Наша задача – создать такой инструмент, который поможет реализовать ваши самые смелые и амбициозные планы, развить и организовать ваш бизнес</a:t>
            </a:r>
            <a:r>
              <a:rPr lang="ru-RU" sz="1600" dirty="0" smtClean="0">
                <a:solidFill>
                  <a:schemeClr val="bg1"/>
                </a:solidFill>
                <a:latin typeface="EuropeC"/>
                <a:cs typeface="EuropeC"/>
              </a:rPr>
              <a:t>!</a:t>
            </a:r>
          </a:p>
          <a:p>
            <a:pPr algn="ctr">
              <a:lnSpc>
                <a:spcPct val="110000"/>
              </a:lnSpc>
            </a:pPr>
            <a:endParaRPr lang="ru-RU" sz="1600" dirty="0">
              <a:solidFill>
                <a:schemeClr val="bg1"/>
              </a:solidFill>
              <a:latin typeface="EuropeC"/>
              <a:cs typeface="EuropeC"/>
            </a:endParaRPr>
          </a:p>
          <a:p>
            <a:pPr algn="ctr">
              <a:lnSpc>
                <a:spcPct val="110000"/>
              </a:lnSpc>
            </a:pPr>
            <a:endParaRPr lang="ru-RU" sz="1600" dirty="0" smtClean="0">
              <a:solidFill>
                <a:schemeClr val="bg1"/>
              </a:solidFill>
              <a:latin typeface="EuropeC"/>
              <a:cs typeface="EuropeC"/>
            </a:endParaRPr>
          </a:p>
          <a:p>
            <a:pPr algn="ctr">
              <a:lnSpc>
                <a:spcPct val="110000"/>
              </a:lnSpc>
            </a:pPr>
            <a:endParaRPr lang="ru-RU" b="1" dirty="0" smtClean="0">
              <a:solidFill>
                <a:srgbClr val="FFFFFF"/>
              </a:solidFill>
              <a:latin typeface="EuropeC"/>
              <a:cs typeface="EuropeC"/>
            </a:endParaRPr>
          </a:p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rgbClr val="FFFFFF"/>
                </a:solidFill>
                <a:latin typeface="EuropeC"/>
                <a:cs typeface="EuropeC"/>
              </a:rPr>
              <a:t>МЫ ПОМОГАЕМ ВАМ В ПРОДВИЖЕНИИ И ПОВЫШЕНИИ ВАШИХ ПРОДАЖ НА ЛЮБОМ РЫНКЕ. </a:t>
            </a:r>
            <a:endParaRPr lang="ru-RU" b="1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pic>
        <p:nvPicPr>
          <p:cNvPr id="53" name="Изображение 52" descr="ut_logo_h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696032"/>
            <a:ext cx="1334462" cy="395998"/>
          </a:xfrm>
          <a:prstGeom prst="rect">
            <a:avLst/>
          </a:prstGeom>
        </p:spPr>
      </p:pic>
      <p:pic>
        <p:nvPicPr>
          <p:cNvPr id="54" name="Изображение 53" descr="uh_logo_hor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9" b="31225"/>
          <a:stretch/>
        </p:blipFill>
        <p:spPr>
          <a:xfrm>
            <a:off x="6228184" y="4731766"/>
            <a:ext cx="1298630" cy="32399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0" y="3507854"/>
            <a:ext cx="9140561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200" b="1" dirty="0" smtClean="0">
                <a:solidFill>
                  <a:srgbClr val="23ACAB"/>
                </a:solidFill>
                <a:latin typeface="EuropeC"/>
                <a:cs typeface="EuropeC"/>
              </a:rPr>
              <a:t>ХОРОШИХ </a:t>
            </a:r>
            <a:r>
              <a:rPr lang="ru-RU" sz="2200" b="1" dirty="0">
                <a:solidFill>
                  <a:srgbClr val="23ACAB"/>
                </a:solidFill>
                <a:latin typeface="EuropeC"/>
                <a:cs typeface="EuropeC"/>
              </a:rPr>
              <a:t>ВАМ ПРОДАЖ И ЛЕГКОГО ПРОДВИЖЕНИЯ!</a:t>
            </a:r>
            <a:endParaRPr lang="ru-RU" sz="2200" dirty="0">
              <a:solidFill>
                <a:srgbClr val="23ACAB"/>
              </a:solidFill>
              <a:latin typeface="EuropeC"/>
              <a:cs typeface="EuropeC"/>
            </a:endParaRPr>
          </a:p>
          <a:p>
            <a:pPr algn="ctr">
              <a:lnSpc>
                <a:spcPct val="130000"/>
              </a:lnSpc>
            </a:pPr>
            <a:endParaRPr lang="ru-RU" sz="2200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val="8616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>
        <p14:gallery dir="l"/>
      </p:transition>
    </mc:Choice>
    <mc:Fallback xmlns="">
      <p:transition xmlns:p14="http://schemas.microsoft.com/office/powerpoint/2010/main"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4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>
            <a:spLocks noChangeAspect="1"/>
          </p:cNvSpPr>
          <p:nvPr/>
        </p:nvSpPr>
        <p:spPr>
          <a:xfrm>
            <a:off x="611560" y="1299418"/>
            <a:ext cx="3276327" cy="32763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206375" cmpd="sng">
            <a:solidFill>
              <a:srgbClr val="2D48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Rectangle 1"/>
          <p:cNvSpPr/>
          <p:nvPr/>
        </p:nvSpPr>
        <p:spPr>
          <a:xfrm>
            <a:off x="0" y="-20538"/>
            <a:ext cx="9144000" cy="987574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2" name="Прямоугольник 1"/>
          <p:cNvSpPr/>
          <p:nvPr/>
        </p:nvSpPr>
        <p:spPr>
          <a:xfrm>
            <a:off x="0" y="51470"/>
            <a:ext cx="9142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EuropeC"/>
                <a:cs typeface="EuropeC"/>
              </a:rPr>
              <a:t>Как в современных условиях выстроить наиболее эффективную систему коммуникации отеля, турагентства, туроператора с  его потенциальным клиентом, заказчиком туристического продукта? </a:t>
            </a:r>
          </a:p>
        </p:txBody>
      </p:sp>
      <p:pic>
        <p:nvPicPr>
          <p:cNvPr id="161" name="Изображение 160" descr="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7" t="26063" r="34183" b="42936"/>
          <a:stretch/>
        </p:blipFill>
        <p:spPr>
          <a:xfrm>
            <a:off x="2051720" y="1491630"/>
            <a:ext cx="496982" cy="71999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27984" y="1641837"/>
            <a:ext cx="4464496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2D4861"/>
                </a:solidFill>
                <a:latin typeface="EuropeC"/>
                <a:cs typeface="EuropeC"/>
              </a:rPr>
              <a:t>Несомненно, реалии современного мира диктуют </a:t>
            </a:r>
            <a:r>
              <a:rPr lang="ru-RU" sz="2000" b="1" dirty="0">
                <a:solidFill>
                  <a:srgbClr val="D32961"/>
                </a:solidFill>
                <a:latin typeface="EuropeC"/>
                <a:cs typeface="EuropeC"/>
              </a:rPr>
              <a:t>новые оптимальные методы взаимодействия </a:t>
            </a:r>
            <a:r>
              <a:rPr lang="ru-RU" sz="2000" dirty="0">
                <a:solidFill>
                  <a:srgbClr val="2D4861"/>
                </a:solidFill>
                <a:latin typeface="EuropeC"/>
                <a:cs typeface="EuropeC"/>
              </a:rPr>
              <a:t>с клиентом, новые способы популяризации вашего бренда.</a:t>
            </a:r>
          </a:p>
        </p:txBody>
      </p:sp>
      <p:sp>
        <p:nvSpPr>
          <p:cNvPr id="191" name="Freeform 20"/>
          <p:cNvSpPr>
            <a:spLocks noEditPoints="1"/>
          </p:cNvSpPr>
          <p:nvPr/>
        </p:nvSpPr>
        <p:spPr bwMode="auto">
          <a:xfrm>
            <a:off x="3664309" y="2591297"/>
            <a:ext cx="44744" cy="44224"/>
          </a:xfrm>
          <a:custGeom>
            <a:avLst/>
            <a:gdLst>
              <a:gd name="T0" fmla="*/ 6 w 12"/>
              <a:gd name="T1" fmla="*/ 0 h 12"/>
              <a:gd name="T2" fmla="*/ 0 w 12"/>
              <a:gd name="T3" fmla="*/ 6 h 12"/>
              <a:gd name="T4" fmla="*/ 6 w 12"/>
              <a:gd name="T5" fmla="*/ 12 h 12"/>
              <a:gd name="T6" fmla="*/ 12 w 12"/>
              <a:gd name="T7" fmla="*/ 6 h 12"/>
              <a:gd name="T8" fmla="*/ 6 w 12"/>
              <a:gd name="T9" fmla="*/ 0 h 12"/>
              <a:gd name="T10" fmla="*/ 6 w 12"/>
              <a:gd name="T11" fmla="*/ 8 h 12"/>
              <a:gd name="T12" fmla="*/ 4 w 12"/>
              <a:gd name="T13" fmla="*/ 6 h 12"/>
              <a:gd name="T14" fmla="*/ 6 w 12"/>
              <a:gd name="T15" fmla="*/ 4 h 12"/>
              <a:gd name="T16" fmla="*/ 8 w 12"/>
              <a:gd name="T17" fmla="*/ 6 h 12"/>
              <a:gd name="T18" fmla="*/ 6 w 12"/>
              <a:gd name="T19" fmla="*/ 8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2">
                <a:moveTo>
                  <a:pt x="6" y="0"/>
                </a:move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9" y="12"/>
                  <a:pt x="12" y="9"/>
                  <a:pt x="12" y="6"/>
                </a:cubicBezTo>
                <a:cubicBezTo>
                  <a:pt x="12" y="3"/>
                  <a:pt x="9" y="0"/>
                  <a:pt x="6" y="0"/>
                </a:cubicBezTo>
                <a:close/>
                <a:moveTo>
                  <a:pt x="6" y="8"/>
                </a:moveTo>
                <a:cubicBezTo>
                  <a:pt x="5" y="8"/>
                  <a:pt x="4" y="7"/>
                  <a:pt x="4" y="6"/>
                </a:cubicBezTo>
                <a:cubicBezTo>
                  <a:pt x="4" y="5"/>
                  <a:pt x="5" y="4"/>
                  <a:pt x="6" y="4"/>
                </a:cubicBezTo>
                <a:cubicBezTo>
                  <a:pt x="7" y="4"/>
                  <a:pt x="8" y="5"/>
                  <a:pt x="8" y="6"/>
                </a:cubicBezTo>
                <a:cubicBezTo>
                  <a:pt x="8" y="7"/>
                  <a:pt x="7" y="8"/>
                  <a:pt x="6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" name="Группа 5"/>
          <p:cNvGrpSpPr/>
          <p:nvPr/>
        </p:nvGrpSpPr>
        <p:grpSpPr>
          <a:xfrm>
            <a:off x="578884" y="1299418"/>
            <a:ext cx="3288421" cy="3302293"/>
            <a:chOff x="578884" y="1299418"/>
            <a:chExt cx="3288421" cy="3302293"/>
          </a:xfrm>
        </p:grpSpPr>
        <p:sp>
          <p:nvSpPr>
            <p:cNvPr id="17" name="Дуга 16"/>
            <p:cNvSpPr/>
            <p:nvPr/>
          </p:nvSpPr>
          <p:spPr>
            <a:xfrm>
              <a:off x="712456" y="1299418"/>
              <a:ext cx="3089111" cy="2858684"/>
            </a:xfrm>
            <a:prstGeom prst="arc">
              <a:avLst>
                <a:gd name="adj1" fmla="val 13639038"/>
                <a:gd name="adj2" fmla="val 19906209"/>
              </a:avLst>
            </a:prstGeom>
            <a:ln>
              <a:solidFill>
                <a:schemeClr val="bg1"/>
              </a:solidFill>
              <a:prstDash val="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Дуга 184"/>
            <p:cNvSpPr/>
            <p:nvPr/>
          </p:nvSpPr>
          <p:spPr>
            <a:xfrm rot="12963242">
              <a:off x="578884" y="1591038"/>
              <a:ext cx="3219071" cy="2983439"/>
            </a:xfrm>
            <a:prstGeom prst="arc">
              <a:avLst>
                <a:gd name="adj1" fmla="val 15115577"/>
                <a:gd name="adj2" fmla="val 20576209"/>
              </a:avLst>
            </a:prstGeom>
            <a:ln>
              <a:solidFill>
                <a:srgbClr val="FFFFFF"/>
              </a:solidFill>
              <a:prstDash val="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Дуга 185"/>
            <p:cNvSpPr/>
            <p:nvPr/>
          </p:nvSpPr>
          <p:spPr>
            <a:xfrm rot="7255506">
              <a:off x="969846" y="1704252"/>
              <a:ext cx="3085939" cy="2708979"/>
            </a:xfrm>
            <a:prstGeom prst="arc">
              <a:avLst>
                <a:gd name="adj1" fmla="val 14417777"/>
                <a:gd name="adj2" fmla="val 19000453"/>
              </a:avLst>
            </a:prstGeom>
            <a:ln>
              <a:solidFill>
                <a:srgbClr val="FFFFFF"/>
              </a:solidFill>
              <a:prstDash val="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1" name="Изображение 200" descr="ut_logo_h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552016"/>
            <a:ext cx="1334462" cy="395998"/>
          </a:xfrm>
          <a:prstGeom prst="rect">
            <a:avLst/>
          </a:prstGeom>
        </p:spPr>
      </p:pic>
      <p:pic>
        <p:nvPicPr>
          <p:cNvPr id="202" name="Изображение 201" descr="uh_logo_hor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9" b="31225"/>
          <a:stretch/>
        </p:blipFill>
        <p:spPr>
          <a:xfrm>
            <a:off x="6156176" y="4587750"/>
            <a:ext cx="1298630" cy="32399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19872" y="2091506"/>
            <a:ext cx="899987" cy="899987"/>
            <a:chOff x="3419872" y="2091506"/>
            <a:chExt cx="899987" cy="899987"/>
          </a:xfrm>
        </p:grpSpPr>
        <p:sp>
          <p:nvSpPr>
            <p:cNvPr id="50" name="Oval 20"/>
            <p:cNvSpPr>
              <a:spLocks noChangeAspect="1"/>
            </p:cNvSpPr>
            <p:nvPr/>
          </p:nvSpPr>
          <p:spPr>
            <a:xfrm>
              <a:off x="3419872" y="2091506"/>
              <a:ext cx="899987" cy="899987"/>
            </a:xfrm>
            <a:prstGeom prst="ellipse">
              <a:avLst/>
            </a:prstGeom>
            <a:solidFill>
              <a:srgbClr val="D329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3" name="Group 218"/>
            <p:cNvGrpSpPr>
              <a:grpSpLocks noChangeAspect="1"/>
            </p:cNvGrpSpPr>
            <p:nvPr/>
          </p:nvGrpSpPr>
          <p:grpSpPr>
            <a:xfrm>
              <a:off x="3573884" y="2271587"/>
              <a:ext cx="566068" cy="539999"/>
              <a:chOff x="8875713" y="2687638"/>
              <a:chExt cx="1447800" cy="1381125"/>
            </a:xfrm>
            <a:solidFill>
              <a:schemeClr val="bg1"/>
            </a:solidFill>
          </p:grpSpPr>
          <p:sp>
            <p:nvSpPr>
              <p:cNvPr id="44" name="Freeform 18"/>
              <p:cNvSpPr>
                <a:spLocks noEditPoints="1"/>
              </p:cNvSpPr>
              <p:nvPr/>
            </p:nvSpPr>
            <p:spPr bwMode="auto">
              <a:xfrm>
                <a:off x="8875713" y="2687638"/>
                <a:ext cx="1447800" cy="1381125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7 w 128"/>
                  <a:gd name="T13" fmla="*/ 110 h 122"/>
                  <a:gd name="T14" fmla="*/ 34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1" y="106"/>
                      <a:pt x="39" y="109"/>
                      <a:pt x="37" y="110"/>
                    </a:cubicBezTo>
                    <a:cubicBezTo>
                      <a:pt x="36" y="111"/>
                      <a:pt x="35" y="112"/>
                      <a:pt x="34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4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Freeform 19"/>
              <p:cNvSpPr>
                <a:spLocks noEditPoints="1"/>
              </p:cNvSpPr>
              <p:nvPr/>
            </p:nvSpPr>
            <p:spPr bwMode="auto">
              <a:xfrm>
                <a:off x="9056688" y="2868613"/>
                <a:ext cx="1085850" cy="723900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Freeform 20"/>
              <p:cNvSpPr>
                <a:spLocks noEditPoints="1"/>
              </p:cNvSpPr>
              <p:nvPr/>
            </p:nvSpPr>
            <p:spPr bwMode="auto">
              <a:xfrm>
                <a:off x="9531350" y="3616325"/>
                <a:ext cx="136525" cy="134938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21"/>
              <p:cNvSpPr>
                <a:spLocks/>
              </p:cNvSpPr>
              <p:nvPr/>
            </p:nvSpPr>
            <p:spPr bwMode="auto">
              <a:xfrm>
                <a:off x="9509125" y="3095625"/>
                <a:ext cx="227013" cy="271463"/>
              </a:xfrm>
              <a:custGeom>
                <a:avLst/>
                <a:gdLst>
                  <a:gd name="T0" fmla="*/ 2 w 20"/>
                  <a:gd name="T1" fmla="*/ 0 h 24"/>
                  <a:gd name="T2" fmla="*/ 0 w 20"/>
                  <a:gd name="T3" fmla="*/ 1 h 24"/>
                  <a:gd name="T4" fmla="*/ 0 w 20"/>
                  <a:gd name="T5" fmla="*/ 23 h 24"/>
                  <a:gd name="T6" fmla="*/ 2 w 20"/>
                  <a:gd name="T7" fmla="*/ 24 h 24"/>
                  <a:gd name="T8" fmla="*/ 19 w 20"/>
                  <a:gd name="T9" fmla="*/ 13 h 24"/>
                  <a:gd name="T10" fmla="*/ 19 w 20"/>
                  <a:gd name="T11" fmla="*/ 11 h 24"/>
                  <a:gd name="T12" fmla="*/ 2 w 2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4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21"/>
                      <a:pt x="0" y="23"/>
                    </a:cubicBezTo>
                    <a:cubicBezTo>
                      <a:pt x="0" y="24"/>
                      <a:pt x="1" y="24"/>
                      <a:pt x="2" y="24"/>
                    </a:cubicBezTo>
                    <a:cubicBezTo>
                      <a:pt x="3" y="23"/>
                      <a:pt x="18" y="14"/>
                      <a:pt x="19" y="13"/>
                    </a:cubicBezTo>
                    <a:cubicBezTo>
                      <a:pt x="20" y="13"/>
                      <a:pt x="20" y="11"/>
                      <a:pt x="19" y="11"/>
                    </a:cubicBezTo>
                    <a:cubicBezTo>
                      <a:pt x="18" y="1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1835696" y="4051301"/>
            <a:ext cx="899987" cy="899987"/>
            <a:chOff x="1835696" y="4051301"/>
            <a:chExt cx="899987" cy="899987"/>
          </a:xfrm>
        </p:grpSpPr>
        <p:sp>
          <p:nvSpPr>
            <p:cNvPr id="51" name="Oval 20"/>
            <p:cNvSpPr>
              <a:spLocks noChangeAspect="1"/>
            </p:cNvSpPr>
            <p:nvPr/>
          </p:nvSpPr>
          <p:spPr>
            <a:xfrm>
              <a:off x="1835696" y="4051301"/>
              <a:ext cx="899987" cy="899987"/>
            </a:xfrm>
            <a:prstGeom prst="ellipse">
              <a:avLst/>
            </a:prstGeom>
            <a:solidFill>
              <a:srgbClr val="2D48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3" name="Freeform 5"/>
            <p:cNvSpPr>
              <a:spLocks noChangeAspect="1" noEditPoints="1"/>
            </p:cNvSpPr>
            <p:nvPr/>
          </p:nvSpPr>
          <p:spPr bwMode="auto">
            <a:xfrm>
              <a:off x="2032375" y="4194218"/>
              <a:ext cx="523401" cy="633592"/>
            </a:xfrm>
            <a:custGeom>
              <a:avLst/>
              <a:gdLst>
                <a:gd name="T0" fmla="*/ 791 w 812"/>
                <a:gd name="T1" fmla="*/ 578 h 983"/>
                <a:gd name="T2" fmla="*/ 697 w 812"/>
                <a:gd name="T3" fmla="*/ 481 h 983"/>
                <a:gd name="T4" fmla="*/ 543 w 812"/>
                <a:gd name="T5" fmla="*/ 441 h 983"/>
                <a:gd name="T6" fmla="*/ 504 w 812"/>
                <a:gd name="T7" fmla="*/ 400 h 983"/>
                <a:gd name="T8" fmla="*/ 541 w 812"/>
                <a:gd name="T9" fmla="*/ 311 h 983"/>
                <a:gd name="T10" fmla="*/ 543 w 812"/>
                <a:gd name="T11" fmla="*/ 311 h 983"/>
                <a:gd name="T12" fmla="*/ 571 w 812"/>
                <a:gd name="T13" fmla="*/ 222 h 983"/>
                <a:gd name="T14" fmla="*/ 584 w 812"/>
                <a:gd name="T15" fmla="*/ 153 h 983"/>
                <a:gd name="T16" fmla="*/ 524 w 812"/>
                <a:gd name="T17" fmla="*/ 34 h 983"/>
                <a:gd name="T18" fmla="*/ 486 w 812"/>
                <a:gd name="T19" fmla="*/ 16 h 983"/>
                <a:gd name="T20" fmla="*/ 371 w 812"/>
                <a:gd name="T21" fmla="*/ 0 h 983"/>
                <a:gd name="T22" fmla="*/ 315 w 812"/>
                <a:gd name="T23" fmla="*/ 29 h 983"/>
                <a:gd name="T24" fmla="*/ 256 w 812"/>
                <a:gd name="T25" fmla="*/ 49 h 983"/>
                <a:gd name="T26" fmla="*/ 227 w 812"/>
                <a:gd name="T27" fmla="*/ 128 h 983"/>
                <a:gd name="T28" fmla="*/ 237 w 812"/>
                <a:gd name="T29" fmla="*/ 227 h 983"/>
                <a:gd name="T30" fmla="*/ 261 w 812"/>
                <a:gd name="T31" fmla="*/ 311 h 983"/>
                <a:gd name="T32" fmla="*/ 262 w 812"/>
                <a:gd name="T33" fmla="*/ 311 h 983"/>
                <a:gd name="T34" fmla="*/ 280 w 812"/>
                <a:gd name="T35" fmla="*/ 352 h 983"/>
                <a:gd name="T36" fmla="*/ 286 w 812"/>
                <a:gd name="T37" fmla="*/ 420 h 983"/>
                <a:gd name="T38" fmla="*/ 190 w 812"/>
                <a:gd name="T39" fmla="*/ 462 h 983"/>
                <a:gd name="T40" fmla="*/ 41 w 812"/>
                <a:gd name="T41" fmla="*/ 534 h 983"/>
                <a:gd name="T42" fmla="*/ 21 w 812"/>
                <a:gd name="T43" fmla="*/ 579 h 983"/>
                <a:gd name="T44" fmla="*/ 60 w 812"/>
                <a:gd name="T45" fmla="*/ 924 h 983"/>
                <a:gd name="T46" fmla="*/ 406 w 812"/>
                <a:gd name="T47" fmla="*/ 983 h 983"/>
                <a:gd name="T48" fmla="*/ 753 w 812"/>
                <a:gd name="T49" fmla="*/ 924 h 983"/>
                <a:gd name="T50" fmla="*/ 791 w 812"/>
                <a:gd name="T51" fmla="*/ 579 h 983"/>
                <a:gd name="T52" fmla="*/ 410 w 812"/>
                <a:gd name="T53" fmla="*/ 542 h 983"/>
                <a:gd name="T54" fmla="*/ 526 w 812"/>
                <a:gd name="T55" fmla="*/ 464 h 983"/>
                <a:gd name="T56" fmla="*/ 342 w 812"/>
                <a:gd name="T57" fmla="*/ 589 h 983"/>
                <a:gd name="T58" fmla="*/ 308 w 812"/>
                <a:gd name="T59" fmla="*/ 437 h 983"/>
                <a:gd name="T60" fmla="*/ 402 w 812"/>
                <a:gd name="T61" fmla="*/ 542 h 983"/>
                <a:gd name="T62" fmla="*/ 755 w 812"/>
                <a:gd name="T63" fmla="*/ 857 h 983"/>
                <a:gd name="T64" fmla="*/ 406 w 812"/>
                <a:gd name="T65" fmla="*/ 928 h 983"/>
                <a:gd name="T66" fmla="*/ 58 w 812"/>
                <a:gd name="T67" fmla="*/ 857 h 983"/>
                <a:gd name="T68" fmla="*/ 73 w 812"/>
                <a:gd name="T69" fmla="*/ 595 h 983"/>
                <a:gd name="T70" fmla="*/ 135 w 812"/>
                <a:gd name="T71" fmla="*/ 532 h 983"/>
                <a:gd name="T72" fmla="*/ 272 w 812"/>
                <a:gd name="T73" fmla="*/ 499 h 983"/>
                <a:gd name="T74" fmla="*/ 332 w 812"/>
                <a:gd name="T75" fmla="*/ 633 h 983"/>
                <a:gd name="T76" fmla="*/ 378 w 812"/>
                <a:gd name="T77" fmla="*/ 597 h 983"/>
                <a:gd name="T78" fmla="*/ 327 w 812"/>
                <a:gd name="T79" fmla="*/ 840 h 983"/>
                <a:gd name="T80" fmla="*/ 486 w 812"/>
                <a:gd name="T81" fmla="*/ 840 h 983"/>
                <a:gd name="T82" fmla="*/ 435 w 812"/>
                <a:gd name="T83" fmla="*/ 597 h 983"/>
                <a:gd name="T84" fmla="*/ 481 w 812"/>
                <a:gd name="T85" fmla="*/ 633 h 983"/>
                <a:gd name="T86" fmla="*/ 541 w 812"/>
                <a:gd name="T87" fmla="*/ 499 h 983"/>
                <a:gd name="T88" fmla="*/ 677 w 812"/>
                <a:gd name="T89" fmla="*/ 532 h 983"/>
                <a:gd name="T90" fmla="*/ 739 w 812"/>
                <a:gd name="T91" fmla="*/ 595 h 983"/>
                <a:gd name="T92" fmla="*/ 755 w 812"/>
                <a:gd name="T93" fmla="*/ 857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2" h="983">
                  <a:moveTo>
                    <a:pt x="791" y="579"/>
                  </a:moveTo>
                  <a:cubicBezTo>
                    <a:pt x="791" y="578"/>
                    <a:pt x="791" y="578"/>
                    <a:pt x="791" y="578"/>
                  </a:cubicBezTo>
                  <a:cubicBezTo>
                    <a:pt x="790" y="570"/>
                    <a:pt x="786" y="553"/>
                    <a:pt x="772" y="534"/>
                  </a:cubicBezTo>
                  <a:cubicBezTo>
                    <a:pt x="756" y="511"/>
                    <a:pt x="730" y="494"/>
                    <a:pt x="697" y="481"/>
                  </a:cubicBezTo>
                  <a:cubicBezTo>
                    <a:pt x="674" y="471"/>
                    <a:pt x="647" y="467"/>
                    <a:pt x="622" y="462"/>
                  </a:cubicBezTo>
                  <a:cubicBezTo>
                    <a:pt x="595" y="457"/>
                    <a:pt x="567" y="452"/>
                    <a:pt x="543" y="441"/>
                  </a:cubicBezTo>
                  <a:cubicBezTo>
                    <a:pt x="521" y="418"/>
                    <a:pt x="521" y="418"/>
                    <a:pt x="521" y="418"/>
                  </a:cubicBezTo>
                  <a:cubicBezTo>
                    <a:pt x="504" y="400"/>
                    <a:pt x="504" y="400"/>
                    <a:pt x="504" y="400"/>
                  </a:cubicBezTo>
                  <a:cubicBezTo>
                    <a:pt x="512" y="384"/>
                    <a:pt x="520" y="367"/>
                    <a:pt x="528" y="347"/>
                  </a:cubicBezTo>
                  <a:cubicBezTo>
                    <a:pt x="533" y="336"/>
                    <a:pt x="537" y="324"/>
                    <a:pt x="541" y="311"/>
                  </a:cubicBezTo>
                  <a:cubicBezTo>
                    <a:pt x="542" y="311"/>
                    <a:pt x="542" y="311"/>
                    <a:pt x="542" y="311"/>
                  </a:cubicBezTo>
                  <a:cubicBezTo>
                    <a:pt x="542" y="311"/>
                    <a:pt x="542" y="311"/>
                    <a:pt x="543" y="311"/>
                  </a:cubicBezTo>
                  <a:cubicBezTo>
                    <a:pt x="551" y="311"/>
                    <a:pt x="565" y="296"/>
                    <a:pt x="566" y="287"/>
                  </a:cubicBezTo>
                  <a:cubicBezTo>
                    <a:pt x="571" y="222"/>
                    <a:pt x="571" y="222"/>
                    <a:pt x="571" y="222"/>
                  </a:cubicBezTo>
                  <a:cubicBezTo>
                    <a:pt x="572" y="216"/>
                    <a:pt x="569" y="210"/>
                    <a:pt x="564" y="206"/>
                  </a:cubicBezTo>
                  <a:cubicBezTo>
                    <a:pt x="584" y="153"/>
                    <a:pt x="584" y="153"/>
                    <a:pt x="584" y="153"/>
                  </a:cubicBezTo>
                  <a:cubicBezTo>
                    <a:pt x="589" y="141"/>
                    <a:pt x="587" y="128"/>
                    <a:pt x="580" y="117"/>
                  </a:cubicBezTo>
                  <a:cubicBezTo>
                    <a:pt x="524" y="34"/>
                    <a:pt x="524" y="34"/>
                    <a:pt x="524" y="34"/>
                  </a:cubicBezTo>
                  <a:cubicBezTo>
                    <a:pt x="518" y="25"/>
                    <a:pt x="508" y="19"/>
                    <a:pt x="497" y="18"/>
                  </a:cubicBezTo>
                  <a:cubicBezTo>
                    <a:pt x="486" y="16"/>
                    <a:pt x="486" y="16"/>
                    <a:pt x="486" y="16"/>
                  </a:cubicBezTo>
                  <a:cubicBezTo>
                    <a:pt x="455" y="12"/>
                    <a:pt x="404" y="4"/>
                    <a:pt x="377" y="0"/>
                  </a:cubicBezTo>
                  <a:cubicBezTo>
                    <a:pt x="375" y="0"/>
                    <a:pt x="373" y="0"/>
                    <a:pt x="371" y="0"/>
                  </a:cubicBezTo>
                  <a:cubicBezTo>
                    <a:pt x="363" y="0"/>
                    <a:pt x="356" y="2"/>
                    <a:pt x="350" y="6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76" y="28"/>
                    <a:pt x="263" y="36"/>
                    <a:pt x="256" y="49"/>
                  </a:cubicBezTo>
                  <a:cubicBezTo>
                    <a:pt x="247" y="66"/>
                    <a:pt x="235" y="93"/>
                    <a:pt x="230" y="103"/>
                  </a:cubicBezTo>
                  <a:cubicBezTo>
                    <a:pt x="226" y="111"/>
                    <a:pt x="225" y="120"/>
                    <a:pt x="227" y="128"/>
                  </a:cubicBezTo>
                  <a:cubicBezTo>
                    <a:pt x="229" y="142"/>
                    <a:pt x="235" y="170"/>
                    <a:pt x="243" y="212"/>
                  </a:cubicBezTo>
                  <a:cubicBezTo>
                    <a:pt x="239" y="216"/>
                    <a:pt x="236" y="221"/>
                    <a:pt x="237" y="227"/>
                  </a:cubicBezTo>
                  <a:cubicBezTo>
                    <a:pt x="242" y="292"/>
                    <a:pt x="242" y="292"/>
                    <a:pt x="242" y="292"/>
                  </a:cubicBezTo>
                  <a:cubicBezTo>
                    <a:pt x="243" y="304"/>
                    <a:pt x="257" y="311"/>
                    <a:pt x="261" y="311"/>
                  </a:cubicBezTo>
                  <a:cubicBezTo>
                    <a:pt x="262" y="311"/>
                    <a:pt x="262" y="311"/>
                    <a:pt x="262" y="311"/>
                  </a:cubicBezTo>
                  <a:cubicBezTo>
                    <a:pt x="262" y="311"/>
                    <a:pt x="262" y="311"/>
                    <a:pt x="262" y="311"/>
                  </a:cubicBezTo>
                  <a:cubicBezTo>
                    <a:pt x="263" y="310"/>
                    <a:pt x="264" y="310"/>
                    <a:pt x="265" y="310"/>
                  </a:cubicBezTo>
                  <a:cubicBezTo>
                    <a:pt x="269" y="324"/>
                    <a:pt x="274" y="338"/>
                    <a:pt x="280" y="352"/>
                  </a:cubicBezTo>
                  <a:cubicBezTo>
                    <a:pt x="287" y="370"/>
                    <a:pt x="294" y="386"/>
                    <a:pt x="302" y="400"/>
                  </a:cubicBezTo>
                  <a:cubicBezTo>
                    <a:pt x="286" y="420"/>
                    <a:pt x="286" y="420"/>
                    <a:pt x="286" y="420"/>
                  </a:cubicBezTo>
                  <a:cubicBezTo>
                    <a:pt x="269" y="441"/>
                    <a:pt x="269" y="441"/>
                    <a:pt x="269" y="441"/>
                  </a:cubicBezTo>
                  <a:cubicBezTo>
                    <a:pt x="245" y="452"/>
                    <a:pt x="217" y="457"/>
                    <a:pt x="190" y="462"/>
                  </a:cubicBezTo>
                  <a:cubicBezTo>
                    <a:pt x="165" y="467"/>
                    <a:pt x="139" y="471"/>
                    <a:pt x="115" y="481"/>
                  </a:cubicBezTo>
                  <a:cubicBezTo>
                    <a:pt x="82" y="494"/>
                    <a:pt x="57" y="512"/>
                    <a:pt x="41" y="534"/>
                  </a:cubicBezTo>
                  <a:cubicBezTo>
                    <a:pt x="26" y="553"/>
                    <a:pt x="23" y="570"/>
                    <a:pt x="21" y="578"/>
                  </a:cubicBezTo>
                  <a:cubicBezTo>
                    <a:pt x="21" y="578"/>
                    <a:pt x="21" y="578"/>
                    <a:pt x="21" y="579"/>
                  </a:cubicBezTo>
                  <a:cubicBezTo>
                    <a:pt x="13" y="605"/>
                    <a:pt x="3" y="749"/>
                    <a:pt x="1" y="844"/>
                  </a:cubicBezTo>
                  <a:cubicBezTo>
                    <a:pt x="0" y="869"/>
                    <a:pt x="7" y="901"/>
                    <a:pt x="60" y="924"/>
                  </a:cubicBezTo>
                  <a:cubicBezTo>
                    <a:pt x="115" y="949"/>
                    <a:pt x="190" y="966"/>
                    <a:pt x="283" y="975"/>
                  </a:cubicBezTo>
                  <a:cubicBezTo>
                    <a:pt x="353" y="982"/>
                    <a:pt x="406" y="983"/>
                    <a:pt x="406" y="983"/>
                  </a:cubicBezTo>
                  <a:cubicBezTo>
                    <a:pt x="408" y="983"/>
                    <a:pt x="612" y="982"/>
                    <a:pt x="752" y="925"/>
                  </a:cubicBezTo>
                  <a:cubicBezTo>
                    <a:pt x="753" y="924"/>
                    <a:pt x="753" y="924"/>
                    <a:pt x="753" y="924"/>
                  </a:cubicBezTo>
                  <a:cubicBezTo>
                    <a:pt x="806" y="901"/>
                    <a:pt x="812" y="869"/>
                    <a:pt x="812" y="844"/>
                  </a:cubicBezTo>
                  <a:cubicBezTo>
                    <a:pt x="809" y="749"/>
                    <a:pt x="799" y="605"/>
                    <a:pt x="791" y="579"/>
                  </a:cubicBezTo>
                  <a:close/>
                  <a:moveTo>
                    <a:pt x="470" y="589"/>
                  </a:moveTo>
                  <a:cubicBezTo>
                    <a:pt x="410" y="542"/>
                    <a:pt x="410" y="542"/>
                    <a:pt x="410" y="542"/>
                  </a:cubicBezTo>
                  <a:cubicBezTo>
                    <a:pt x="501" y="437"/>
                    <a:pt x="501" y="437"/>
                    <a:pt x="501" y="437"/>
                  </a:cubicBezTo>
                  <a:cubicBezTo>
                    <a:pt x="526" y="464"/>
                    <a:pt x="526" y="464"/>
                    <a:pt x="526" y="464"/>
                  </a:cubicBezTo>
                  <a:lnTo>
                    <a:pt x="470" y="589"/>
                  </a:lnTo>
                  <a:close/>
                  <a:moveTo>
                    <a:pt x="342" y="589"/>
                  </a:moveTo>
                  <a:cubicBezTo>
                    <a:pt x="286" y="464"/>
                    <a:pt x="286" y="464"/>
                    <a:pt x="286" y="464"/>
                  </a:cubicBezTo>
                  <a:cubicBezTo>
                    <a:pt x="308" y="437"/>
                    <a:pt x="308" y="437"/>
                    <a:pt x="308" y="437"/>
                  </a:cubicBezTo>
                  <a:cubicBezTo>
                    <a:pt x="308" y="437"/>
                    <a:pt x="308" y="437"/>
                    <a:pt x="308" y="437"/>
                  </a:cubicBezTo>
                  <a:cubicBezTo>
                    <a:pt x="402" y="542"/>
                    <a:pt x="402" y="542"/>
                    <a:pt x="402" y="542"/>
                  </a:cubicBezTo>
                  <a:lnTo>
                    <a:pt x="342" y="589"/>
                  </a:lnTo>
                  <a:close/>
                  <a:moveTo>
                    <a:pt x="755" y="857"/>
                  </a:moveTo>
                  <a:cubicBezTo>
                    <a:pt x="753" y="860"/>
                    <a:pt x="748" y="867"/>
                    <a:pt x="731" y="874"/>
                  </a:cubicBezTo>
                  <a:cubicBezTo>
                    <a:pt x="602" y="926"/>
                    <a:pt x="410" y="928"/>
                    <a:pt x="406" y="928"/>
                  </a:cubicBezTo>
                  <a:cubicBezTo>
                    <a:pt x="402" y="928"/>
                    <a:pt x="201" y="926"/>
                    <a:pt x="82" y="874"/>
                  </a:cubicBezTo>
                  <a:cubicBezTo>
                    <a:pt x="65" y="867"/>
                    <a:pt x="59" y="860"/>
                    <a:pt x="58" y="857"/>
                  </a:cubicBezTo>
                  <a:cubicBezTo>
                    <a:pt x="56" y="854"/>
                    <a:pt x="56" y="851"/>
                    <a:pt x="56" y="845"/>
                  </a:cubicBezTo>
                  <a:cubicBezTo>
                    <a:pt x="58" y="736"/>
                    <a:pt x="69" y="611"/>
                    <a:pt x="73" y="595"/>
                  </a:cubicBezTo>
                  <a:cubicBezTo>
                    <a:pt x="74" y="593"/>
                    <a:pt x="75" y="591"/>
                    <a:pt x="75" y="589"/>
                  </a:cubicBezTo>
                  <a:cubicBezTo>
                    <a:pt x="83" y="552"/>
                    <a:pt x="121" y="537"/>
                    <a:pt x="135" y="532"/>
                  </a:cubicBezTo>
                  <a:cubicBezTo>
                    <a:pt x="154" y="524"/>
                    <a:pt x="177" y="520"/>
                    <a:pt x="201" y="516"/>
                  </a:cubicBezTo>
                  <a:cubicBezTo>
                    <a:pt x="224" y="511"/>
                    <a:pt x="248" y="507"/>
                    <a:pt x="272" y="499"/>
                  </a:cubicBezTo>
                  <a:cubicBezTo>
                    <a:pt x="317" y="601"/>
                    <a:pt x="317" y="601"/>
                    <a:pt x="317" y="601"/>
                  </a:cubicBezTo>
                  <a:cubicBezTo>
                    <a:pt x="332" y="633"/>
                    <a:pt x="332" y="633"/>
                    <a:pt x="332" y="633"/>
                  </a:cubicBezTo>
                  <a:cubicBezTo>
                    <a:pt x="359" y="611"/>
                    <a:pt x="359" y="611"/>
                    <a:pt x="359" y="611"/>
                  </a:cubicBezTo>
                  <a:cubicBezTo>
                    <a:pt x="378" y="597"/>
                    <a:pt x="378" y="597"/>
                    <a:pt x="378" y="597"/>
                  </a:cubicBezTo>
                  <a:cubicBezTo>
                    <a:pt x="379" y="599"/>
                    <a:pt x="379" y="599"/>
                    <a:pt x="379" y="599"/>
                  </a:cubicBezTo>
                  <a:cubicBezTo>
                    <a:pt x="327" y="840"/>
                    <a:pt x="327" y="840"/>
                    <a:pt x="327" y="840"/>
                  </a:cubicBezTo>
                  <a:cubicBezTo>
                    <a:pt x="406" y="914"/>
                    <a:pt x="406" y="914"/>
                    <a:pt x="406" y="914"/>
                  </a:cubicBezTo>
                  <a:cubicBezTo>
                    <a:pt x="486" y="840"/>
                    <a:pt x="486" y="840"/>
                    <a:pt x="486" y="840"/>
                  </a:cubicBezTo>
                  <a:cubicBezTo>
                    <a:pt x="434" y="598"/>
                    <a:pt x="434" y="598"/>
                    <a:pt x="434" y="598"/>
                  </a:cubicBezTo>
                  <a:cubicBezTo>
                    <a:pt x="435" y="597"/>
                    <a:pt x="435" y="597"/>
                    <a:pt x="435" y="597"/>
                  </a:cubicBezTo>
                  <a:cubicBezTo>
                    <a:pt x="453" y="611"/>
                    <a:pt x="453" y="611"/>
                    <a:pt x="453" y="611"/>
                  </a:cubicBezTo>
                  <a:cubicBezTo>
                    <a:pt x="481" y="633"/>
                    <a:pt x="481" y="633"/>
                    <a:pt x="481" y="633"/>
                  </a:cubicBezTo>
                  <a:cubicBezTo>
                    <a:pt x="495" y="601"/>
                    <a:pt x="495" y="601"/>
                    <a:pt x="495" y="601"/>
                  </a:cubicBezTo>
                  <a:cubicBezTo>
                    <a:pt x="541" y="499"/>
                    <a:pt x="541" y="499"/>
                    <a:pt x="541" y="499"/>
                  </a:cubicBezTo>
                  <a:cubicBezTo>
                    <a:pt x="564" y="507"/>
                    <a:pt x="588" y="511"/>
                    <a:pt x="612" y="516"/>
                  </a:cubicBezTo>
                  <a:cubicBezTo>
                    <a:pt x="636" y="520"/>
                    <a:pt x="658" y="524"/>
                    <a:pt x="677" y="532"/>
                  </a:cubicBezTo>
                  <a:cubicBezTo>
                    <a:pt x="692" y="537"/>
                    <a:pt x="730" y="552"/>
                    <a:pt x="738" y="589"/>
                  </a:cubicBezTo>
                  <a:cubicBezTo>
                    <a:pt x="738" y="591"/>
                    <a:pt x="738" y="593"/>
                    <a:pt x="739" y="595"/>
                  </a:cubicBezTo>
                  <a:cubicBezTo>
                    <a:pt x="743" y="611"/>
                    <a:pt x="754" y="736"/>
                    <a:pt x="757" y="845"/>
                  </a:cubicBezTo>
                  <a:cubicBezTo>
                    <a:pt x="757" y="851"/>
                    <a:pt x="757" y="854"/>
                    <a:pt x="755" y="8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5" name="Freeform 6"/>
          <p:cNvSpPr>
            <a:spLocks noChangeAspect="1" noEditPoints="1"/>
          </p:cNvSpPr>
          <p:nvPr/>
        </p:nvSpPr>
        <p:spPr bwMode="auto">
          <a:xfrm flipH="1">
            <a:off x="1564629" y="2283718"/>
            <a:ext cx="1351187" cy="1439991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95536" y="1587450"/>
            <a:ext cx="899987" cy="899987"/>
            <a:chOff x="395536" y="1587450"/>
            <a:chExt cx="899987" cy="899987"/>
          </a:xfrm>
        </p:grpSpPr>
        <p:sp>
          <p:nvSpPr>
            <p:cNvPr id="49" name="Oval 20"/>
            <p:cNvSpPr>
              <a:spLocks noChangeAspect="1"/>
            </p:cNvSpPr>
            <p:nvPr/>
          </p:nvSpPr>
          <p:spPr>
            <a:xfrm>
              <a:off x="395536" y="1587450"/>
              <a:ext cx="899987" cy="899987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1" name="Изображение 60" descr="Vector-Smart-Object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707654"/>
              <a:ext cx="577258" cy="575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9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>
        <p14:pan dir="u"/>
      </p:transition>
    </mc:Choice>
    <mc:Fallback xmlns="">
      <p:transition xmlns:p14="http://schemas.microsoft.com/office/powerpoint/2010/main"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4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9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9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0" grpId="0" animBg="1"/>
      <p:bldP spid="2" grpId="0"/>
      <p:bldP spid="16" grpId="0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"/>
          <p:cNvSpPr/>
          <p:nvPr/>
        </p:nvSpPr>
        <p:spPr>
          <a:xfrm>
            <a:off x="-108520" y="1707654"/>
            <a:ext cx="9264844" cy="3435846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176" name="Прямоугольник 175"/>
          <p:cNvSpPr/>
          <p:nvPr/>
        </p:nvSpPr>
        <p:spPr>
          <a:xfrm>
            <a:off x="251520" y="1923678"/>
            <a:ext cx="4320480" cy="2965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В век ускорения всех процессов обмена данными, огромных массивов информации и острой нехватки времени  </a:t>
            </a:r>
            <a:r>
              <a:rPr lang="ru-RU" sz="2000" b="1" dirty="0">
                <a:solidFill>
                  <a:srgbClr val="23ACAB"/>
                </a:solidFill>
                <a:latin typeface="EuropeC"/>
                <a:cs typeface="EuropeC"/>
              </a:rPr>
              <a:t>необходимо предоставить клиенту удобный, простой и надежный в использовании инструмент </a:t>
            </a: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покупки  вашего туристического продукта или отеля.</a:t>
            </a:r>
          </a:p>
        </p:txBody>
      </p:sp>
      <p:sp>
        <p:nvSpPr>
          <p:cNvPr id="36" name="Freeform 22"/>
          <p:cNvSpPr>
            <a:spLocks noEditPoints="1"/>
          </p:cNvSpPr>
          <p:nvPr/>
        </p:nvSpPr>
        <p:spPr bwMode="auto">
          <a:xfrm>
            <a:off x="5239658" y="1146722"/>
            <a:ext cx="707072" cy="707072"/>
          </a:xfrm>
          <a:custGeom>
            <a:avLst/>
            <a:gdLst>
              <a:gd name="T0" fmla="*/ 176 w 352"/>
              <a:gd name="T1" fmla="*/ 0 h 352"/>
              <a:gd name="T2" fmla="*/ 0 w 352"/>
              <a:gd name="T3" fmla="*/ 176 h 352"/>
              <a:gd name="T4" fmla="*/ 176 w 352"/>
              <a:gd name="T5" fmla="*/ 352 h 352"/>
              <a:gd name="T6" fmla="*/ 352 w 352"/>
              <a:gd name="T7" fmla="*/ 176 h 352"/>
              <a:gd name="T8" fmla="*/ 176 w 352"/>
              <a:gd name="T9" fmla="*/ 0 h 352"/>
              <a:gd name="T10" fmla="*/ 89 w 352"/>
              <a:gd name="T11" fmla="*/ 90 h 352"/>
              <a:gd name="T12" fmla="*/ 263 w 352"/>
              <a:gd name="T13" fmla="*/ 90 h 352"/>
              <a:gd name="T14" fmla="*/ 276 w 352"/>
              <a:gd name="T15" fmla="*/ 93 h 352"/>
              <a:gd name="T16" fmla="*/ 176 w 352"/>
              <a:gd name="T17" fmla="*/ 182 h 352"/>
              <a:gd name="T18" fmla="*/ 75 w 352"/>
              <a:gd name="T19" fmla="*/ 93 h 352"/>
              <a:gd name="T20" fmla="*/ 89 w 352"/>
              <a:gd name="T21" fmla="*/ 90 h 352"/>
              <a:gd name="T22" fmla="*/ 60 w 352"/>
              <a:gd name="T23" fmla="*/ 235 h 352"/>
              <a:gd name="T24" fmla="*/ 60 w 352"/>
              <a:gd name="T25" fmla="*/ 119 h 352"/>
              <a:gd name="T26" fmla="*/ 65 w 352"/>
              <a:gd name="T27" fmla="*/ 103 h 352"/>
              <a:gd name="T28" fmla="*/ 137 w 352"/>
              <a:gd name="T29" fmla="*/ 167 h 352"/>
              <a:gd name="T30" fmla="*/ 64 w 352"/>
              <a:gd name="T31" fmla="*/ 248 h 352"/>
              <a:gd name="T32" fmla="*/ 60 w 352"/>
              <a:gd name="T33" fmla="*/ 235 h 352"/>
              <a:gd name="T34" fmla="*/ 263 w 352"/>
              <a:gd name="T35" fmla="*/ 263 h 352"/>
              <a:gd name="T36" fmla="*/ 89 w 352"/>
              <a:gd name="T37" fmla="*/ 263 h 352"/>
              <a:gd name="T38" fmla="*/ 74 w 352"/>
              <a:gd name="T39" fmla="*/ 259 h 352"/>
              <a:gd name="T40" fmla="*/ 148 w 352"/>
              <a:gd name="T41" fmla="*/ 176 h 352"/>
              <a:gd name="T42" fmla="*/ 171 w 352"/>
              <a:gd name="T43" fmla="*/ 197 h 352"/>
              <a:gd name="T44" fmla="*/ 176 w 352"/>
              <a:gd name="T45" fmla="*/ 198 h 352"/>
              <a:gd name="T46" fmla="*/ 181 w 352"/>
              <a:gd name="T47" fmla="*/ 197 h 352"/>
              <a:gd name="T48" fmla="*/ 204 w 352"/>
              <a:gd name="T49" fmla="*/ 176 h 352"/>
              <a:gd name="T50" fmla="*/ 278 w 352"/>
              <a:gd name="T51" fmla="*/ 259 h 352"/>
              <a:gd name="T52" fmla="*/ 263 w 352"/>
              <a:gd name="T53" fmla="*/ 263 h 352"/>
              <a:gd name="T54" fmla="*/ 286 w 352"/>
              <a:gd name="T55" fmla="*/ 233 h 352"/>
              <a:gd name="T56" fmla="*/ 283 w 352"/>
              <a:gd name="T57" fmla="*/ 247 h 352"/>
              <a:gd name="T58" fmla="*/ 211 w 352"/>
              <a:gd name="T59" fmla="*/ 167 h 352"/>
              <a:gd name="T60" fmla="*/ 282 w 352"/>
              <a:gd name="T61" fmla="*/ 105 h 352"/>
              <a:gd name="T62" fmla="*/ 286 w 352"/>
              <a:gd name="T63" fmla="*/ 120 h 352"/>
              <a:gd name="T64" fmla="*/ 286 w 352"/>
              <a:gd name="T65" fmla="*/ 233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2" h="352">
                <a:moveTo>
                  <a:pt x="176" y="0"/>
                </a:moveTo>
                <a:cubicBezTo>
                  <a:pt x="79" y="0"/>
                  <a:pt x="0" y="79"/>
                  <a:pt x="0" y="176"/>
                </a:cubicBezTo>
                <a:cubicBezTo>
                  <a:pt x="0" y="273"/>
                  <a:pt x="79" y="352"/>
                  <a:pt x="176" y="352"/>
                </a:cubicBezTo>
                <a:cubicBezTo>
                  <a:pt x="273" y="352"/>
                  <a:pt x="352" y="273"/>
                  <a:pt x="352" y="176"/>
                </a:cubicBezTo>
                <a:cubicBezTo>
                  <a:pt x="352" y="79"/>
                  <a:pt x="273" y="0"/>
                  <a:pt x="176" y="0"/>
                </a:cubicBezTo>
                <a:close/>
                <a:moveTo>
                  <a:pt x="89" y="90"/>
                </a:moveTo>
                <a:cubicBezTo>
                  <a:pt x="263" y="90"/>
                  <a:pt x="263" y="90"/>
                  <a:pt x="263" y="90"/>
                </a:cubicBezTo>
                <a:cubicBezTo>
                  <a:pt x="268" y="90"/>
                  <a:pt x="272" y="91"/>
                  <a:pt x="276" y="93"/>
                </a:cubicBezTo>
                <a:cubicBezTo>
                  <a:pt x="176" y="182"/>
                  <a:pt x="176" y="182"/>
                  <a:pt x="176" y="182"/>
                </a:cubicBezTo>
                <a:cubicBezTo>
                  <a:pt x="75" y="93"/>
                  <a:pt x="75" y="93"/>
                  <a:pt x="75" y="93"/>
                </a:cubicBezTo>
                <a:cubicBezTo>
                  <a:pt x="79" y="91"/>
                  <a:pt x="84" y="90"/>
                  <a:pt x="89" y="90"/>
                </a:cubicBezTo>
                <a:close/>
                <a:moveTo>
                  <a:pt x="60" y="235"/>
                </a:moveTo>
                <a:cubicBezTo>
                  <a:pt x="60" y="119"/>
                  <a:pt x="60" y="119"/>
                  <a:pt x="60" y="119"/>
                </a:cubicBezTo>
                <a:cubicBezTo>
                  <a:pt x="60" y="113"/>
                  <a:pt x="62" y="108"/>
                  <a:pt x="65" y="103"/>
                </a:cubicBezTo>
                <a:cubicBezTo>
                  <a:pt x="137" y="167"/>
                  <a:pt x="137" y="167"/>
                  <a:pt x="137" y="167"/>
                </a:cubicBezTo>
                <a:cubicBezTo>
                  <a:pt x="64" y="248"/>
                  <a:pt x="64" y="248"/>
                  <a:pt x="64" y="248"/>
                </a:cubicBezTo>
                <a:cubicBezTo>
                  <a:pt x="62" y="244"/>
                  <a:pt x="60" y="240"/>
                  <a:pt x="60" y="235"/>
                </a:cubicBezTo>
                <a:close/>
                <a:moveTo>
                  <a:pt x="263" y="263"/>
                </a:moveTo>
                <a:cubicBezTo>
                  <a:pt x="89" y="263"/>
                  <a:pt x="89" y="263"/>
                  <a:pt x="89" y="263"/>
                </a:cubicBezTo>
                <a:cubicBezTo>
                  <a:pt x="83" y="263"/>
                  <a:pt x="78" y="262"/>
                  <a:pt x="74" y="259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72" y="198"/>
                  <a:pt x="174" y="198"/>
                  <a:pt x="176" y="198"/>
                </a:cubicBezTo>
                <a:cubicBezTo>
                  <a:pt x="178" y="198"/>
                  <a:pt x="179" y="198"/>
                  <a:pt x="181" y="197"/>
                </a:cubicBezTo>
                <a:cubicBezTo>
                  <a:pt x="204" y="176"/>
                  <a:pt x="204" y="176"/>
                  <a:pt x="204" y="176"/>
                </a:cubicBezTo>
                <a:cubicBezTo>
                  <a:pt x="278" y="259"/>
                  <a:pt x="278" y="259"/>
                  <a:pt x="278" y="259"/>
                </a:cubicBezTo>
                <a:cubicBezTo>
                  <a:pt x="274" y="262"/>
                  <a:pt x="268" y="263"/>
                  <a:pt x="263" y="263"/>
                </a:cubicBezTo>
                <a:close/>
                <a:moveTo>
                  <a:pt x="286" y="233"/>
                </a:moveTo>
                <a:cubicBezTo>
                  <a:pt x="286" y="238"/>
                  <a:pt x="285" y="243"/>
                  <a:pt x="283" y="247"/>
                </a:cubicBezTo>
                <a:cubicBezTo>
                  <a:pt x="211" y="167"/>
                  <a:pt x="211" y="167"/>
                  <a:pt x="211" y="167"/>
                </a:cubicBezTo>
                <a:cubicBezTo>
                  <a:pt x="282" y="105"/>
                  <a:pt x="282" y="105"/>
                  <a:pt x="282" y="105"/>
                </a:cubicBezTo>
                <a:cubicBezTo>
                  <a:pt x="285" y="109"/>
                  <a:pt x="286" y="115"/>
                  <a:pt x="286" y="120"/>
                </a:cubicBezTo>
                <a:lnTo>
                  <a:pt x="286" y="2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5" name="Freeform 31"/>
          <p:cNvSpPr>
            <a:spLocks noEditPoints="1"/>
          </p:cNvSpPr>
          <p:nvPr/>
        </p:nvSpPr>
        <p:spPr bwMode="auto">
          <a:xfrm>
            <a:off x="6583981" y="2184057"/>
            <a:ext cx="561890" cy="562997"/>
          </a:xfrm>
          <a:custGeom>
            <a:avLst/>
            <a:gdLst>
              <a:gd name="T0" fmla="*/ 140 w 280"/>
              <a:gd name="T1" fmla="*/ 0 h 280"/>
              <a:gd name="T2" fmla="*/ 0 w 280"/>
              <a:gd name="T3" fmla="*/ 140 h 280"/>
              <a:gd name="T4" fmla="*/ 140 w 280"/>
              <a:gd name="T5" fmla="*/ 280 h 280"/>
              <a:gd name="T6" fmla="*/ 280 w 280"/>
              <a:gd name="T7" fmla="*/ 140 h 280"/>
              <a:gd name="T8" fmla="*/ 140 w 280"/>
              <a:gd name="T9" fmla="*/ 0 h 280"/>
              <a:gd name="T10" fmla="*/ 185 w 280"/>
              <a:gd name="T11" fmla="*/ 69 h 280"/>
              <a:gd name="T12" fmla="*/ 211 w 280"/>
              <a:gd name="T13" fmla="*/ 95 h 280"/>
              <a:gd name="T14" fmla="*/ 185 w 280"/>
              <a:gd name="T15" fmla="*/ 122 h 280"/>
              <a:gd name="T16" fmla="*/ 174 w 280"/>
              <a:gd name="T17" fmla="*/ 119 h 280"/>
              <a:gd name="T18" fmla="*/ 158 w 280"/>
              <a:gd name="T19" fmla="*/ 95 h 280"/>
              <a:gd name="T20" fmla="*/ 185 w 280"/>
              <a:gd name="T21" fmla="*/ 69 h 280"/>
              <a:gd name="T22" fmla="*/ 141 w 280"/>
              <a:gd name="T23" fmla="*/ 96 h 280"/>
              <a:gd name="T24" fmla="*/ 167 w 280"/>
              <a:gd name="T25" fmla="*/ 123 h 280"/>
              <a:gd name="T26" fmla="*/ 141 w 280"/>
              <a:gd name="T27" fmla="*/ 149 h 280"/>
              <a:gd name="T28" fmla="*/ 115 w 280"/>
              <a:gd name="T29" fmla="*/ 123 h 280"/>
              <a:gd name="T30" fmla="*/ 141 w 280"/>
              <a:gd name="T31" fmla="*/ 96 h 280"/>
              <a:gd name="T32" fmla="*/ 95 w 280"/>
              <a:gd name="T33" fmla="*/ 69 h 280"/>
              <a:gd name="T34" fmla="*/ 121 w 280"/>
              <a:gd name="T35" fmla="*/ 95 h 280"/>
              <a:gd name="T36" fmla="*/ 121 w 280"/>
              <a:gd name="T37" fmla="*/ 97 h 280"/>
              <a:gd name="T38" fmla="*/ 109 w 280"/>
              <a:gd name="T39" fmla="*/ 118 h 280"/>
              <a:gd name="T40" fmla="*/ 95 w 280"/>
              <a:gd name="T41" fmla="*/ 122 h 280"/>
              <a:gd name="T42" fmla="*/ 68 w 280"/>
              <a:gd name="T43" fmla="*/ 95 h 280"/>
              <a:gd name="T44" fmla="*/ 95 w 280"/>
              <a:gd name="T45" fmla="*/ 69 h 280"/>
              <a:gd name="T46" fmla="*/ 90 w 280"/>
              <a:gd name="T47" fmla="*/ 193 h 280"/>
              <a:gd name="T48" fmla="*/ 52 w 280"/>
              <a:gd name="T49" fmla="*/ 186 h 280"/>
              <a:gd name="T50" fmla="*/ 50 w 280"/>
              <a:gd name="T51" fmla="*/ 185 h 280"/>
              <a:gd name="T52" fmla="*/ 50 w 280"/>
              <a:gd name="T53" fmla="*/ 185 h 280"/>
              <a:gd name="T54" fmla="*/ 50 w 280"/>
              <a:gd name="T55" fmla="*/ 157 h 280"/>
              <a:gd name="T56" fmla="*/ 84 w 280"/>
              <a:gd name="T57" fmla="*/ 124 h 280"/>
              <a:gd name="T58" fmla="*/ 106 w 280"/>
              <a:gd name="T59" fmla="*/ 124 h 280"/>
              <a:gd name="T60" fmla="*/ 108 w 280"/>
              <a:gd name="T61" fmla="*/ 124 h 280"/>
              <a:gd name="T62" fmla="*/ 118 w 280"/>
              <a:gd name="T63" fmla="*/ 146 h 280"/>
              <a:gd name="T64" fmla="*/ 90 w 280"/>
              <a:gd name="T65" fmla="*/ 185 h 280"/>
              <a:gd name="T66" fmla="*/ 90 w 280"/>
              <a:gd name="T67" fmla="*/ 193 h 280"/>
              <a:gd name="T68" fmla="*/ 186 w 280"/>
              <a:gd name="T69" fmla="*/ 212 h 280"/>
              <a:gd name="T70" fmla="*/ 186 w 280"/>
              <a:gd name="T71" fmla="*/ 212 h 280"/>
              <a:gd name="T72" fmla="*/ 184 w 280"/>
              <a:gd name="T73" fmla="*/ 213 h 280"/>
              <a:gd name="T74" fmla="*/ 144 w 280"/>
              <a:gd name="T75" fmla="*/ 220 h 280"/>
              <a:gd name="T76" fmla="*/ 98 w 280"/>
              <a:gd name="T77" fmla="*/ 213 h 280"/>
              <a:gd name="T78" fmla="*/ 96 w 280"/>
              <a:gd name="T79" fmla="*/ 212 h 280"/>
              <a:gd name="T80" fmla="*/ 96 w 280"/>
              <a:gd name="T81" fmla="*/ 212 h 280"/>
              <a:gd name="T82" fmla="*/ 96 w 280"/>
              <a:gd name="T83" fmla="*/ 185 h 280"/>
              <a:gd name="T84" fmla="*/ 130 w 280"/>
              <a:gd name="T85" fmla="*/ 151 h 280"/>
              <a:gd name="T86" fmla="*/ 152 w 280"/>
              <a:gd name="T87" fmla="*/ 151 h 280"/>
              <a:gd name="T88" fmla="*/ 186 w 280"/>
              <a:gd name="T89" fmla="*/ 185 h 280"/>
              <a:gd name="T90" fmla="*/ 186 w 280"/>
              <a:gd name="T91" fmla="*/ 212 h 280"/>
              <a:gd name="T92" fmla="*/ 230 w 280"/>
              <a:gd name="T93" fmla="*/ 185 h 280"/>
              <a:gd name="T94" fmla="*/ 230 w 280"/>
              <a:gd name="T95" fmla="*/ 185 h 280"/>
              <a:gd name="T96" fmla="*/ 228 w 280"/>
              <a:gd name="T97" fmla="*/ 186 h 280"/>
              <a:gd name="T98" fmla="*/ 192 w 280"/>
              <a:gd name="T99" fmla="*/ 193 h 280"/>
              <a:gd name="T100" fmla="*/ 192 w 280"/>
              <a:gd name="T101" fmla="*/ 185 h 280"/>
              <a:gd name="T102" fmla="*/ 164 w 280"/>
              <a:gd name="T103" fmla="*/ 146 h 280"/>
              <a:gd name="T104" fmla="*/ 174 w 280"/>
              <a:gd name="T105" fmla="*/ 124 h 280"/>
              <a:gd name="T106" fmla="*/ 196 w 280"/>
              <a:gd name="T107" fmla="*/ 124 h 280"/>
              <a:gd name="T108" fmla="*/ 230 w 280"/>
              <a:gd name="T109" fmla="*/ 157 h 280"/>
              <a:gd name="T110" fmla="*/ 230 w 280"/>
              <a:gd name="T111" fmla="*/ 185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rgbClr val="23ACA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85" name="Group 84"/>
          <p:cNvGrpSpPr/>
          <p:nvPr/>
        </p:nvGrpSpPr>
        <p:grpSpPr>
          <a:xfrm>
            <a:off x="7524328" y="4155926"/>
            <a:ext cx="707072" cy="707072"/>
            <a:chOff x="7275513" y="5302250"/>
            <a:chExt cx="1012825" cy="1012825"/>
          </a:xfrm>
          <a:solidFill>
            <a:srgbClr val="23ACAB"/>
          </a:solidFill>
        </p:grpSpPr>
        <p:sp>
          <p:nvSpPr>
            <p:cNvPr id="48" name="Freeform 34"/>
            <p:cNvSpPr>
              <a:spLocks/>
            </p:cNvSpPr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35"/>
            <p:cNvSpPr>
              <a:spLocks noEditPoints="1"/>
            </p:cNvSpPr>
            <p:nvPr/>
          </p:nvSpPr>
          <p:spPr bwMode="auto">
            <a:xfrm>
              <a:off x="7275513" y="5302250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0" name="Freeform 36"/>
          <p:cNvSpPr>
            <a:spLocks noEditPoints="1"/>
          </p:cNvSpPr>
          <p:nvPr/>
        </p:nvSpPr>
        <p:spPr bwMode="auto">
          <a:xfrm>
            <a:off x="8245267" y="1818330"/>
            <a:ext cx="717047" cy="714830"/>
          </a:xfrm>
          <a:custGeom>
            <a:avLst/>
            <a:gdLst>
              <a:gd name="T0" fmla="*/ 178 w 357"/>
              <a:gd name="T1" fmla="*/ 0 h 356"/>
              <a:gd name="T2" fmla="*/ 0 w 357"/>
              <a:gd name="T3" fmla="*/ 178 h 356"/>
              <a:gd name="T4" fmla="*/ 178 w 357"/>
              <a:gd name="T5" fmla="*/ 356 h 356"/>
              <a:gd name="T6" fmla="*/ 357 w 357"/>
              <a:gd name="T7" fmla="*/ 178 h 356"/>
              <a:gd name="T8" fmla="*/ 178 w 357"/>
              <a:gd name="T9" fmla="*/ 0 h 356"/>
              <a:gd name="T10" fmla="*/ 220 w 357"/>
              <a:gd name="T11" fmla="*/ 77 h 356"/>
              <a:gd name="T12" fmla="*/ 258 w 357"/>
              <a:gd name="T13" fmla="*/ 77 h 356"/>
              <a:gd name="T14" fmla="*/ 258 w 357"/>
              <a:gd name="T15" fmla="*/ 125 h 356"/>
              <a:gd name="T16" fmla="*/ 220 w 357"/>
              <a:gd name="T17" fmla="*/ 94 h 356"/>
              <a:gd name="T18" fmla="*/ 220 w 357"/>
              <a:gd name="T19" fmla="*/ 77 h 356"/>
              <a:gd name="T20" fmla="*/ 258 w 357"/>
              <a:gd name="T21" fmla="*/ 200 h 356"/>
              <a:gd name="T22" fmla="*/ 258 w 357"/>
              <a:gd name="T23" fmla="*/ 272 h 356"/>
              <a:gd name="T24" fmla="*/ 208 w 357"/>
              <a:gd name="T25" fmla="*/ 272 h 356"/>
              <a:gd name="T26" fmla="*/ 208 w 357"/>
              <a:gd name="T27" fmla="*/ 185 h 356"/>
              <a:gd name="T28" fmla="*/ 149 w 357"/>
              <a:gd name="T29" fmla="*/ 185 h 356"/>
              <a:gd name="T30" fmla="*/ 149 w 357"/>
              <a:gd name="T31" fmla="*/ 272 h 356"/>
              <a:gd name="T32" fmla="*/ 98 w 357"/>
              <a:gd name="T33" fmla="*/ 272 h 356"/>
              <a:gd name="T34" fmla="*/ 98 w 357"/>
              <a:gd name="T35" fmla="*/ 184 h 356"/>
              <a:gd name="T36" fmla="*/ 178 w 357"/>
              <a:gd name="T37" fmla="*/ 118 h 356"/>
              <a:gd name="T38" fmla="*/ 220 w 357"/>
              <a:gd name="T39" fmla="*/ 152 h 356"/>
              <a:gd name="T40" fmla="*/ 258 w 357"/>
              <a:gd name="T41" fmla="*/ 184 h 356"/>
              <a:gd name="T42" fmla="*/ 258 w 357"/>
              <a:gd name="T43" fmla="*/ 200 h 356"/>
              <a:gd name="T44" fmla="*/ 276 w 357"/>
              <a:gd name="T45" fmla="*/ 190 h 356"/>
              <a:gd name="T46" fmla="*/ 258 w 357"/>
              <a:gd name="T47" fmla="*/ 175 h 356"/>
              <a:gd name="T48" fmla="*/ 220 w 357"/>
              <a:gd name="T49" fmla="*/ 144 h 356"/>
              <a:gd name="T50" fmla="*/ 178 w 357"/>
              <a:gd name="T51" fmla="*/ 110 h 356"/>
              <a:gd name="T52" fmla="*/ 98 w 357"/>
              <a:gd name="T53" fmla="*/ 175 h 356"/>
              <a:gd name="T54" fmla="*/ 81 w 357"/>
              <a:gd name="T55" fmla="*/ 190 h 356"/>
              <a:gd name="T56" fmla="*/ 60 w 357"/>
              <a:gd name="T57" fmla="*/ 165 h 356"/>
              <a:gd name="T58" fmla="*/ 178 w 357"/>
              <a:gd name="T59" fmla="*/ 69 h 356"/>
              <a:gd name="T60" fmla="*/ 220 w 357"/>
              <a:gd name="T61" fmla="*/ 102 h 356"/>
              <a:gd name="T62" fmla="*/ 258 w 357"/>
              <a:gd name="T63" fmla="*/ 134 h 356"/>
              <a:gd name="T64" fmla="*/ 296 w 357"/>
              <a:gd name="T65" fmla="*/ 165 h 356"/>
              <a:gd name="T66" fmla="*/ 276 w 357"/>
              <a:gd name="T67" fmla="*/ 19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7" h="356">
                <a:moveTo>
                  <a:pt x="178" y="0"/>
                </a:moveTo>
                <a:cubicBezTo>
                  <a:pt x="80" y="0"/>
                  <a:pt x="0" y="80"/>
                  <a:pt x="0" y="178"/>
                </a:cubicBezTo>
                <a:cubicBezTo>
                  <a:pt x="0" y="277"/>
                  <a:pt x="80" y="356"/>
                  <a:pt x="178" y="356"/>
                </a:cubicBezTo>
                <a:cubicBezTo>
                  <a:pt x="277" y="356"/>
                  <a:pt x="357" y="277"/>
                  <a:pt x="357" y="178"/>
                </a:cubicBezTo>
                <a:cubicBezTo>
                  <a:pt x="357" y="80"/>
                  <a:pt x="277" y="0"/>
                  <a:pt x="178" y="0"/>
                </a:cubicBezTo>
                <a:close/>
                <a:moveTo>
                  <a:pt x="220" y="77"/>
                </a:moveTo>
                <a:cubicBezTo>
                  <a:pt x="258" y="77"/>
                  <a:pt x="258" y="77"/>
                  <a:pt x="258" y="77"/>
                </a:cubicBezTo>
                <a:cubicBezTo>
                  <a:pt x="258" y="125"/>
                  <a:pt x="258" y="125"/>
                  <a:pt x="258" y="125"/>
                </a:cubicBezTo>
                <a:cubicBezTo>
                  <a:pt x="220" y="94"/>
                  <a:pt x="220" y="94"/>
                  <a:pt x="220" y="94"/>
                </a:cubicBezTo>
                <a:lnTo>
                  <a:pt x="220" y="77"/>
                </a:lnTo>
                <a:close/>
                <a:moveTo>
                  <a:pt x="258" y="200"/>
                </a:moveTo>
                <a:cubicBezTo>
                  <a:pt x="258" y="272"/>
                  <a:pt x="258" y="272"/>
                  <a:pt x="258" y="272"/>
                </a:cubicBezTo>
                <a:cubicBezTo>
                  <a:pt x="208" y="272"/>
                  <a:pt x="208" y="272"/>
                  <a:pt x="208" y="272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149" y="185"/>
                  <a:pt x="149" y="185"/>
                  <a:pt x="149" y="185"/>
                </a:cubicBezTo>
                <a:cubicBezTo>
                  <a:pt x="149" y="272"/>
                  <a:pt x="149" y="272"/>
                  <a:pt x="149" y="272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98" y="184"/>
                  <a:pt x="98" y="184"/>
                  <a:pt x="98" y="184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220" y="152"/>
                  <a:pt x="220" y="152"/>
                  <a:pt x="220" y="152"/>
                </a:cubicBezTo>
                <a:cubicBezTo>
                  <a:pt x="258" y="184"/>
                  <a:pt x="258" y="184"/>
                  <a:pt x="258" y="184"/>
                </a:cubicBezTo>
                <a:lnTo>
                  <a:pt x="258" y="200"/>
                </a:lnTo>
                <a:close/>
                <a:moveTo>
                  <a:pt x="276" y="190"/>
                </a:moveTo>
                <a:cubicBezTo>
                  <a:pt x="258" y="175"/>
                  <a:pt x="258" y="175"/>
                  <a:pt x="258" y="175"/>
                </a:cubicBezTo>
                <a:cubicBezTo>
                  <a:pt x="220" y="144"/>
                  <a:pt x="220" y="144"/>
                  <a:pt x="220" y="144"/>
                </a:cubicBezTo>
                <a:cubicBezTo>
                  <a:pt x="178" y="110"/>
                  <a:pt x="178" y="110"/>
                  <a:pt x="178" y="110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81" y="190"/>
                  <a:pt x="81" y="190"/>
                  <a:pt x="81" y="190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178" y="69"/>
                  <a:pt x="178" y="69"/>
                  <a:pt x="178" y="69"/>
                </a:cubicBezTo>
                <a:cubicBezTo>
                  <a:pt x="220" y="102"/>
                  <a:pt x="220" y="102"/>
                  <a:pt x="220" y="102"/>
                </a:cubicBezTo>
                <a:cubicBezTo>
                  <a:pt x="258" y="134"/>
                  <a:pt x="258" y="134"/>
                  <a:pt x="258" y="134"/>
                </a:cubicBezTo>
                <a:cubicBezTo>
                  <a:pt x="296" y="165"/>
                  <a:pt x="296" y="165"/>
                  <a:pt x="296" y="165"/>
                </a:cubicBezTo>
                <a:lnTo>
                  <a:pt x="276" y="19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4" name="Group 93"/>
          <p:cNvGrpSpPr/>
          <p:nvPr/>
        </p:nvGrpSpPr>
        <p:grpSpPr>
          <a:xfrm>
            <a:off x="4885015" y="3459667"/>
            <a:ext cx="708180" cy="707072"/>
            <a:chOff x="3500438" y="4467225"/>
            <a:chExt cx="1014413" cy="1012825"/>
          </a:xfrm>
          <a:solidFill>
            <a:schemeClr val="bg1">
              <a:lumMod val="50000"/>
            </a:schemeClr>
          </a:solidFill>
        </p:grpSpPr>
        <p:sp>
          <p:nvSpPr>
            <p:cNvPr id="51" name="Oval 37"/>
            <p:cNvSpPr>
              <a:spLocks noChangeArrowheads="1"/>
            </p:cNvSpPr>
            <p:nvPr/>
          </p:nvSpPr>
          <p:spPr bwMode="auto">
            <a:xfrm>
              <a:off x="4008438" y="4845050"/>
              <a:ext cx="79375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4119563" y="4845050"/>
              <a:ext cx="84138" cy="82550"/>
            </a:xfrm>
            <a:custGeom>
              <a:avLst/>
              <a:gdLst>
                <a:gd name="T0" fmla="*/ 14 w 29"/>
                <a:gd name="T1" fmla="*/ 29 h 29"/>
                <a:gd name="T2" fmla="*/ 15 w 29"/>
                <a:gd name="T3" fmla="*/ 29 h 29"/>
                <a:gd name="T4" fmla="*/ 29 w 29"/>
                <a:gd name="T5" fmla="*/ 14 h 29"/>
                <a:gd name="T6" fmla="*/ 15 w 29"/>
                <a:gd name="T7" fmla="*/ 0 h 29"/>
                <a:gd name="T8" fmla="*/ 14 w 29"/>
                <a:gd name="T9" fmla="*/ 0 h 29"/>
                <a:gd name="T10" fmla="*/ 0 w 29"/>
                <a:gd name="T11" fmla="*/ 14 h 29"/>
                <a:gd name="T12" fmla="*/ 14 w 2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14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23" y="28"/>
                    <a:pt x="29" y="22"/>
                    <a:pt x="29" y="14"/>
                  </a:cubicBezTo>
                  <a:cubicBezTo>
                    <a:pt x="29" y="7"/>
                    <a:pt x="23" y="1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7" y="0"/>
                    <a:pt x="0" y="7"/>
                    <a:pt x="0" y="14"/>
                  </a:cubicBezTo>
                  <a:cubicBezTo>
                    <a:pt x="0" y="22"/>
                    <a:pt x="7" y="29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Oval 39"/>
            <p:cNvSpPr>
              <a:spLocks noChangeArrowheads="1"/>
            </p:cNvSpPr>
            <p:nvPr/>
          </p:nvSpPr>
          <p:spPr bwMode="auto">
            <a:xfrm>
              <a:off x="4235451" y="4845050"/>
              <a:ext cx="80963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Oval 40"/>
            <p:cNvSpPr>
              <a:spLocks noChangeArrowheads="1"/>
            </p:cNvSpPr>
            <p:nvPr/>
          </p:nvSpPr>
          <p:spPr bwMode="auto">
            <a:xfrm>
              <a:off x="3895726" y="4845050"/>
              <a:ext cx="80963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41"/>
            <p:cNvSpPr>
              <a:spLocks noEditPoints="1"/>
            </p:cNvSpPr>
            <p:nvPr/>
          </p:nvSpPr>
          <p:spPr bwMode="auto">
            <a:xfrm>
              <a:off x="3500438" y="4467225"/>
              <a:ext cx="1014413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30 w 352"/>
                <a:gd name="T11" fmla="*/ 249 h 352"/>
                <a:gd name="T12" fmla="*/ 102 w 352"/>
                <a:gd name="T13" fmla="*/ 249 h 352"/>
                <a:gd name="T14" fmla="*/ 71 w 352"/>
                <a:gd name="T15" fmla="*/ 282 h 352"/>
                <a:gd name="T16" fmla="*/ 71 w 352"/>
                <a:gd name="T17" fmla="*/ 249 h 352"/>
                <a:gd name="T18" fmla="*/ 52 w 352"/>
                <a:gd name="T19" fmla="*/ 249 h 352"/>
                <a:gd name="T20" fmla="*/ 52 w 352"/>
                <a:gd name="T21" fmla="*/ 129 h 352"/>
                <a:gd name="T22" fmla="*/ 108 w 352"/>
                <a:gd name="T23" fmla="*/ 129 h 352"/>
                <a:gd name="T24" fmla="*/ 108 w 352"/>
                <a:gd name="T25" fmla="*/ 206 h 352"/>
                <a:gd name="T26" fmla="*/ 108 w 352"/>
                <a:gd name="T27" fmla="*/ 213 h 352"/>
                <a:gd name="T28" fmla="*/ 114 w 352"/>
                <a:gd name="T29" fmla="*/ 213 h 352"/>
                <a:gd name="T30" fmla="*/ 230 w 352"/>
                <a:gd name="T31" fmla="*/ 213 h 352"/>
                <a:gd name="T32" fmla="*/ 230 w 352"/>
                <a:gd name="T33" fmla="*/ 249 h 352"/>
                <a:gd name="T34" fmla="*/ 299 w 352"/>
                <a:gd name="T35" fmla="*/ 206 h 352"/>
                <a:gd name="T36" fmla="*/ 279 w 352"/>
                <a:gd name="T37" fmla="*/ 206 h 352"/>
                <a:gd name="T38" fmla="*/ 279 w 352"/>
                <a:gd name="T39" fmla="*/ 242 h 352"/>
                <a:gd name="T40" fmla="*/ 247 w 352"/>
                <a:gd name="T41" fmla="*/ 206 h 352"/>
                <a:gd name="T42" fmla="*/ 230 w 352"/>
                <a:gd name="T43" fmla="*/ 206 h 352"/>
                <a:gd name="T44" fmla="*/ 115 w 352"/>
                <a:gd name="T45" fmla="*/ 206 h 352"/>
                <a:gd name="T46" fmla="*/ 115 w 352"/>
                <a:gd name="T47" fmla="*/ 129 h 352"/>
                <a:gd name="T48" fmla="*/ 115 w 352"/>
                <a:gd name="T49" fmla="*/ 82 h 352"/>
                <a:gd name="T50" fmla="*/ 299 w 352"/>
                <a:gd name="T51" fmla="*/ 82 h 352"/>
                <a:gd name="T52" fmla="*/ 299 w 352"/>
                <a:gd name="T53" fmla="*/ 20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8" y="0"/>
                    <a:pt x="0" y="79"/>
                    <a:pt x="0" y="176"/>
                  </a:cubicBezTo>
                  <a:cubicBezTo>
                    <a:pt x="0" y="273"/>
                    <a:pt x="78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30" y="249"/>
                  </a:moveTo>
                  <a:cubicBezTo>
                    <a:pt x="102" y="249"/>
                    <a:pt x="102" y="249"/>
                    <a:pt x="102" y="249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52" y="249"/>
                    <a:pt x="52" y="249"/>
                    <a:pt x="52" y="24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8" y="206"/>
                    <a:pt x="108" y="206"/>
                    <a:pt x="108" y="206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230" y="213"/>
                    <a:pt x="230" y="213"/>
                    <a:pt x="230" y="213"/>
                  </a:cubicBezTo>
                  <a:lnTo>
                    <a:pt x="230" y="249"/>
                  </a:lnTo>
                  <a:close/>
                  <a:moveTo>
                    <a:pt x="299" y="206"/>
                  </a:moveTo>
                  <a:cubicBezTo>
                    <a:pt x="279" y="206"/>
                    <a:pt x="279" y="206"/>
                    <a:pt x="279" y="206"/>
                  </a:cubicBezTo>
                  <a:cubicBezTo>
                    <a:pt x="279" y="242"/>
                    <a:pt x="279" y="242"/>
                    <a:pt x="279" y="242"/>
                  </a:cubicBezTo>
                  <a:cubicBezTo>
                    <a:pt x="247" y="206"/>
                    <a:pt x="247" y="206"/>
                    <a:pt x="247" y="206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115" y="206"/>
                    <a:pt x="115" y="206"/>
                    <a:pt x="115" y="206"/>
                  </a:cubicBezTo>
                  <a:cubicBezTo>
                    <a:pt x="115" y="129"/>
                    <a:pt x="115" y="129"/>
                    <a:pt x="115" y="129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299" y="82"/>
                    <a:pt x="299" y="82"/>
                    <a:pt x="299" y="82"/>
                  </a:cubicBezTo>
                  <a:lnTo>
                    <a:pt x="299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643828" y="2846798"/>
            <a:ext cx="477662" cy="480986"/>
            <a:chOff x="6019801" y="3589338"/>
            <a:chExt cx="684213" cy="688975"/>
          </a:xfrm>
          <a:solidFill>
            <a:schemeClr val="bg1">
              <a:lumMod val="50000"/>
            </a:schemeClr>
          </a:solidFill>
        </p:grpSpPr>
        <p:sp>
          <p:nvSpPr>
            <p:cNvPr id="56" name="Freeform 42"/>
            <p:cNvSpPr>
              <a:spLocks noEditPoints="1"/>
            </p:cNvSpPr>
            <p:nvPr/>
          </p:nvSpPr>
          <p:spPr bwMode="auto">
            <a:xfrm>
              <a:off x="6169026" y="3857625"/>
              <a:ext cx="236538" cy="234950"/>
            </a:xfrm>
            <a:custGeom>
              <a:avLst/>
              <a:gdLst>
                <a:gd name="T0" fmla="*/ 5 w 82"/>
                <a:gd name="T1" fmla="*/ 60 h 82"/>
                <a:gd name="T2" fmla="*/ 7 w 82"/>
                <a:gd name="T3" fmla="*/ 64 h 82"/>
                <a:gd name="T4" fmla="*/ 9 w 82"/>
                <a:gd name="T5" fmla="*/ 66 h 82"/>
                <a:gd name="T6" fmla="*/ 10 w 82"/>
                <a:gd name="T7" fmla="*/ 68 h 82"/>
                <a:gd name="T8" fmla="*/ 12 w 82"/>
                <a:gd name="T9" fmla="*/ 70 h 82"/>
                <a:gd name="T10" fmla="*/ 15 w 82"/>
                <a:gd name="T11" fmla="*/ 72 h 82"/>
                <a:gd name="T12" fmla="*/ 17 w 82"/>
                <a:gd name="T13" fmla="*/ 74 h 82"/>
                <a:gd name="T14" fmla="*/ 20 w 82"/>
                <a:gd name="T15" fmla="*/ 76 h 82"/>
                <a:gd name="T16" fmla="*/ 29 w 82"/>
                <a:gd name="T17" fmla="*/ 80 h 82"/>
                <a:gd name="T18" fmla="*/ 41 w 82"/>
                <a:gd name="T19" fmla="*/ 82 h 82"/>
                <a:gd name="T20" fmla="*/ 71 w 82"/>
                <a:gd name="T21" fmla="*/ 68 h 82"/>
                <a:gd name="T22" fmla="*/ 75 w 82"/>
                <a:gd name="T23" fmla="*/ 64 h 82"/>
                <a:gd name="T24" fmla="*/ 79 w 82"/>
                <a:gd name="T25" fmla="*/ 55 h 82"/>
                <a:gd name="T26" fmla="*/ 82 w 82"/>
                <a:gd name="T27" fmla="*/ 41 h 82"/>
                <a:gd name="T28" fmla="*/ 82 w 82"/>
                <a:gd name="T29" fmla="*/ 37 h 82"/>
                <a:gd name="T30" fmla="*/ 81 w 82"/>
                <a:gd name="T31" fmla="*/ 33 h 82"/>
                <a:gd name="T32" fmla="*/ 79 w 82"/>
                <a:gd name="T33" fmla="*/ 25 h 82"/>
                <a:gd name="T34" fmla="*/ 77 w 82"/>
                <a:gd name="T35" fmla="*/ 22 h 82"/>
                <a:gd name="T36" fmla="*/ 75 w 82"/>
                <a:gd name="T37" fmla="*/ 18 h 82"/>
                <a:gd name="T38" fmla="*/ 71 w 82"/>
                <a:gd name="T39" fmla="*/ 14 h 82"/>
                <a:gd name="T40" fmla="*/ 41 w 82"/>
                <a:gd name="T41" fmla="*/ 0 h 82"/>
                <a:gd name="T42" fmla="*/ 12 w 82"/>
                <a:gd name="T43" fmla="*/ 13 h 82"/>
                <a:gd name="T44" fmla="*/ 10 w 82"/>
                <a:gd name="T45" fmla="*/ 15 h 82"/>
                <a:gd name="T46" fmla="*/ 7 w 82"/>
                <a:gd name="T47" fmla="*/ 18 h 82"/>
                <a:gd name="T48" fmla="*/ 5 w 82"/>
                <a:gd name="T49" fmla="*/ 22 h 82"/>
                <a:gd name="T50" fmla="*/ 4 w 82"/>
                <a:gd name="T51" fmla="*/ 25 h 82"/>
                <a:gd name="T52" fmla="*/ 1 w 82"/>
                <a:gd name="T53" fmla="*/ 33 h 82"/>
                <a:gd name="T54" fmla="*/ 1 w 82"/>
                <a:gd name="T55" fmla="*/ 37 h 82"/>
                <a:gd name="T56" fmla="*/ 0 w 82"/>
                <a:gd name="T57" fmla="*/ 41 h 82"/>
                <a:gd name="T58" fmla="*/ 3 w 82"/>
                <a:gd name="T59" fmla="*/ 55 h 82"/>
                <a:gd name="T60" fmla="*/ 5 w 82"/>
                <a:gd name="T61" fmla="*/ 60 h 82"/>
                <a:gd name="T62" fmla="*/ 41 w 82"/>
                <a:gd name="T63" fmla="*/ 12 h 82"/>
                <a:gd name="T64" fmla="*/ 70 w 82"/>
                <a:gd name="T65" fmla="*/ 41 h 82"/>
                <a:gd name="T66" fmla="*/ 41 w 82"/>
                <a:gd name="T67" fmla="*/ 70 h 82"/>
                <a:gd name="T68" fmla="*/ 12 w 82"/>
                <a:gd name="T69" fmla="*/ 41 h 82"/>
                <a:gd name="T70" fmla="*/ 41 w 82"/>
                <a:gd name="T71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" h="82">
                  <a:moveTo>
                    <a:pt x="5" y="60"/>
                  </a:moveTo>
                  <a:cubicBezTo>
                    <a:pt x="6" y="62"/>
                    <a:pt x="7" y="63"/>
                    <a:pt x="7" y="64"/>
                  </a:cubicBezTo>
                  <a:cubicBezTo>
                    <a:pt x="8" y="64"/>
                    <a:pt x="8" y="65"/>
                    <a:pt x="9" y="66"/>
                  </a:cubicBezTo>
                  <a:cubicBezTo>
                    <a:pt x="9" y="66"/>
                    <a:pt x="10" y="67"/>
                    <a:pt x="10" y="68"/>
                  </a:cubicBezTo>
                  <a:cubicBezTo>
                    <a:pt x="11" y="68"/>
                    <a:pt x="12" y="69"/>
                    <a:pt x="12" y="70"/>
                  </a:cubicBezTo>
                  <a:cubicBezTo>
                    <a:pt x="13" y="71"/>
                    <a:pt x="14" y="72"/>
                    <a:pt x="15" y="72"/>
                  </a:cubicBezTo>
                  <a:cubicBezTo>
                    <a:pt x="16" y="73"/>
                    <a:pt x="16" y="73"/>
                    <a:pt x="17" y="74"/>
                  </a:cubicBezTo>
                  <a:cubicBezTo>
                    <a:pt x="18" y="74"/>
                    <a:pt x="19" y="75"/>
                    <a:pt x="20" y="76"/>
                  </a:cubicBezTo>
                  <a:cubicBezTo>
                    <a:pt x="23" y="78"/>
                    <a:pt x="26" y="79"/>
                    <a:pt x="29" y="80"/>
                  </a:cubicBezTo>
                  <a:cubicBezTo>
                    <a:pt x="33" y="81"/>
                    <a:pt x="37" y="82"/>
                    <a:pt x="41" y="82"/>
                  </a:cubicBezTo>
                  <a:cubicBezTo>
                    <a:pt x="53" y="82"/>
                    <a:pt x="64" y="77"/>
                    <a:pt x="71" y="68"/>
                  </a:cubicBezTo>
                  <a:cubicBezTo>
                    <a:pt x="73" y="67"/>
                    <a:pt x="74" y="65"/>
                    <a:pt x="75" y="64"/>
                  </a:cubicBezTo>
                  <a:cubicBezTo>
                    <a:pt x="77" y="61"/>
                    <a:pt x="78" y="58"/>
                    <a:pt x="79" y="55"/>
                  </a:cubicBezTo>
                  <a:cubicBezTo>
                    <a:pt x="81" y="51"/>
                    <a:pt x="82" y="46"/>
                    <a:pt x="82" y="41"/>
                  </a:cubicBezTo>
                  <a:cubicBezTo>
                    <a:pt x="82" y="40"/>
                    <a:pt x="82" y="38"/>
                    <a:pt x="82" y="37"/>
                  </a:cubicBezTo>
                  <a:cubicBezTo>
                    <a:pt x="81" y="36"/>
                    <a:pt x="81" y="34"/>
                    <a:pt x="81" y="33"/>
                  </a:cubicBezTo>
                  <a:cubicBezTo>
                    <a:pt x="80" y="30"/>
                    <a:pt x="80" y="28"/>
                    <a:pt x="79" y="25"/>
                  </a:cubicBezTo>
                  <a:cubicBezTo>
                    <a:pt x="78" y="24"/>
                    <a:pt x="78" y="23"/>
                    <a:pt x="77" y="22"/>
                  </a:cubicBezTo>
                  <a:cubicBezTo>
                    <a:pt x="76" y="20"/>
                    <a:pt x="76" y="19"/>
                    <a:pt x="75" y="18"/>
                  </a:cubicBezTo>
                  <a:cubicBezTo>
                    <a:pt x="74" y="17"/>
                    <a:pt x="73" y="15"/>
                    <a:pt x="71" y="14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30" y="0"/>
                    <a:pt x="19" y="5"/>
                    <a:pt x="12" y="13"/>
                  </a:cubicBezTo>
                  <a:cubicBezTo>
                    <a:pt x="11" y="14"/>
                    <a:pt x="10" y="14"/>
                    <a:pt x="10" y="15"/>
                  </a:cubicBezTo>
                  <a:cubicBezTo>
                    <a:pt x="9" y="16"/>
                    <a:pt x="8" y="17"/>
                    <a:pt x="7" y="18"/>
                  </a:cubicBezTo>
                  <a:cubicBezTo>
                    <a:pt x="7" y="19"/>
                    <a:pt x="6" y="20"/>
                    <a:pt x="5" y="22"/>
                  </a:cubicBezTo>
                  <a:cubicBezTo>
                    <a:pt x="5" y="23"/>
                    <a:pt x="4" y="24"/>
                    <a:pt x="4" y="25"/>
                  </a:cubicBezTo>
                  <a:cubicBezTo>
                    <a:pt x="3" y="28"/>
                    <a:pt x="2" y="30"/>
                    <a:pt x="1" y="33"/>
                  </a:cubicBezTo>
                  <a:cubicBezTo>
                    <a:pt x="1" y="34"/>
                    <a:pt x="1" y="36"/>
                    <a:pt x="1" y="37"/>
                  </a:cubicBezTo>
                  <a:cubicBezTo>
                    <a:pt x="0" y="38"/>
                    <a:pt x="0" y="40"/>
                    <a:pt x="0" y="41"/>
                  </a:cubicBezTo>
                  <a:cubicBezTo>
                    <a:pt x="0" y="46"/>
                    <a:pt x="1" y="51"/>
                    <a:pt x="3" y="55"/>
                  </a:cubicBezTo>
                  <a:cubicBezTo>
                    <a:pt x="4" y="57"/>
                    <a:pt x="4" y="59"/>
                    <a:pt x="5" y="60"/>
                  </a:cubicBezTo>
                  <a:close/>
                  <a:moveTo>
                    <a:pt x="41" y="12"/>
                  </a:moveTo>
                  <a:cubicBezTo>
                    <a:pt x="57" y="12"/>
                    <a:pt x="70" y="25"/>
                    <a:pt x="70" y="41"/>
                  </a:cubicBezTo>
                  <a:cubicBezTo>
                    <a:pt x="70" y="57"/>
                    <a:pt x="57" y="70"/>
                    <a:pt x="41" y="70"/>
                  </a:cubicBezTo>
                  <a:cubicBezTo>
                    <a:pt x="25" y="70"/>
                    <a:pt x="12" y="57"/>
                    <a:pt x="12" y="41"/>
                  </a:cubicBezTo>
                  <a:cubicBezTo>
                    <a:pt x="12" y="25"/>
                    <a:pt x="25" y="12"/>
                    <a:pt x="4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Freeform 43"/>
            <p:cNvSpPr>
              <a:spLocks noEditPoints="1"/>
            </p:cNvSpPr>
            <p:nvPr/>
          </p:nvSpPr>
          <p:spPr bwMode="auto">
            <a:xfrm>
              <a:off x="6019801" y="3589338"/>
              <a:ext cx="684213" cy="688975"/>
            </a:xfrm>
            <a:custGeom>
              <a:avLst/>
              <a:gdLst>
                <a:gd name="T0" fmla="*/ 119 w 238"/>
                <a:gd name="T1" fmla="*/ 0 h 239"/>
                <a:gd name="T2" fmla="*/ 0 w 238"/>
                <a:gd name="T3" fmla="*/ 119 h 239"/>
                <a:gd name="T4" fmla="*/ 119 w 238"/>
                <a:gd name="T5" fmla="*/ 239 h 239"/>
                <a:gd name="T6" fmla="*/ 238 w 238"/>
                <a:gd name="T7" fmla="*/ 119 h 239"/>
                <a:gd name="T8" fmla="*/ 119 w 238"/>
                <a:gd name="T9" fmla="*/ 0 h 239"/>
                <a:gd name="T10" fmla="*/ 139 w 238"/>
                <a:gd name="T11" fmla="*/ 66 h 239"/>
                <a:gd name="T12" fmla="*/ 166 w 238"/>
                <a:gd name="T13" fmla="*/ 66 h 239"/>
                <a:gd name="T14" fmla="*/ 166 w 238"/>
                <a:gd name="T15" fmla="*/ 78 h 239"/>
                <a:gd name="T16" fmla="*/ 139 w 238"/>
                <a:gd name="T17" fmla="*/ 78 h 239"/>
                <a:gd name="T18" fmla="*/ 139 w 238"/>
                <a:gd name="T19" fmla="*/ 66 h 239"/>
                <a:gd name="T20" fmla="*/ 182 w 238"/>
                <a:gd name="T21" fmla="*/ 186 h 239"/>
                <a:gd name="T22" fmla="*/ 40 w 238"/>
                <a:gd name="T23" fmla="*/ 186 h 239"/>
                <a:gd name="T24" fmla="*/ 40 w 238"/>
                <a:gd name="T25" fmla="*/ 82 h 239"/>
                <a:gd name="T26" fmla="*/ 182 w 238"/>
                <a:gd name="T27" fmla="*/ 82 h 239"/>
                <a:gd name="T28" fmla="*/ 182 w 238"/>
                <a:gd name="T29" fmla="*/ 18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" h="239">
                  <a:moveTo>
                    <a:pt x="119" y="0"/>
                  </a:moveTo>
                  <a:cubicBezTo>
                    <a:pt x="53" y="0"/>
                    <a:pt x="0" y="54"/>
                    <a:pt x="0" y="119"/>
                  </a:cubicBezTo>
                  <a:cubicBezTo>
                    <a:pt x="0" y="185"/>
                    <a:pt x="53" y="239"/>
                    <a:pt x="119" y="239"/>
                  </a:cubicBezTo>
                  <a:cubicBezTo>
                    <a:pt x="185" y="239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  <a:moveTo>
                    <a:pt x="139" y="66"/>
                  </a:moveTo>
                  <a:cubicBezTo>
                    <a:pt x="166" y="66"/>
                    <a:pt x="166" y="66"/>
                    <a:pt x="166" y="66"/>
                  </a:cubicBezTo>
                  <a:cubicBezTo>
                    <a:pt x="166" y="78"/>
                    <a:pt x="166" y="78"/>
                    <a:pt x="166" y="78"/>
                  </a:cubicBezTo>
                  <a:cubicBezTo>
                    <a:pt x="139" y="78"/>
                    <a:pt x="139" y="78"/>
                    <a:pt x="139" y="78"/>
                  </a:cubicBezTo>
                  <a:lnTo>
                    <a:pt x="139" y="66"/>
                  </a:lnTo>
                  <a:close/>
                  <a:moveTo>
                    <a:pt x="182" y="186"/>
                  </a:moveTo>
                  <a:cubicBezTo>
                    <a:pt x="40" y="186"/>
                    <a:pt x="40" y="186"/>
                    <a:pt x="40" y="186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182" y="82"/>
                    <a:pt x="182" y="82"/>
                    <a:pt x="182" y="82"/>
                  </a:cubicBezTo>
                  <a:lnTo>
                    <a:pt x="182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6416676" y="3860800"/>
              <a:ext cx="841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8089003" y="3441934"/>
            <a:ext cx="709289" cy="709289"/>
            <a:chOff x="8089901" y="4441825"/>
            <a:chExt cx="1016000" cy="1016000"/>
          </a:xfrm>
          <a:solidFill>
            <a:schemeClr val="bg1">
              <a:lumMod val="50000"/>
            </a:schemeClr>
          </a:solidFill>
        </p:grpSpPr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8507413" y="4703763"/>
              <a:ext cx="25558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47"/>
            <p:cNvSpPr>
              <a:spLocks noEditPoints="1"/>
            </p:cNvSpPr>
            <p:nvPr/>
          </p:nvSpPr>
          <p:spPr bwMode="auto">
            <a:xfrm>
              <a:off x="8089901" y="4441825"/>
              <a:ext cx="1016000" cy="1016000"/>
            </a:xfrm>
            <a:custGeom>
              <a:avLst/>
              <a:gdLst>
                <a:gd name="T0" fmla="*/ 176 w 353"/>
                <a:gd name="T1" fmla="*/ 0 h 353"/>
                <a:gd name="T2" fmla="*/ 0 w 353"/>
                <a:gd name="T3" fmla="*/ 176 h 353"/>
                <a:gd name="T4" fmla="*/ 176 w 353"/>
                <a:gd name="T5" fmla="*/ 353 h 353"/>
                <a:gd name="T6" fmla="*/ 353 w 353"/>
                <a:gd name="T7" fmla="*/ 176 h 353"/>
                <a:gd name="T8" fmla="*/ 176 w 353"/>
                <a:gd name="T9" fmla="*/ 0 h 353"/>
                <a:gd name="T10" fmla="*/ 271 w 353"/>
                <a:gd name="T11" fmla="*/ 280 h 353"/>
                <a:gd name="T12" fmla="*/ 107 w 353"/>
                <a:gd name="T13" fmla="*/ 280 h 353"/>
                <a:gd name="T14" fmla="*/ 107 w 353"/>
                <a:gd name="T15" fmla="*/ 257 h 353"/>
                <a:gd name="T16" fmla="*/ 98 w 353"/>
                <a:gd name="T17" fmla="*/ 259 h 353"/>
                <a:gd name="T18" fmla="*/ 93 w 353"/>
                <a:gd name="T19" fmla="*/ 278 h 353"/>
                <a:gd name="T20" fmla="*/ 82 w 353"/>
                <a:gd name="T21" fmla="*/ 278 h 353"/>
                <a:gd name="T22" fmla="*/ 89 w 353"/>
                <a:gd name="T23" fmla="*/ 251 h 353"/>
                <a:gd name="T24" fmla="*/ 107 w 353"/>
                <a:gd name="T25" fmla="*/ 245 h 353"/>
                <a:gd name="T26" fmla="*/ 107 w 353"/>
                <a:gd name="T27" fmla="*/ 213 h 353"/>
                <a:gd name="T28" fmla="*/ 98 w 353"/>
                <a:gd name="T29" fmla="*/ 215 h 353"/>
                <a:gd name="T30" fmla="*/ 93 w 353"/>
                <a:gd name="T31" fmla="*/ 234 h 353"/>
                <a:gd name="T32" fmla="*/ 82 w 353"/>
                <a:gd name="T33" fmla="*/ 234 h 353"/>
                <a:gd name="T34" fmla="*/ 89 w 353"/>
                <a:gd name="T35" fmla="*/ 207 h 353"/>
                <a:gd name="T36" fmla="*/ 107 w 353"/>
                <a:gd name="T37" fmla="*/ 201 h 353"/>
                <a:gd name="T38" fmla="*/ 107 w 353"/>
                <a:gd name="T39" fmla="*/ 169 h 353"/>
                <a:gd name="T40" fmla="*/ 98 w 353"/>
                <a:gd name="T41" fmla="*/ 171 h 353"/>
                <a:gd name="T42" fmla="*/ 93 w 353"/>
                <a:gd name="T43" fmla="*/ 190 h 353"/>
                <a:gd name="T44" fmla="*/ 82 w 353"/>
                <a:gd name="T45" fmla="*/ 190 h 353"/>
                <a:gd name="T46" fmla="*/ 89 w 353"/>
                <a:gd name="T47" fmla="*/ 163 h 353"/>
                <a:gd name="T48" fmla="*/ 107 w 353"/>
                <a:gd name="T49" fmla="*/ 157 h 353"/>
                <a:gd name="T50" fmla="*/ 107 w 353"/>
                <a:gd name="T51" fmla="*/ 125 h 353"/>
                <a:gd name="T52" fmla="*/ 98 w 353"/>
                <a:gd name="T53" fmla="*/ 127 h 353"/>
                <a:gd name="T54" fmla="*/ 93 w 353"/>
                <a:gd name="T55" fmla="*/ 146 h 353"/>
                <a:gd name="T56" fmla="*/ 82 w 353"/>
                <a:gd name="T57" fmla="*/ 146 h 353"/>
                <a:gd name="T58" fmla="*/ 89 w 353"/>
                <a:gd name="T59" fmla="*/ 119 h 353"/>
                <a:gd name="T60" fmla="*/ 107 w 353"/>
                <a:gd name="T61" fmla="*/ 113 h 353"/>
                <a:gd name="T62" fmla="*/ 107 w 353"/>
                <a:gd name="T63" fmla="*/ 81 h 353"/>
                <a:gd name="T64" fmla="*/ 98 w 353"/>
                <a:gd name="T65" fmla="*/ 83 h 353"/>
                <a:gd name="T66" fmla="*/ 93 w 353"/>
                <a:gd name="T67" fmla="*/ 102 h 353"/>
                <a:gd name="T68" fmla="*/ 82 w 353"/>
                <a:gd name="T69" fmla="*/ 102 h 353"/>
                <a:gd name="T70" fmla="*/ 89 w 353"/>
                <a:gd name="T71" fmla="*/ 75 h 353"/>
                <a:gd name="T72" fmla="*/ 107 w 353"/>
                <a:gd name="T73" fmla="*/ 69 h 353"/>
                <a:gd name="T74" fmla="*/ 107 w 353"/>
                <a:gd name="T75" fmla="*/ 69 h 353"/>
                <a:gd name="T76" fmla="*/ 271 w 353"/>
                <a:gd name="T77" fmla="*/ 69 h 353"/>
                <a:gd name="T78" fmla="*/ 271 w 353"/>
                <a:gd name="T79" fmla="*/ 28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3" h="353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71" y="280"/>
                  </a:moveTo>
                  <a:cubicBezTo>
                    <a:pt x="107" y="280"/>
                    <a:pt x="107" y="280"/>
                    <a:pt x="107" y="280"/>
                  </a:cubicBezTo>
                  <a:cubicBezTo>
                    <a:pt x="107" y="257"/>
                    <a:pt x="107" y="257"/>
                    <a:pt x="107" y="257"/>
                  </a:cubicBezTo>
                  <a:cubicBezTo>
                    <a:pt x="104" y="257"/>
                    <a:pt x="100" y="257"/>
                    <a:pt x="98" y="259"/>
                  </a:cubicBezTo>
                  <a:cubicBezTo>
                    <a:pt x="92" y="263"/>
                    <a:pt x="93" y="272"/>
                    <a:pt x="93" y="278"/>
                  </a:cubicBezTo>
                  <a:cubicBezTo>
                    <a:pt x="94" y="285"/>
                    <a:pt x="82" y="285"/>
                    <a:pt x="82" y="278"/>
                  </a:cubicBezTo>
                  <a:cubicBezTo>
                    <a:pt x="81" y="268"/>
                    <a:pt x="82" y="258"/>
                    <a:pt x="89" y="251"/>
                  </a:cubicBezTo>
                  <a:cubicBezTo>
                    <a:pt x="94" y="247"/>
                    <a:pt x="101" y="245"/>
                    <a:pt x="107" y="245"/>
                  </a:cubicBezTo>
                  <a:cubicBezTo>
                    <a:pt x="107" y="213"/>
                    <a:pt x="107" y="213"/>
                    <a:pt x="107" y="213"/>
                  </a:cubicBezTo>
                  <a:cubicBezTo>
                    <a:pt x="104" y="213"/>
                    <a:pt x="100" y="213"/>
                    <a:pt x="98" y="215"/>
                  </a:cubicBezTo>
                  <a:cubicBezTo>
                    <a:pt x="92" y="219"/>
                    <a:pt x="93" y="228"/>
                    <a:pt x="93" y="234"/>
                  </a:cubicBezTo>
                  <a:cubicBezTo>
                    <a:pt x="94" y="241"/>
                    <a:pt x="82" y="241"/>
                    <a:pt x="82" y="234"/>
                  </a:cubicBezTo>
                  <a:cubicBezTo>
                    <a:pt x="81" y="224"/>
                    <a:pt x="82" y="214"/>
                    <a:pt x="89" y="207"/>
                  </a:cubicBezTo>
                  <a:cubicBezTo>
                    <a:pt x="94" y="202"/>
                    <a:pt x="101" y="201"/>
                    <a:pt x="107" y="201"/>
                  </a:cubicBezTo>
                  <a:cubicBezTo>
                    <a:pt x="107" y="169"/>
                    <a:pt x="107" y="169"/>
                    <a:pt x="107" y="169"/>
                  </a:cubicBezTo>
                  <a:cubicBezTo>
                    <a:pt x="104" y="169"/>
                    <a:pt x="100" y="169"/>
                    <a:pt x="98" y="171"/>
                  </a:cubicBezTo>
                  <a:cubicBezTo>
                    <a:pt x="92" y="175"/>
                    <a:pt x="93" y="184"/>
                    <a:pt x="93" y="190"/>
                  </a:cubicBezTo>
                  <a:cubicBezTo>
                    <a:pt x="94" y="197"/>
                    <a:pt x="82" y="197"/>
                    <a:pt x="82" y="190"/>
                  </a:cubicBezTo>
                  <a:cubicBezTo>
                    <a:pt x="81" y="180"/>
                    <a:pt x="82" y="170"/>
                    <a:pt x="89" y="163"/>
                  </a:cubicBezTo>
                  <a:cubicBezTo>
                    <a:pt x="94" y="158"/>
                    <a:pt x="101" y="157"/>
                    <a:pt x="107" y="157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4" y="125"/>
                    <a:pt x="100" y="125"/>
                    <a:pt x="98" y="127"/>
                  </a:cubicBezTo>
                  <a:cubicBezTo>
                    <a:pt x="92" y="131"/>
                    <a:pt x="93" y="140"/>
                    <a:pt x="93" y="146"/>
                  </a:cubicBezTo>
                  <a:cubicBezTo>
                    <a:pt x="94" y="153"/>
                    <a:pt x="82" y="153"/>
                    <a:pt x="82" y="146"/>
                  </a:cubicBezTo>
                  <a:cubicBezTo>
                    <a:pt x="81" y="136"/>
                    <a:pt x="82" y="126"/>
                    <a:pt x="89" y="119"/>
                  </a:cubicBezTo>
                  <a:cubicBezTo>
                    <a:pt x="94" y="114"/>
                    <a:pt x="101" y="113"/>
                    <a:pt x="107" y="113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4" y="81"/>
                    <a:pt x="100" y="81"/>
                    <a:pt x="98" y="83"/>
                  </a:cubicBezTo>
                  <a:cubicBezTo>
                    <a:pt x="92" y="87"/>
                    <a:pt x="93" y="96"/>
                    <a:pt x="93" y="102"/>
                  </a:cubicBezTo>
                  <a:cubicBezTo>
                    <a:pt x="94" y="109"/>
                    <a:pt x="82" y="109"/>
                    <a:pt x="82" y="102"/>
                  </a:cubicBezTo>
                  <a:cubicBezTo>
                    <a:pt x="81" y="92"/>
                    <a:pt x="82" y="82"/>
                    <a:pt x="89" y="75"/>
                  </a:cubicBezTo>
                  <a:cubicBezTo>
                    <a:pt x="94" y="70"/>
                    <a:pt x="101" y="69"/>
                    <a:pt x="107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271" y="69"/>
                    <a:pt x="271" y="69"/>
                    <a:pt x="271" y="69"/>
                  </a:cubicBezTo>
                  <a:lnTo>
                    <a:pt x="271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409637" y="1868201"/>
            <a:ext cx="576297" cy="575189"/>
            <a:chOff x="7116763" y="2187575"/>
            <a:chExt cx="825500" cy="823913"/>
          </a:xfrm>
          <a:solidFill>
            <a:schemeClr val="bg1">
              <a:lumMod val="50000"/>
            </a:schemeClr>
          </a:solidFill>
        </p:grpSpPr>
        <p:sp>
          <p:nvSpPr>
            <p:cNvPr id="62" name="Freeform 48"/>
            <p:cNvSpPr>
              <a:spLocks/>
            </p:cNvSpPr>
            <p:nvPr/>
          </p:nvSpPr>
          <p:spPr bwMode="auto">
            <a:xfrm>
              <a:off x="7473951" y="2566988"/>
              <a:ext cx="71438" cy="98425"/>
            </a:xfrm>
            <a:custGeom>
              <a:avLst/>
              <a:gdLst>
                <a:gd name="T0" fmla="*/ 0 w 25"/>
                <a:gd name="T1" fmla="*/ 32 h 34"/>
                <a:gd name="T2" fmla="*/ 3 w 25"/>
                <a:gd name="T3" fmla="*/ 34 h 34"/>
                <a:gd name="T4" fmla="*/ 25 w 25"/>
                <a:gd name="T5" fmla="*/ 0 h 34"/>
                <a:gd name="T6" fmla="*/ 13 w 25"/>
                <a:gd name="T7" fmla="*/ 4 h 34"/>
                <a:gd name="T8" fmla="*/ 0 w 25"/>
                <a:gd name="T9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0" y="32"/>
                  </a:moveTo>
                  <a:cubicBezTo>
                    <a:pt x="0" y="34"/>
                    <a:pt x="2" y="34"/>
                    <a:pt x="3" y="34"/>
                  </a:cubicBezTo>
                  <a:cubicBezTo>
                    <a:pt x="9" y="34"/>
                    <a:pt x="18" y="28"/>
                    <a:pt x="25" y="0"/>
                  </a:cubicBezTo>
                  <a:cubicBezTo>
                    <a:pt x="20" y="0"/>
                    <a:pt x="15" y="2"/>
                    <a:pt x="13" y="4"/>
                  </a:cubicBezTo>
                  <a:cubicBezTo>
                    <a:pt x="6" y="11"/>
                    <a:pt x="0" y="23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49"/>
            <p:cNvSpPr>
              <a:spLocks noEditPoints="1"/>
            </p:cNvSpPr>
            <p:nvPr/>
          </p:nvSpPr>
          <p:spPr bwMode="auto">
            <a:xfrm>
              <a:off x="7116763" y="2187575"/>
              <a:ext cx="825500" cy="823913"/>
            </a:xfrm>
            <a:custGeom>
              <a:avLst/>
              <a:gdLst>
                <a:gd name="T0" fmla="*/ 143 w 287"/>
                <a:gd name="T1" fmla="*/ 0 h 286"/>
                <a:gd name="T2" fmla="*/ 0 w 287"/>
                <a:gd name="T3" fmla="*/ 143 h 286"/>
                <a:gd name="T4" fmla="*/ 143 w 287"/>
                <a:gd name="T5" fmla="*/ 286 h 286"/>
                <a:gd name="T6" fmla="*/ 287 w 287"/>
                <a:gd name="T7" fmla="*/ 143 h 286"/>
                <a:gd name="T8" fmla="*/ 143 w 287"/>
                <a:gd name="T9" fmla="*/ 0 h 286"/>
                <a:gd name="T10" fmla="*/ 222 w 287"/>
                <a:gd name="T11" fmla="*/ 171 h 286"/>
                <a:gd name="T12" fmla="*/ 180 w 287"/>
                <a:gd name="T13" fmla="*/ 194 h 286"/>
                <a:gd name="T14" fmla="*/ 154 w 287"/>
                <a:gd name="T15" fmla="*/ 184 h 286"/>
                <a:gd name="T16" fmla="*/ 125 w 287"/>
                <a:gd name="T17" fmla="*/ 194 h 286"/>
                <a:gd name="T18" fmla="*/ 91 w 287"/>
                <a:gd name="T19" fmla="*/ 165 h 286"/>
                <a:gd name="T20" fmla="*/ 110 w 287"/>
                <a:gd name="T21" fmla="*/ 120 h 286"/>
                <a:gd name="T22" fmla="*/ 170 w 287"/>
                <a:gd name="T23" fmla="*/ 103 h 286"/>
                <a:gd name="T24" fmla="*/ 180 w 287"/>
                <a:gd name="T25" fmla="*/ 103 h 286"/>
                <a:gd name="T26" fmla="*/ 187 w 287"/>
                <a:gd name="T27" fmla="*/ 104 h 286"/>
                <a:gd name="T28" fmla="*/ 185 w 287"/>
                <a:gd name="T29" fmla="*/ 110 h 286"/>
                <a:gd name="T30" fmla="*/ 178 w 287"/>
                <a:gd name="T31" fmla="*/ 149 h 286"/>
                <a:gd name="T32" fmla="*/ 177 w 287"/>
                <a:gd name="T33" fmla="*/ 151 h 286"/>
                <a:gd name="T34" fmla="*/ 175 w 287"/>
                <a:gd name="T35" fmla="*/ 162 h 286"/>
                <a:gd name="T36" fmla="*/ 181 w 287"/>
                <a:gd name="T37" fmla="*/ 166 h 286"/>
                <a:gd name="T38" fmla="*/ 196 w 287"/>
                <a:gd name="T39" fmla="*/ 154 h 286"/>
                <a:gd name="T40" fmla="*/ 201 w 287"/>
                <a:gd name="T41" fmla="*/ 131 h 286"/>
                <a:gd name="T42" fmla="*/ 186 w 287"/>
                <a:gd name="T43" fmla="*/ 94 h 286"/>
                <a:gd name="T44" fmla="*/ 146 w 287"/>
                <a:gd name="T45" fmla="*/ 80 h 286"/>
                <a:gd name="T46" fmla="*/ 79 w 287"/>
                <a:gd name="T47" fmla="*/ 161 h 286"/>
                <a:gd name="T48" fmla="*/ 94 w 287"/>
                <a:gd name="T49" fmla="*/ 199 h 286"/>
                <a:gd name="T50" fmla="*/ 135 w 287"/>
                <a:gd name="T51" fmla="*/ 213 h 286"/>
                <a:gd name="T52" fmla="*/ 201 w 287"/>
                <a:gd name="T53" fmla="*/ 193 h 286"/>
                <a:gd name="T54" fmla="*/ 206 w 287"/>
                <a:gd name="T55" fmla="*/ 191 h 286"/>
                <a:gd name="T56" fmla="*/ 208 w 287"/>
                <a:gd name="T57" fmla="*/ 196 h 286"/>
                <a:gd name="T58" fmla="*/ 216 w 287"/>
                <a:gd name="T59" fmla="*/ 212 h 286"/>
                <a:gd name="T60" fmla="*/ 218 w 287"/>
                <a:gd name="T61" fmla="*/ 217 h 286"/>
                <a:gd name="T62" fmla="*/ 214 w 287"/>
                <a:gd name="T63" fmla="*/ 219 h 286"/>
                <a:gd name="T64" fmla="*/ 133 w 287"/>
                <a:gd name="T65" fmla="*/ 240 h 286"/>
                <a:gd name="T66" fmla="*/ 74 w 287"/>
                <a:gd name="T67" fmla="*/ 221 h 286"/>
                <a:gd name="T68" fmla="*/ 46 w 287"/>
                <a:gd name="T69" fmla="*/ 160 h 286"/>
                <a:gd name="T70" fmla="*/ 71 w 287"/>
                <a:gd name="T71" fmla="*/ 88 h 286"/>
                <a:gd name="T72" fmla="*/ 148 w 287"/>
                <a:gd name="T73" fmla="*/ 52 h 286"/>
                <a:gd name="T74" fmla="*/ 204 w 287"/>
                <a:gd name="T75" fmla="*/ 70 h 286"/>
                <a:gd name="T76" fmla="*/ 234 w 287"/>
                <a:gd name="T77" fmla="*/ 129 h 286"/>
                <a:gd name="T78" fmla="*/ 222 w 287"/>
                <a:gd name="T79" fmla="*/ 17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7" h="286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3" y="286"/>
                    <a:pt x="287" y="222"/>
                    <a:pt x="287" y="143"/>
                  </a:cubicBezTo>
                  <a:cubicBezTo>
                    <a:pt x="287" y="64"/>
                    <a:pt x="223" y="0"/>
                    <a:pt x="143" y="0"/>
                  </a:cubicBezTo>
                  <a:close/>
                  <a:moveTo>
                    <a:pt x="222" y="171"/>
                  </a:moveTo>
                  <a:cubicBezTo>
                    <a:pt x="212" y="186"/>
                    <a:pt x="198" y="194"/>
                    <a:pt x="180" y="194"/>
                  </a:cubicBezTo>
                  <a:cubicBezTo>
                    <a:pt x="167" y="194"/>
                    <a:pt x="161" y="190"/>
                    <a:pt x="154" y="184"/>
                  </a:cubicBezTo>
                  <a:cubicBezTo>
                    <a:pt x="146" y="190"/>
                    <a:pt x="138" y="194"/>
                    <a:pt x="125" y="194"/>
                  </a:cubicBezTo>
                  <a:cubicBezTo>
                    <a:pt x="105" y="194"/>
                    <a:pt x="91" y="182"/>
                    <a:pt x="91" y="165"/>
                  </a:cubicBezTo>
                  <a:cubicBezTo>
                    <a:pt x="91" y="150"/>
                    <a:pt x="99" y="132"/>
                    <a:pt x="110" y="120"/>
                  </a:cubicBezTo>
                  <a:cubicBezTo>
                    <a:pt x="119" y="110"/>
                    <a:pt x="133" y="103"/>
                    <a:pt x="170" y="103"/>
                  </a:cubicBezTo>
                  <a:cubicBezTo>
                    <a:pt x="173" y="103"/>
                    <a:pt x="177" y="103"/>
                    <a:pt x="180" y="103"/>
                  </a:cubicBezTo>
                  <a:cubicBezTo>
                    <a:pt x="187" y="104"/>
                    <a:pt x="187" y="104"/>
                    <a:pt x="187" y="104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7" y="149"/>
                    <a:pt x="177" y="150"/>
                    <a:pt x="177" y="151"/>
                  </a:cubicBezTo>
                  <a:cubicBezTo>
                    <a:pt x="177" y="154"/>
                    <a:pt x="175" y="159"/>
                    <a:pt x="175" y="162"/>
                  </a:cubicBezTo>
                  <a:cubicBezTo>
                    <a:pt x="175" y="165"/>
                    <a:pt x="177" y="166"/>
                    <a:pt x="181" y="166"/>
                  </a:cubicBezTo>
                  <a:cubicBezTo>
                    <a:pt x="187" y="166"/>
                    <a:pt x="192" y="162"/>
                    <a:pt x="196" y="154"/>
                  </a:cubicBezTo>
                  <a:cubicBezTo>
                    <a:pt x="200" y="146"/>
                    <a:pt x="201" y="136"/>
                    <a:pt x="201" y="131"/>
                  </a:cubicBezTo>
                  <a:cubicBezTo>
                    <a:pt x="201" y="116"/>
                    <a:pt x="196" y="103"/>
                    <a:pt x="186" y="94"/>
                  </a:cubicBezTo>
                  <a:cubicBezTo>
                    <a:pt x="176" y="84"/>
                    <a:pt x="162" y="80"/>
                    <a:pt x="146" y="80"/>
                  </a:cubicBezTo>
                  <a:cubicBezTo>
                    <a:pt x="112" y="80"/>
                    <a:pt x="79" y="107"/>
                    <a:pt x="79" y="161"/>
                  </a:cubicBezTo>
                  <a:cubicBezTo>
                    <a:pt x="79" y="177"/>
                    <a:pt x="84" y="190"/>
                    <a:pt x="94" y="199"/>
                  </a:cubicBezTo>
                  <a:cubicBezTo>
                    <a:pt x="104" y="208"/>
                    <a:pt x="118" y="213"/>
                    <a:pt x="135" y="213"/>
                  </a:cubicBezTo>
                  <a:cubicBezTo>
                    <a:pt x="161" y="213"/>
                    <a:pt x="182" y="203"/>
                    <a:pt x="201" y="193"/>
                  </a:cubicBezTo>
                  <a:cubicBezTo>
                    <a:pt x="206" y="191"/>
                    <a:pt x="206" y="191"/>
                    <a:pt x="206" y="191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16" y="212"/>
                    <a:pt x="216" y="212"/>
                    <a:pt x="216" y="212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189" y="233"/>
                    <a:pt x="161" y="240"/>
                    <a:pt x="133" y="240"/>
                  </a:cubicBezTo>
                  <a:cubicBezTo>
                    <a:pt x="111" y="240"/>
                    <a:pt x="90" y="233"/>
                    <a:pt x="74" y="221"/>
                  </a:cubicBezTo>
                  <a:cubicBezTo>
                    <a:pt x="55" y="207"/>
                    <a:pt x="46" y="186"/>
                    <a:pt x="46" y="160"/>
                  </a:cubicBezTo>
                  <a:cubicBezTo>
                    <a:pt x="46" y="134"/>
                    <a:pt x="55" y="108"/>
                    <a:pt x="71" y="88"/>
                  </a:cubicBezTo>
                  <a:cubicBezTo>
                    <a:pt x="84" y="72"/>
                    <a:pt x="108" y="52"/>
                    <a:pt x="148" y="52"/>
                  </a:cubicBezTo>
                  <a:cubicBezTo>
                    <a:pt x="167" y="52"/>
                    <a:pt x="188" y="59"/>
                    <a:pt x="204" y="70"/>
                  </a:cubicBezTo>
                  <a:cubicBezTo>
                    <a:pt x="217" y="80"/>
                    <a:pt x="234" y="98"/>
                    <a:pt x="234" y="129"/>
                  </a:cubicBezTo>
                  <a:cubicBezTo>
                    <a:pt x="234" y="144"/>
                    <a:pt x="229" y="159"/>
                    <a:pt x="222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8356093" y="2660609"/>
            <a:ext cx="709289" cy="707072"/>
            <a:chOff x="8472488" y="3322638"/>
            <a:chExt cx="1016000" cy="1012825"/>
          </a:xfrm>
          <a:solidFill>
            <a:srgbClr val="23ACAB"/>
          </a:solidFill>
        </p:grpSpPr>
        <p:sp>
          <p:nvSpPr>
            <p:cNvPr id="65" name="Oval 51"/>
            <p:cNvSpPr>
              <a:spLocks noChangeArrowheads="1"/>
            </p:cNvSpPr>
            <p:nvPr/>
          </p:nvSpPr>
          <p:spPr bwMode="auto">
            <a:xfrm>
              <a:off x="9110663" y="3733800"/>
              <a:ext cx="55563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52"/>
            <p:cNvSpPr>
              <a:spLocks noEditPoints="1"/>
            </p:cNvSpPr>
            <p:nvPr/>
          </p:nvSpPr>
          <p:spPr bwMode="auto">
            <a:xfrm>
              <a:off x="8472488" y="3322638"/>
              <a:ext cx="1016000" cy="1012825"/>
            </a:xfrm>
            <a:custGeom>
              <a:avLst/>
              <a:gdLst>
                <a:gd name="T0" fmla="*/ 176 w 353"/>
                <a:gd name="T1" fmla="*/ 0 h 352"/>
                <a:gd name="T2" fmla="*/ 0 w 353"/>
                <a:gd name="T3" fmla="*/ 176 h 352"/>
                <a:gd name="T4" fmla="*/ 176 w 353"/>
                <a:gd name="T5" fmla="*/ 352 h 352"/>
                <a:gd name="T6" fmla="*/ 353 w 353"/>
                <a:gd name="T7" fmla="*/ 176 h 352"/>
                <a:gd name="T8" fmla="*/ 176 w 353"/>
                <a:gd name="T9" fmla="*/ 0 h 352"/>
                <a:gd name="T10" fmla="*/ 287 w 353"/>
                <a:gd name="T11" fmla="*/ 162 h 352"/>
                <a:gd name="T12" fmla="*/ 268 w 353"/>
                <a:gd name="T13" fmla="*/ 183 h 352"/>
                <a:gd name="T14" fmla="*/ 160 w 353"/>
                <a:gd name="T15" fmla="*/ 289 h 352"/>
                <a:gd name="T16" fmla="*/ 63 w 353"/>
                <a:gd name="T17" fmla="*/ 191 h 352"/>
                <a:gd name="T18" fmla="*/ 84 w 353"/>
                <a:gd name="T19" fmla="*/ 202 h 352"/>
                <a:gd name="T20" fmla="*/ 140 w 353"/>
                <a:gd name="T21" fmla="*/ 175 h 352"/>
                <a:gd name="T22" fmla="*/ 139 w 353"/>
                <a:gd name="T23" fmla="*/ 164 h 352"/>
                <a:gd name="T24" fmla="*/ 197 w 353"/>
                <a:gd name="T25" fmla="*/ 97 h 352"/>
                <a:gd name="T26" fmla="*/ 259 w 353"/>
                <a:gd name="T27" fmla="*/ 137 h 352"/>
                <a:gd name="T28" fmla="*/ 287 w 353"/>
                <a:gd name="T29" fmla="*/ 150 h 352"/>
                <a:gd name="T30" fmla="*/ 290 w 353"/>
                <a:gd name="T31" fmla="*/ 156 h 352"/>
                <a:gd name="T32" fmla="*/ 287 w 353"/>
                <a:gd name="T33" fmla="*/ 16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3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2"/>
                    <a:pt x="176" y="352"/>
                  </a:cubicBezTo>
                  <a:cubicBezTo>
                    <a:pt x="274" y="352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87" y="162"/>
                  </a:moveTo>
                  <a:cubicBezTo>
                    <a:pt x="268" y="183"/>
                    <a:pt x="268" y="183"/>
                    <a:pt x="268" y="183"/>
                  </a:cubicBezTo>
                  <a:cubicBezTo>
                    <a:pt x="268" y="249"/>
                    <a:pt x="224" y="289"/>
                    <a:pt x="160" y="289"/>
                  </a:cubicBezTo>
                  <a:cubicBezTo>
                    <a:pt x="106" y="289"/>
                    <a:pt x="63" y="231"/>
                    <a:pt x="63" y="191"/>
                  </a:cubicBezTo>
                  <a:cubicBezTo>
                    <a:pt x="63" y="173"/>
                    <a:pt x="70" y="193"/>
                    <a:pt x="84" y="202"/>
                  </a:cubicBezTo>
                  <a:cubicBezTo>
                    <a:pt x="99" y="212"/>
                    <a:pt x="141" y="218"/>
                    <a:pt x="140" y="175"/>
                  </a:cubicBezTo>
                  <a:cubicBezTo>
                    <a:pt x="139" y="171"/>
                    <a:pt x="139" y="167"/>
                    <a:pt x="139" y="164"/>
                  </a:cubicBezTo>
                  <a:cubicBezTo>
                    <a:pt x="139" y="128"/>
                    <a:pt x="161" y="97"/>
                    <a:pt x="197" y="97"/>
                  </a:cubicBezTo>
                  <a:cubicBezTo>
                    <a:pt x="229" y="97"/>
                    <a:pt x="253" y="116"/>
                    <a:pt x="259" y="137"/>
                  </a:cubicBezTo>
                  <a:cubicBezTo>
                    <a:pt x="287" y="150"/>
                    <a:pt x="287" y="150"/>
                    <a:pt x="287" y="150"/>
                  </a:cubicBezTo>
                  <a:cubicBezTo>
                    <a:pt x="289" y="152"/>
                    <a:pt x="290" y="154"/>
                    <a:pt x="290" y="156"/>
                  </a:cubicBezTo>
                  <a:cubicBezTo>
                    <a:pt x="290" y="158"/>
                    <a:pt x="289" y="160"/>
                    <a:pt x="287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8" name="Freeform 54"/>
          <p:cNvSpPr>
            <a:spLocks noEditPoints="1"/>
          </p:cNvSpPr>
          <p:nvPr/>
        </p:nvSpPr>
        <p:spPr bwMode="auto">
          <a:xfrm>
            <a:off x="5749459" y="1848253"/>
            <a:ext cx="580730" cy="580730"/>
          </a:xfrm>
          <a:custGeom>
            <a:avLst/>
            <a:gdLst>
              <a:gd name="T0" fmla="*/ 145 w 289"/>
              <a:gd name="T1" fmla="*/ 0 h 289"/>
              <a:gd name="T2" fmla="*/ 0 w 289"/>
              <a:gd name="T3" fmla="*/ 145 h 289"/>
              <a:gd name="T4" fmla="*/ 145 w 289"/>
              <a:gd name="T5" fmla="*/ 289 h 289"/>
              <a:gd name="T6" fmla="*/ 289 w 289"/>
              <a:gd name="T7" fmla="*/ 145 h 289"/>
              <a:gd name="T8" fmla="*/ 145 w 289"/>
              <a:gd name="T9" fmla="*/ 0 h 289"/>
              <a:gd name="T10" fmla="*/ 145 w 289"/>
              <a:gd name="T11" fmla="*/ 227 h 289"/>
              <a:gd name="T12" fmla="*/ 121 w 289"/>
              <a:gd name="T13" fmla="*/ 204 h 289"/>
              <a:gd name="T14" fmla="*/ 145 w 289"/>
              <a:gd name="T15" fmla="*/ 181 h 289"/>
              <a:gd name="T16" fmla="*/ 168 w 289"/>
              <a:gd name="T17" fmla="*/ 204 h 289"/>
              <a:gd name="T18" fmla="*/ 145 w 289"/>
              <a:gd name="T19" fmla="*/ 227 h 289"/>
              <a:gd name="T20" fmla="*/ 206 w 289"/>
              <a:gd name="T21" fmla="*/ 174 h 289"/>
              <a:gd name="T22" fmla="*/ 185 w 289"/>
              <a:gd name="T23" fmla="*/ 174 h 289"/>
              <a:gd name="T24" fmla="*/ 180 w 289"/>
              <a:gd name="T25" fmla="*/ 168 h 289"/>
              <a:gd name="T26" fmla="*/ 113 w 289"/>
              <a:gd name="T27" fmla="*/ 168 h 289"/>
              <a:gd name="T28" fmla="*/ 105 w 289"/>
              <a:gd name="T29" fmla="*/ 176 h 289"/>
              <a:gd name="T30" fmla="*/ 85 w 289"/>
              <a:gd name="T31" fmla="*/ 176 h 289"/>
              <a:gd name="T32" fmla="*/ 85 w 289"/>
              <a:gd name="T33" fmla="*/ 156 h 289"/>
              <a:gd name="T34" fmla="*/ 89 w 289"/>
              <a:gd name="T35" fmla="*/ 151 h 289"/>
              <a:gd name="T36" fmla="*/ 93 w 289"/>
              <a:gd name="T37" fmla="*/ 148 h 289"/>
              <a:gd name="T38" fmla="*/ 198 w 289"/>
              <a:gd name="T39" fmla="*/ 145 h 289"/>
              <a:gd name="T40" fmla="*/ 198 w 289"/>
              <a:gd name="T41" fmla="*/ 146 h 289"/>
              <a:gd name="T42" fmla="*/ 199 w 289"/>
              <a:gd name="T43" fmla="*/ 147 h 289"/>
              <a:gd name="T44" fmla="*/ 200 w 289"/>
              <a:gd name="T45" fmla="*/ 148 h 289"/>
              <a:gd name="T46" fmla="*/ 206 w 289"/>
              <a:gd name="T47" fmla="*/ 154 h 289"/>
              <a:gd name="T48" fmla="*/ 210 w 289"/>
              <a:gd name="T49" fmla="*/ 164 h 289"/>
              <a:gd name="T50" fmla="*/ 206 w 289"/>
              <a:gd name="T51" fmla="*/ 174 h 289"/>
              <a:gd name="T52" fmla="*/ 240 w 289"/>
              <a:gd name="T53" fmla="*/ 138 h 289"/>
              <a:gd name="T54" fmla="*/ 221 w 289"/>
              <a:gd name="T55" fmla="*/ 138 h 289"/>
              <a:gd name="T56" fmla="*/ 214 w 289"/>
              <a:gd name="T57" fmla="*/ 131 h 289"/>
              <a:gd name="T58" fmla="*/ 76 w 289"/>
              <a:gd name="T59" fmla="*/ 132 h 289"/>
              <a:gd name="T60" fmla="*/ 76 w 289"/>
              <a:gd name="T61" fmla="*/ 132 h 289"/>
              <a:gd name="T62" fmla="*/ 67 w 289"/>
              <a:gd name="T63" fmla="*/ 141 h 289"/>
              <a:gd name="T64" fmla="*/ 49 w 289"/>
              <a:gd name="T65" fmla="*/ 141 h 289"/>
              <a:gd name="T66" fmla="*/ 48 w 289"/>
              <a:gd name="T67" fmla="*/ 122 h 289"/>
              <a:gd name="T68" fmla="*/ 57 w 289"/>
              <a:gd name="T69" fmla="*/ 113 h 289"/>
              <a:gd name="T70" fmla="*/ 58 w 289"/>
              <a:gd name="T71" fmla="*/ 112 h 289"/>
              <a:gd name="T72" fmla="*/ 229 w 289"/>
              <a:gd name="T73" fmla="*/ 109 h 289"/>
              <a:gd name="T74" fmla="*/ 231 w 289"/>
              <a:gd name="T75" fmla="*/ 110 h 289"/>
              <a:gd name="T76" fmla="*/ 235 w 289"/>
              <a:gd name="T77" fmla="*/ 114 h 289"/>
              <a:gd name="T78" fmla="*/ 235 w 289"/>
              <a:gd name="T79" fmla="*/ 114 h 289"/>
              <a:gd name="T80" fmla="*/ 240 w 289"/>
              <a:gd name="T81" fmla="*/ 119 h 289"/>
              <a:gd name="T82" fmla="*/ 240 w 289"/>
              <a:gd name="T83" fmla="*/ 13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9" h="289">
                <a:moveTo>
                  <a:pt x="145" y="0"/>
                </a:moveTo>
                <a:cubicBezTo>
                  <a:pt x="65" y="0"/>
                  <a:pt x="0" y="65"/>
                  <a:pt x="0" y="145"/>
                </a:cubicBezTo>
                <a:cubicBezTo>
                  <a:pt x="0" y="224"/>
                  <a:pt x="65" y="289"/>
                  <a:pt x="145" y="289"/>
                </a:cubicBezTo>
                <a:cubicBezTo>
                  <a:pt x="225" y="289"/>
                  <a:pt x="289" y="224"/>
                  <a:pt x="289" y="145"/>
                </a:cubicBezTo>
                <a:cubicBezTo>
                  <a:pt x="289" y="65"/>
                  <a:pt x="225" y="0"/>
                  <a:pt x="145" y="0"/>
                </a:cubicBezTo>
                <a:close/>
                <a:moveTo>
                  <a:pt x="145" y="227"/>
                </a:moveTo>
                <a:cubicBezTo>
                  <a:pt x="132" y="227"/>
                  <a:pt x="121" y="217"/>
                  <a:pt x="121" y="204"/>
                </a:cubicBezTo>
                <a:cubicBezTo>
                  <a:pt x="121" y="191"/>
                  <a:pt x="132" y="181"/>
                  <a:pt x="145" y="181"/>
                </a:cubicBezTo>
                <a:cubicBezTo>
                  <a:pt x="158" y="181"/>
                  <a:pt x="168" y="191"/>
                  <a:pt x="168" y="204"/>
                </a:cubicBezTo>
                <a:cubicBezTo>
                  <a:pt x="168" y="217"/>
                  <a:pt x="158" y="227"/>
                  <a:pt x="145" y="227"/>
                </a:cubicBezTo>
                <a:close/>
                <a:moveTo>
                  <a:pt x="206" y="174"/>
                </a:moveTo>
                <a:cubicBezTo>
                  <a:pt x="200" y="180"/>
                  <a:pt x="191" y="180"/>
                  <a:pt x="185" y="174"/>
                </a:cubicBezTo>
                <a:cubicBezTo>
                  <a:pt x="180" y="168"/>
                  <a:pt x="180" y="168"/>
                  <a:pt x="180" y="168"/>
                </a:cubicBezTo>
                <a:cubicBezTo>
                  <a:pt x="161" y="150"/>
                  <a:pt x="132" y="150"/>
                  <a:pt x="113" y="168"/>
                </a:cubicBezTo>
                <a:cubicBezTo>
                  <a:pt x="105" y="176"/>
                  <a:pt x="105" y="176"/>
                  <a:pt x="105" y="176"/>
                </a:cubicBezTo>
                <a:cubicBezTo>
                  <a:pt x="100" y="182"/>
                  <a:pt x="90" y="182"/>
                  <a:pt x="85" y="176"/>
                </a:cubicBezTo>
                <a:cubicBezTo>
                  <a:pt x="79" y="171"/>
                  <a:pt x="79" y="161"/>
                  <a:pt x="85" y="156"/>
                </a:cubicBezTo>
                <a:cubicBezTo>
                  <a:pt x="89" y="151"/>
                  <a:pt x="89" y="151"/>
                  <a:pt x="89" y="151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121" y="119"/>
                  <a:pt x="167" y="118"/>
                  <a:pt x="198" y="145"/>
                </a:cubicBezTo>
                <a:cubicBezTo>
                  <a:pt x="198" y="145"/>
                  <a:pt x="198" y="146"/>
                  <a:pt x="198" y="146"/>
                </a:cubicBezTo>
                <a:cubicBezTo>
                  <a:pt x="199" y="147"/>
                  <a:pt x="199" y="147"/>
                  <a:pt x="199" y="147"/>
                </a:cubicBezTo>
                <a:cubicBezTo>
                  <a:pt x="200" y="147"/>
                  <a:pt x="200" y="147"/>
                  <a:pt x="200" y="148"/>
                </a:cubicBezTo>
                <a:cubicBezTo>
                  <a:pt x="206" y="154"/>
                  <a:pt x="206" y="154"/>
                  <a:pt x="206" y="154"/>
                </a:cubicBezTo>
                <a:cubicBezTo>
                  <a:pt x="209" y="156"/>
                  <a:pt x="210" y="160"/>
                  <a:pt x="210" y="164"/>
                </a:cubicBezTo>
                <a:cubicBezTo>
                  <a:pt x="210" y="168"/>
                  <a:pt x="209" y="171"/>
                  <a:pt x="206" y="174"/>
                </a:cubicBezTo>
                <a:close/>
                <a:moveTo>
                  <a:pt x="240" y="138"/>
                </a:moveTo>
                <a:cubicBezTo>
                  <a:pt x="235" y="143"/>
                  <a:pt x="226" y="143"/>
                  <a:pt x="221" y="138"/>
                </a:cubicBezTo>
                <a:cubicBezTo>
                  <a:pt x="214" y="131"/>
                  <a:pt x="214" y="131"/>
                  <a:pt x="214" y="131"/>
                </a:cubicBezTo>
                <a:cubicBezTo>
                  <a:pt x="176" y="94"/>
                  <a:pt x="115" y="95"/>
                  <a:pt x="76" y="132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67" y="141"/>
                  <a:pt x="67" y="141"/>
                  <a:pt x="67" y="141"/>
                </a:cubicBezTo>
                <a:cubicBezTo>
                  <a:pt x="62" y="146"/>
                  <a:pt x="54" y="146"/>
                  <a:pt x="49" y="141"/>
                </a:cubicBezTo>
                <a:cubicBezTo>
                  <a:pt x="43" y="135"/>
                  <a:pt x="43" y="127"/>
                  <a:pt x="48" y="122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57" y="113"/>
                  <a:pt x="58" y="113"/>
                  <a:pt x="58" y="112"/>
                </a:cubicBezTo>
                <a:cubicBezTo>
                  <a:pt x="105" y="67"/>
                  <a:pt x="180" y="65"/>
                  <a:pt x="229" y="109"/>
                </a:cubicBezTo>
                <a:cubicBezTo>
                  <a:pt x="230" y="109"/>
                  <a:pt x="231" y="110"/>
                  <a:pt x="231" y="110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40" y="119"/>
                  <a:pt x="240" y="119"/>
                  <a:pt x="240" y="119"/>
                </a:cubicBezTo>
                <a:cubicBezTo>
                  <a:pt x="245" y="124"/>
                  <a:pt x="245" y="133"/>
                  <a:pt x="240" y="138"/>
                </a:cubicBezTo>
                <a:close/>
              </a:path>
            </a:pathLst>
          </a:custGeom>
          <a:solidFill>
            <a:srgbClr val="23ACA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2" name="Group 91"/>
          <p:cNvGrpSpPr/>
          <p:nvPr/>
        </p:nvGrpSpPr>
        <p:grpSpPr>
          <a:xfrm>
            <a:off x="5796007" y="3236906"/>
            <a:ext cx="625061" cy="622844"/>
            <a:chOff x="4805363" y="4148138"/>
            <a:chExt cx="895350" cy="892175"/>
          </a:xfrm>
          <a:solidFill>
            <a:schemeClr val="bg1">
              <a:lumMod val="65000"/>
            </a:schemeClr>
          </a:solidFill>
        </p:grpSpPr>
        <p:sp>
          <p:nvSpPr>
            <p:cNvPr id="81" name="Freeform 67"/>
            <p:cNvSpPr>
              <a:spLocks/>
            </p:cNvSpPr>
            <p:nvPr/>
          </p:nvSpPr>
          <p:spPr bwMode="auto">
            <a:xfrm>
              <a:off x="5332413" y="4371975"/>
              <a:ext cx="103188" cy="66675"/>
            </a:xfrm>
            <a:custGeom>
              <a:avLst/>
              <a:gdLst>
                <a:gd name="T0" fmla="*/ 36 w 36"/>
                <a:gd name="T1" fmla="*/ 2 h 23"/>
                <a:gd name="T2" fmla="*/ 34 w 36"/>
                <a:gd name="T3" fmla="*/ 1 h 23"/>
                <a:gd name="T4" fmla="*/ 0 w 36"/>
                <a:gd name="T5" fmla="*/ 23 h 23"/>
                <a:gd name="T6" fmla="*/ 22 w 36"/>
                <a:gd name="T7" fmla="*/ 15 h 23"/>
                <a:gd name="T8" fmla="*/ 32 w 36"/>
                <a:gd name="T9" fmla="*/ 6 h 23"/>
                <a:gd name="T10" fmla="*/ 36 w 36"/>
                <a:gd name="T1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6" y="2"/>
                  </a:moveTo>
                  <a:cubicBezTo>
                    <a:pt x="35" y="2"/>
                    <a:pt x="35" y="1"/>
                    <a:pt x="34" y="1"/>
                  </a:cubicBezTo>
                  <a:cubicBezTo>
                    <a:pt x="19" y="0"/>
                    <a:pt x="5" y="9"/>
                    <a:pt x="0" y="23"/>
                  </a:cubicBezTo>
                  <a:cubicBezTo>
                    <a:pt x="8" y="22"/>
                    <a:pt x="15" y="19"/>
                    <a:pt x="22" y="15"/>
                  </a:cubicBezTo>
                  <a:cubicBezTo>
                    <a:pt x="25" y="12"/>
                    <a:pt x="29" y="10"/>
                    <a:pt x="32" y="6"/>
                  </a:cubicBezTo>
                  <a:cubicBezTo>
                    <a:pt x="32" y="6"/>
                    <a:pt x="35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68"/>
            <p:cNvSpPr>
              <a:spLocks/>
            </p:cNvSpPr>
            <p:nvPr/>
          </p:nvSpPr>
          <p:spPr bwMode="auto">
            <a:xfrm>
              <a:off x="5067301" y="4371975"/>
              <a:ext cx="103188" cy="66675"/>
            </a:xfrm>
            <a:custGeom>
              <a:avLst/>
              <a:gdLst>
                <a:gd name="T0" fmla="*/ 4 w 36"/>
                <a:gd name="T1" fmla="*/ 6 h 23"/>
                <a:gd name="T2" fmla="*/ 14 w 36"/>
                <a:gd name="T3" fmla="*/ 15 h 23"/>
                <a:gd name="T4" fmla="*/ 36 w 36"/>
                <a:gd name="T5" fmla="*/ 23 h 23"/>
                <a:gd name="T6" fmla="*/ 2 w 36"/>
                <a:gd name="T7" fmla="*/ 1 h 23"/>
                <a:gd name="T8" fmla="*/ 0 w 36"/>
                <a:gd name="T9" fmla="*/ 2 h 23"/>
                <a:gd name="T10" fmla="*/ 4 w 36"/>
                <a:gd name="T1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4" y="6"/>
                  </a:moveTo>
                  <a:cubicBezTo>
                    <a:pt x="7" y="10"/>
                    <a:pt x="10" y="12"/>
                    <a:pt x="14" y="15"/>
                  </a:cubicBezTo>
                  <a:cubicBezTo>
                    <a:pt x="21" y="19"/>
                    <a:pt x="28" y="22"/>
                    <a:pt x="36" y="23"/>
                  </a:cubicBezTo>
                  <a:cubicBezTo>
                    <a:pt x="31" y="9"/>
                    <a:pt x="17" y="0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3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69"/>
            <p:cNvSpPr>
              <a:spLocks noEditPoints="1"/>
            </p:cNvSpPr>
            <p:nvPr/>
          </p:nvSpPr>
          <p:spPr bwMode="auto">
            <a:xfrm>
              <a:off x="4805363" y="4148138"/>
              <a:ext cx="895350" cy="892175"/>
            </a:xfrm>
            <a:custGeom>
              <a:avLst/>
              <a:gdLst>
                <a:gd name="T0" fmla="*/ 155 w 311"/>
                <a:gd name="T1" fmla="*/ 0 h 310"/>
                <a:gd name="T2" fmla="*/ 0 w 311"/>
                <a:gd name="T3" fmla="*/ 155 h 310"/>
                <a:gd name="T4" fmla="*/ 155 w 311"/>
                <a:gd name="T5" fmla="*/ 310 h 310"/>
                <a:gd name="T6" fmla="*/ 311 w 311"/>
                <a:gd name="T7" fmla="*/ 155 h 310"/>
                <a:gd name="T8" fmla="*/ 155 w 311"/>
                <a:gd name="T9" fmla="*/ 0 h 310"/>
                <a:gd name="T10" fmla="*/ 187 w 311"/>
                <a:gd name="T11" fmla="*/ 73 h 310"/>
                <a:gd name="T12" fmla="*/ 208 w 311"/>
                <a:gd name="T13" fmla="*/ 65 h 310"/>
                <a:gd name="T14" fmla="*/ 227 w 311"/>
                <a:gd name="T15" fmla="*/ 67 h 310"/>
                <a:gd name="T16" fmla="*/ 217 w 311"/>
                <a:gd name="T17" fmla="*/ 102 h 310"/>
                <a:gd name="T18" fmla="*/ 208 w 311"/>
                <a:gd name="T19" fmla="*/ 108 h 310"/>
                <a:gd name="T20" fmla="*/ 166 w 311"/>
                <a:gd name="T21" fmla="*/ 108 h 310"/>
                <a:gd name="T22" fmla="*/ 187 w 311"/>
                <a:gd name="T23" fmla="*/ 73 h 310"/>
                <a:gd name="T24" fmla="*/ 148 w 311"/>
                <a:gd name="T25" fmla="*/ 92 h 310"/>
                <a:gd name="T26" fmla="*/ 163 w 311"/>
                <a:gd name="T27" fmla="*/ 92 h 310"/>
                <a:gd name="T28" fmla="*/ 163 w 311"/>
                <a:gd name="T29" fmla="*/ 108 h 310"/>
                <a:gd name="T30" fmla="*/ 148 w 311"/>
                <a:gd name="T31" fmla="*/ 108 h 310"/>
                <a:gd name="T32" fmla="*/ 148 w 311"/>
                <a:gd name="T33" fmla="*/ 92 h 310"/>
                <a:gd name="T34" fmla="*/ 83 w 311"/>
                <a:gd name="T35" fmla="*/ 67 h 310"/>
                <a:gd name="T36" fmla="*/ 102 w 311"/>
                <a:gd name="T37" fmla="*/ 65 h 310"/>
                <a:gd name="T38" fmla="*/ 123 w 311"/>
                <a:gd name="T39" fmla="*/ 73 h 310"/>
                <a:gd name="T40" fmla="*/ 143 w 311"/>
                <a:gd name="T41" fmla="*/ 108 h 310"/>
                <a:gd name="T42" fmla="*/ 102 w 311"/>
                <a:gd name="T43" fmla="*/ 108 h 310"/>
                <a:gd name="T44" fmla="*/ 92 w 311"/>
                <a:gd name="T45" fmla="*/ 102 h 310"/>
                <a:gd name="T46" fmla="*/ 83 w 311"/>
                <a:gd name="T47" fmla="*/ 67 h 310"/>
                <a:gd name="T48" fmla="*/ 238 w 311"/>
                <a:gd name="T49" fmla="*/ 245 h 310"/>
                <a:gd name="T50" fmla="*/ 73 w 311"/>
                <a:gd name="T51" fmla="*/ 245 h 310"/>
                <a:gd name="T52" fmla="*/ 73 w 311"/>
                <a:gd name="T53" fmla="*/ 114 h 310"/>
                <a:gd name="T54" fmla="*/ 116 w 311"/>
                <a:gd name="T55" fmla="*/ 114 h 310"/>
                <a:gd name="T56" fmla="*/ 137 w 311"/>
                <a:gd name="T57" fmla="*/ 114 h 310"/>
                <a:gd name="T58" fmla="*/ 137 w 311"/>
                <a:gd name="T59" fmla="*/ 118 h 310"/>
                <a:gd name="T60" fmla="*/ 137 w 311"/>
                <a:gd name="T61" fmla="*/ 183 h 310"/>
                <a:gd name="T62" fmla="*/ 156 w 311"/>
                <a:gd name="T63" fmla="*/ 167 h 310"/>
                <a:gd name="T64" fmla="*/ 175 w 311"/>
                <a:gd name="T65" fmla="*/ 183 h 310"/>
                <a:gd name="T66" fmla="*/ 175 w 311"/>
                <a:gd name="T67" fmla="*/ 117 h 310"/>
                <a:gd name="T68" fmla="*/ 175 w 311"/>
                <a:gd name="T69" fmla="*/ 114 h 310"/>
                <a:gd name="T70" fmla="*/ 194 w 311"/>
                <a:gd name="T71" fmla="*/ 114 h 310"/>
                <a:gd name="T72" fmla="*/ 238 w 311"/>
                <a:gd name="T73" fmla="*/ 114 h 310"/>
                <a:gd name="T74" fmla="*/ 238 w 311"/>
                <a:gd name="T75" fmla="*/ 24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0">
                  <a:moveTo>
                    <a:pt x="155" y="0"/>
                  </a:moveTo>
                  <a:cubicBezTo>
                    <a:pt x="70" y="0"/>
                    <a:pt x="0" y="69"/>
                    <a:pt x="0" y="155"/>
                  </a:cubicBezTo>
                  <a:cubicBezTo>
                    <a:pt x="0" y="240"/>
                    <a:pt x="70" y="310"/>
                    <a:pt x="155" y="310"/>
                  </a:cubicBezTo>
                  <a:cubicBezTo>
                    <a:pt x="241" y="310"/>
                    <a:pt x="311" y="240"/>
                    <a:pt x="311" y="155"/>
                  </a:cubicBezTo>
                  <a:cubicBezTo>
                    <a:pt x="311" y="69"/>
                    <a:pt x="241" y="0"/>
                    <a:pt x="155" y="0"/>
                  </a:cubicBezTo>
                  <a:close/>
                  <a:moveTo>
                    <a:pt x="187" y="73"/>
                  </a:moveTo>
                  <a:cubicBezTo>
                    <a:pt x="193" y="68"/>
                    <a:pt x="200" y="66"/>
                    <a:pt x="208" y="65"/>
                  </a:cubicBezTo>
                  <a:cubicBezTo>
                    <a:pt x="214" y="64"/>
                    <a:pt x="222" y="64"/>
                    <a:pt x="227" y="67"/>
                  </a:cubicBezTo>
                  <a:cubicBezTo>
                    <a:pt x="242" y="78"/>
                    <a:pt x="227" y="94"/>
                    <a:pt x="217" y="102"/>
                  </a:cubicBezTo>
                  <a:cubicBezTo>
                    <a:pt x="214" y="104"/>
                    <a:pt x="211" y="106"/>
                    <a:pt x="208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8" y="94"/>
                    <a:pt x="175" y="80"/>
                    <a:pt x="187" y="73"/>
                  </a:cubicBezTo>
                  <a:close/>
                  <a:moveTo>
                    <a:pt x="148" y="92"/>
                  </a:moveTo>
                  <a:cubicBezTo>
                    <a:pt x="148" y="82"/>
                    <a:pt x="163" y="82"/>
                    <a:pt x="163" y="92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48" y="108"/>
                    <a:pt x="148" y="108"/>
                    <a:pt x="148" y="108"/>
                  </a:cubicBezTo>
                  <a:lnTo>
                    <a:pt x="148" y="92"/>
                  </a:lnTo>
                  <a:close/>
                  <a:moveTo>
                    <a:pt x="83" y="67"/>
                  </a:moveTo>
                  <a:cubicBezTo>
                    <a:pt x="88" y="64"/>
                    <a:pt x="96" y="64"/>
                    <a:pt x="102" y="65"/>
                  </a:cubicBezTo>
                  <a:cubicBezTo>
                    <a:pt x="109" y="66"/>
                    <a:pt x="116" y="68"/>
                    <a:pt x="123" y="73"/>
                  </a:cubicBezTo>
                  <a:cubicBezTo>
                    <a:pt x="135" y="80"/>
                    <a:pt x="142" y="94"/>
                    <a:pt x="143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99" y="106"/>
                    <a:pt x="96" y="104"/>
                    <a:pt x="92" y="102"/>
                  </a:cubicBezTo>
                  <a:cubicBezTo>
                    <a:pt x="82" y="94"/>
                    <a:pt x="67" y="78"/>
                    <a:pt x="83" y="67"/>
                  </a:cubicBezTo>
                  <a:close/>
                  <a:moveTo>
                    <a:pt x="238" y="245"/>
                  </a:moveTo>
                  <a:cubicBezTo>
                    <a:pt x="73" y="245"/>
                    <a:pt x="73" y="245"/>
                    <a:pt x="73" y="245"/>
                  </a:cubicBezTo>
                  <a:cubicBezTo>
                    <a:pt x="73" y="114"/>
                    <a:pt x="73" y="114"/>
                    <a:pt x="73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94" y="114"/>
                    <a:pt x="194" y="114"/>
                    <a:pt x="194" y="114"/>
                  </a:cubicBezTo>
                  <a:cubicBezTo>
                    <a:pt x="238" y="114"/>
                    <a:pt x="238" y="114"/>
                    <a:pt x="238" y="114"/>
                  </a:cubicBezTo>
                  <a:lnTo>
                    <a:pt x="23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06" name="Freeform 145"/>
          <p:cNvSpPr>
            <a:spLocks noEditPoints="1"/>
          </p:cNvSpPr>
          <p:nvPr/>
        </p:nvSpPr>
        <p:spPr bwMode="auto">
          <a:xfrm>
            <a:off x="6171780" y="2859588"/>
            <a:ext cx="284168" cy="225463"/>
          </a:xfrm>
          <a:custGeom>
            <a:avLst/>
            <a:gdLst>
              <a:gd name="T0" fmla="*/ 141 w 141"/>
              <a:gd name="T1" fmla="*/ 41 h 112"/>
              <a:gd name="T2" fmla="*/ 127 w 141"/>
              <a:gd name="T3" fmla="*/ 26 h 112"/>
              <a:gd name="T4" fmla="*/ 114 w 141"/>
              <a:gd name="T5" fmla="*/ 0 h 112"/>
              <a:gd name="T6" fmla="*/ 28 w 141"/>
              <a:gd name="T7" fmla="*/ 0 h 112"/>
              <a:gd name="T8" fmla="*/ 14 w 141"/>
              <a:gd name="T9" fmla="*/ 26 h 112"/>
              <a:gd name="T10" fmla="*/ 0 w 141"/>
              <a:gd name="T11" fmla="*/ 41 h 112"/>
              <a:gd name="T12" fmla="*/ 0 w 141"/>
              <a:gd name="T13" fmla="*/ 86 h 112"/>
              <a:gd name="T14" fmla="*/ 0 w 141"/>
              <a:gd name="T15" fmla="*/ 90 h 112"/>
              <a:gd name="T16" fmla="*/ 0 w 141"/>
              <a:gd name="T17" fmla="*/ 106 h 112"/>
              <a:gd name="T18" fmla="*/ 7 w 141"/>
              <a:gd name="T19" fmla="*/ 112 h 112"/>
              <a:gd name="T20" fmla="*/ 27 w 141"/>
              <a:gd name="T21" fmla="*/ 112 h 112"/>
              <a:gd name="T22" fmla="*/ 34 w 141"/>
              <a:gd name="T23" fmla="*/ 106 h 112"/>
              <a:gd name="T24" fmla="*/ 34 w 141"/>
              <a:gd name="T25" fmla="*/ 90 h 112"/>
              <a:gd name="T26" fmla="*/ 108 w 141"/>
              <a:gd name="T27" fmla="*/ 90 h 112"/>
              <a:gd name="T28" fmla="*/ 108 w 141"/>
              <a:gd name="T29" fmla="*/ 106 h 112"/>
              <a:gd name="T30" fmla="*/ 114 w 141"/>
              <a:gd name="T31" fmla="*/ 112 h 112"/>
              <a:gd name="T32" fmla="*/ 135 w 141"/>
              <a:gd name="T33" fmla="*/ 112 h 112"/>
              <a:gd name="T34" fmla="*/ 141 w 141"/>
              <a:gd name="T35" fmla="*/ 106 h 112"/>
              <a:gd name="T36" fmla="*/ 141 w 141"/>
              <a:gd name="T37" fmla="*/ 90 h 112"/>
              <a:gd name="T38" fmla="*/ 141 w 141"/>
              <a:gd name="T39" fmla="*/ 41 h 112"/>
              <a:gd name="T40" fmla="*/ 35 w 141"/>
              <a:gd name="T41" fmla="*/ 10 h 112"/>
              <a:gd name="T42" fmla="*/ 106 w 141"/>
              <a:gd name="T43" fmla="*/ 10 h 112"/>
              <a:gd name="T44" fmla="*/ 118 w 141"/>
              <a:gd name="T45" fmla="*/ 32 h 112"/>
              <a:gd name="T46" fmla="*/ 24 w 141"/>
              <a:gd name="T47" fmla="*/ 32 h 112"/>
              <a:gd name="T48" fmla="*/ 35 w 141"/>
              <a:gd name="T49" fmla="*/ 10 h 112"/>
              <a:gd name="T50" fmla="*/ 41 w 141"/>
              <a:gd name="T51" fmla="*/ 79 h 112"/>
              <a:gd name="T52" fmla="*/ 13 w 141"/>
              <a:gd name="T53" fmla="*/ 79 h 112"/>
              <a:gd name="T54" fmla="*/ 13 w 141"/>
              <a:gd name="T55" fmla="*/ 64 h 112"/>
              <a:gd name="T56" fmla="*/ 41 w 141"/>
              <a:gd name="T57" fmla="*/ 64 h 112"/>
              <a:gd name="T58" fmla="*/ 41 w 141"/>
              <a:gd name="T59" fmla="*/ 79 h 112"/>
              <a:gd name="T60" fmla="*/ 129 w 141"/>
              <a:gd name="T61" fmla="*/ 79 h 112"/>
              <a:gd name="T62" fmla="*/ 100 w 141"/>
              <a:gd name="T63" fmla="*/ 79 h 112"/>
              <a:gd name="T64" fmla="*/ 100 w 141"/>
              <a:gd name="T65" fmla="*/ 64 h 112"/>
              <a:gd name="T66" fmla="*/ 129 w 141"/>
              <a:gd name="T67" fmla="*/ 64 h 112"/>
              <a:gd name="T68" fmla="*/ 129 w 141"/>
              <a:gd name="T69" fmla="*/ 7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1" h="112">
                <a:moveTo>
                  <a:pt x="141" y="41"/>
                </a:moveTo>
                <a:cubicBezTo>
                  <a:pt x="127" y="26"/>
                  <a:pt x="127" y="26"/>
                  <a:pt x="127" y="26"/>
                </a:cubicBezTo>
                <a:cubicBezTo>
                  <a:pt x="114" y="0"/>
                  <a:pt x="114" y="0"/>
                  <a:pt x="11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4" y="26"/>
                  <a:pt x="14" y="26"/>
                  <a:pt x="14" y="26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0"/>
                  <a:pt x="3" y="112"/>
                  <a:pt x="7" y="112"/>
                </a:cubicBezTo>
                <a:cubicBezTo>
                  <a:pt x="27" y="112"/>
                  <a:pt x="27" y="112"/>
                  <a:pt x="27" y="112"/>
                </a:cubicBezTo>
                <a:cubicBezTo>
                  <a:pt x="31" y="112"/>
                  <a:pt x="34" y="110"/>
                  <a:pt x="34" y="106"/>
                </a:cubicBezTo>
                <a:cubicBezTo>
                  <a:pt x="34" y="90"/>
                  <a:pt x="34" y="90"/>
                  <a:pt x="34" y="90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108" y="106"/>
                  <a:pt x="108" y="106"/>
                  <a:pt x="108" y="106"/>
                </a:cubicBezTo>
                <a:cubicBezTo>
                  <a:pt x="108" y="110"/>
                  <a:pt x="111" y="112"/>
                  <a:pt x="114" y="112"/>
                </a:cubicBezTo>
                <a:cubicBezTo>
                  <a:pt x="135" y="112"/>
                  <a:pt x="135" y="112"/>
                  <a:pt x="135" y="112"/>
                </a:cubicBezTo>
                <a:cubicBezTo>
                  <a:pt x="138" y="112"/>
                  <a:pt x="141" y="110"/>
                  <a:pt x="141" y="106"/>
                </a:cubicBezTo>
                <a:cubicBezTo>
                  <a:pt x="141" y="90"/>
                  <a:pt x="141" y="90"/>
                  <a:pt x="141" y="90"/>
                </a:cubicBezTo>
                <a:lnTo>
                  <a:pt x="141" y="41"/>
                </a:lnTo>
                <a:close/>
                <a:moveTo>
                  <a:pt x="35" y="10"/>
                </a:moveTo>
                <a:cubicBezTo>
                  <a:pt x="106" y="10"/>
                  <a:pt x="106" y="10"/>
                  <a:pt x="106" y="10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24" y="32"/>
                  <a:pt x="24" y="32"/>
                  <a:pt x="24" y="32"/>
                </a:cubicBezTo>
                <a:lnTo>
                  <a:pt x="35" y="10"/>
                </a:lnTo>
                <a:close/>
                <a:moveTo>
                  <a:pt x="41" y="79"/>
                </a:moveTo>
                <a:cubicBezTo>
                  <a:pt x="13" y="79"/>
                  <a:pt x="13" y="79"/>
                  <a:pt x="13" y="79"/>
                </a:cubicBezTo>
                <a:cubicBezTo>
                  <a:pt x="13" y="64"/>
                  <a:pt x="13" y="64"/>
                  <a:pt x="13" y="64"/>
                </a:cubicBezTo>
                <a:cubicBezTo>
                  <a:pt x="41" y="64"/>
                  <a:pt x="41" y="64"/>
                  <a:pt x="41" y="64"/>
                </a:cubicBezTo>
                <a:lnTo>
                  <a:pt x="41" y="79"/>
                </a:lnTo>
                <a:close/>
                <a:moveTo>
                  <a:pt x="129" y="79"/>
                </a:moveTo>
                <a:cubicBezTo>
                  <a:pt x="100" y="79"/>
                  <a:pt x="100" y="79"/>
                  <a:pt x="100" y="79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129" y="64"/>
                  <a:pt x="129" y="64"/>
                  <a:pt x="129" y="64"/>
                </a:cubicBezTo>
                <a:lnTo>
                  <a:pt x="129" y="7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84" name="Group 383"/>
          <p:cNvGrpSpPr/>
          <p:nvPr/>
        </p:nvGrpSpPr>
        <p:grpSpPr>
          <a:xfrm>
            <a:off x="6177735" y="2454604"/>
            <a:ext cx="347129" cy="238226"/>
            <a:chOff x="5070476" y="2692400"/>
            <a:chExt cx="647700" cy="444500"/>
          </a:xfrm>
          <a:solidFill>
            <a:schemeClr val="bg1">
              <a:lumMod val="65000"/>
            </a:schemeClr>
          </a:solidFill>
        </p:grpSpPr>
        <p:sp>
          <p:nvSpPr>
            <p:cNvPr id="312" name="Freeform 151"/>
            <p:cNvSpPr>
              <a:spLocks noEditPoints="1"/>
            </p:cNvSpPr>
            <p:nvPr/>
          </p:nvSpPr>
          <p:spPr bwMode="auto">
            <a:xfrm>
              <a:off x="5070476" y="3076575"/>
              <a:ext cx="647700" cy="60325"/>
            </a:xfrm>
            <a:custGeom>
              <a:avLst/>
              <a:gdLst>
                <a:gd name="T0" fmla="*/ 408 w 408"/>
                <a:gd name="T1" fmla="*/ 0 h 38"/>
                <a:gd name="T2" fmla="*/ 0 w 408"/>
                <a:gd name="T3" fmla="*/ 0 h 38"/>
                <a:gd name="T4" fmla="*/ 0 w 408"/>
                <a:gd name="T5" fmla="*/ 38 h 38"/>
                <a:gd name="T6" fmla="*/ 408 w 408"/>
                <a:gd name="T7" fmla="*/ 38 h 38"/>
                <a:gd name="T8" fmla="*/ 408 w 408"/>
                <a:gd name="T9" fmla="*/ 0 h 38"/>
                <a:gd name="T10" fmla="*/ 389 w 408"/>
                <a:gd name="T11" fmla="*/ 24 h 38"/>
                <a:gd name="T12" fmla="*/ 355 w 408"/>
                <a:gd name="T13" fmla="*/ 24 h 38"/>
                <a:gd name="T14" fmla="*/ 355 w 408"/>
                <a:gd name="T15" fmla="*/ 14 h 38"/>
                <a:gd name="T16" fmla="*/ 389 w 408"/>
                <a:gd name="T17" fmla="*/ 14 h 38"/>
                <a:gd name="T18" fmla="*/ 389 w 408"/>
                <a:gd name="T19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38">
                  <a:moveTo>
                    <a:pt x="408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408" y="38"/>
                  </a:lnTo>
                  <a:lnTo>
                    <a:pt x="408" y="0"/>
                  </a:lnTo>
                  <a:close/>
                  <a:moveTo>
                    <a:pt x="389" y="24"/>
                  </a:moveTo>
                  <a:lnTo>
                    <a:pt x="355" y="24"/>
                  </a:lnTo>
                  <a:lnTo>
                    <a:pt x="355" y="14"/>
                  </a:lnTo>
                  <a:lnTo>
                    <a:pt x="389" y="14"/>
                  </a:lnTo>
                  <a:lnTo>
                    <a:pt x="38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3" name="Freeform 152"/>
            <p:cNvSpPr>
              <a:spLocks noEditPoints="1"/>
            </p:cNvSpPr>
            <p:nvPr/>
          </p:nvSpPr>
          <p:spPr bwMode="auto">
            <a:xfrm>
              <a:off x="5100638" y="2692400"/>
              <a:ext cx="587375" cy="365125"/>
            </a:xfrm>
            <a:custGeom>
              <a:avLst/>
              <a:gdLst>
                <a:gd name="T0" fmla="*/ 370 w 370"/>
                <a:gd name="T1" fmla="*/ 0 h 230"/>
                <a:gd name="T2" fmla="*/ 0 w 370"/>
                <a:gd name="T3" fmla="*/ 0 h 230"/>
                <a:gd name="T4" fmla="*/ 0 w 370"/>
                <a:gd name="T5" fmla="*/ 230 h 230"/>
                <a:gd name="T6" fmla="*/ 370 w 370"/>
                <a:gd name="T7" fmla="*/ 230 h 230"/>
                <a:gd name="T8" fmla="*/ 370 w 370"/>
                <a:gd name="T9" fmla="*/ 0 h 230"/>
                <a:gd name="T10" fmla="*/ 329 w 370"/>
                <a:gd name="T11" fmla="*/ 197 h 230"/>
                <a:gd name="T12" fmla="*/ 41 w 370"/>
                <a:gd name="T13" fmla="*/ 197 h 230"/>
                <a:gd name="T14" fmla="*/ 41 w 370"/>
                <a:gd name="T15" fmla="*/ 34 h 230"/>
                <a:gd name="T16" fmla="*/ 329 w 370"/>
                <a:gd name="T17" fmla="*/ 34 h 230"/>
                <a:gd name="T18" fmla="*/ 329 w 370"/>
                <a:gd name="T19" fmla="*/ 19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230">
                  <a:moveTo>
                    <a:pt x="370" y="0"/>
                  </a:moveTo>
                  <a:lnTo>
                    <a:pt x="0" y="0"/>
                  </a:lnTo>
                  <a:lnTo>
                    <a:pt x="0" y="230"/>
                  </a:lnTo>
                  <a:lnTo>
                    <a:pt x="370" y="230"/>
                  </a:lnTo>
                  <a:lnTo>
                    <a:pt x="370" y="0"/>
                  </a:lnTo>
                  <a:close/>
                  <a:moveTo>
                    <a:pt x="329" y="197"/>
                  </a:moveTo>
                  <a:lnTo>
                    <a:pt x="41" y="197"/>
                  </a:lnTo>
                  <a:lnTo>
                    <a:pt x="41" y="34"/>
                  </a:lnTo>
                  <a:lnTo>
                    <a:pt x="329" y="34"/>
                  </a:lnTo>
                  <a:lnTo>
                    <a:pt x="329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78" name="Group 377"/>
          <p:cNvGrpSpPr/>
          <p:nvPr/>
        </p:nvGrpSpPr>
        <p:grpSpPr>
          <a:xfrm>
            <a:off x="6426170" y="2036009"/>
            <a:ext cx="193133" cy="209298"/>
            <a:chOff x="5534026" y="1911350"/>
            <a:chExt cx="360362" cy="390525"/>
          </a:xfrm>
          <a:solidFill>
            <a:schemeClr val="bg1">
              <a:lumMod val="65000"/>
            </a:schemeClr>
          </a:solidFill>
        </p:grpSpPr>
        <p:sp>
          <p:nvSpPr>
            <p:cNvPr id="317" name="Freeform 156"/>
            <p:cNvSpPr>
              <a:spLocks/>
            </p:cNvSpPr>
            <p:nvPr/>
          </p:nvSpPr>
          <p:spPr bwMode="auto">
            <a:xfrm>
              <a:off x="5534026" y="1911350"/>
              <a:ext cx="344488" cy="206375"/>
            </a:xfrm>
            <a:custGeom>
              <a:avLst/>
              <a:gdLst>
                <a:gd name="T0" fmla="*/ 26 w 92"/>
                <a:gd name="T1" fmla="*/ 30 h 55"/>
                <a:gd name="T2" fmla="*/ 65 w 92"/>
                <a:gd name="T3" fmla="*/ 25 h 55"/>
                <a:gd name="T4" fmla="*/ 56 w 92"/>
                <a:gd name="T5" fmla="*/ 34 h 55"/>
                <a:gd name="T6" fmla="*/ 59 w 92"/>
                <a:gd name="T7" fmla="*/ 41 h 55"/>
                <a:gd name="T8" fmla="*/ 81 w 92"/>
                <a:gd name="T9" fmla="*/ 41 h 55"/>
                <a:gd name="T10" fmla="*/ 83 w 92"/>
                <a:gd name="T11" fmla="*/ 41 h 55"/>
                <a:gd name="T12" fmla="*/ 85 w 92"/>
                <a:gd name="T13" fmla="*/ 41 h 55"/>
                <a:gd name="T14" fmla="*/ 90 w 92"/>
                <a:gd name="T15" fmla="*/ 41 h 55"/>
                <a:gd name="T16" fmla="*/ 92 w 92"/>
                <a:gd name="T17" fmla="*/ 38 h 55"/>
                <a:gd name="T18" fmla="*/ 92 w 92"/>
                <a:gd name="T19" fmla="*/ 7 h 55"/>
                <a:gd name="T20" fmla="*/ 86 w 92"/>
                <a:gd name="T21" fmla="*/ 5 h 55"/>
                <a:gd name="T22" fmla="*/ 77 w 92"/>
                <a:gd name="T23" fmla="*/ 14 h 55"/>
                <a:gd name="T24" fmla="*/ 14 w 92"/>
                <a:gd name="T25" fmla="*/ 19 h 55"/>
                <a:gd name="T26" fmla="*/ 0 w 92"/>
                <a:gd name="T27" fmla="*/ 55 h 55"/>
                <a:gd name="T28" fmla="*/ 17 w 92"/>
                <a:gd name="T29" fmla="*/ 55 h 55"/>
                <a:gd name="T30" fmla="*/ 26 w 92"/>
                <a:gd name="T31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26" y="30"/>
                  </a:moveTo>
                  <a:cubicBezTo>
                    <a:pt x="36" y="19"/>
                    <a:pt x="53" y="18"/>
                    <a:pt x="65" y="25"/>
                  </a:cubicBezTo>
                  <a:cubicBezTo>
                    <a:pt x="61" y="29"/>
                    <a:pt x="56" y="34"/>
                    <a:pt x="56" y="34"/>
                  </a:cubicBezTo>
                  <a:cubicBezTo>
                    <a:pt x="53" y="38"/>
                    <a:pt x="57" y="41"/>
                    <a:pt x="59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2" y="41"/>
                    <a:pt x="83" y="41"/>
                    <a:pt x="83" y="41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1" y="41"/>
                    <a:pt x="92" y="40"/>
                    <a:pt x="92" y="38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5"/>
                    <a:pt x="89" y="2"/>
                    <a:pt x="86" y="5"/>
                  </a:cubicBezTo>
                  <a:cubicBezTo>
                    <a:pt x="86" y="5"/>
                    <a:pt x="80" y="10"/>
                    <a:pt x="77" y="14"/>
                  </a:cubicBezTo>
                  <a:cubicBezTo>
                    <a:pt x="58" y="0"/>
                    <a:pt x="31" y="2"/>
                    <a:pt x="14" y="19"/>
                  </a:cubicBezTo>
                  <a:cubicBezTo>
                    <a:pt x="5" y="29"/>
                    <a:pt x="0" y="42"/>
                    <a:pt x="0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46"/>
                    <a:pt x="19" y="37"/>
                    <a:pt x="2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8" name="Freeform 157"/>
            <p:cNvSpPr>
              <a:spLocks/>
            </p:cNvSpPr>
            <p:nvPr/>
          </p:nvSpPr>
          <p:spPr bwMode="auto">
            <a:xfrm>
              <a:off x="5548313" y="2095500"/>
              <a:ext cx="346075" cy="206375"/>
            </a:xfrm>
            <a:custGeom>
              <a:avLst/>
              <a:gdLst>
                <a:gd name="T0" fmla="*/ 75 w 92"/>
                <a:gd name="T1" fmla="*/ 0 h 55"/>
                <a:gd name="T2" fmla="*/ 66 w 92"/>
                <a:gd name="T3" fmla="*/ 25 h 55"/>
                <a:gd name="T4" fmla="*/ 27 w 92"/>
                <a:gd name="T5" fmla="*/ 30 h 55"/>
                <a:gd name="T6" fmla="*/ 36 w 92"/>
                <a:gd name="T7" fmla="*/ 21 h 55"/>
                <a:gd name="T8" fmla="*/ 33 w 92"/>
                <a:gd name="T9" fmla="*/ 14 h 55"/>
                <a:gd name="T10" fmla="*/ 11 w 92"/>
                <a:gd name="T11" fmla="*/ 14 h 55"/>
                <a:gd name="T12" fmla="*/ 8 w 92"/>
                <a:gd name="T13" fmla="*/ 14 h 55"/>
                <a:gd name="T14" fmla="*/ 6 w 92"/>
                <a:gd name="T15" fmla="*/ 14 h 55"/>
                <a:gd name="T16" fmla="*/ 2 w 92"/>
                <a:gd name="T17" fmla="*/ 14 h 55"/>
                <a:gd name="T18" fmla="*/ 0 w 92"/>
                <a:gd name="T19" fmla="*/ 17 h 55"/>
                <a:gd name="T20" fmla="*/ 0 w 92"/>
                <a:gd name="T21" fmla="*/ 48 h 55"/>
                <a:gd name="T22" fmla="*/ 6 w 92"/>
                <a:gd name="T23" fmla="*/ 50 h 55"/>
                <a:gd name="T24" fmla="*/ 15 w 92"/>
                <a:gd name="T25" fmla="*/ 41 h 55"/>
                <a:gd name="T26" fmla="*/ 77 w 92"/>
                <a:gd name="T27" fmla="*/ 36 h 55"/>
                <a:gd name="T28" fmla="*/ 91 w 92"/>
                <a:gd name="T29" fmla="*/ 0 h 55"/>
                <a:gd name="T30" fmla="*/ 75 w 92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75" y="0"/>
                  </a:moveTo>
                  <a:cubicBezTo>
                    <a:pt x="76" y="9"/>
                    <a:pt x="73" y="18"/>
                    <a:pt x="66" y="25"/>
                  </a:cubicBezTo>
                  <a:cubicBezTo>
                    <a:pt x="55" y="36"/>
                    <a:pt x="39" y="37"/>
                    <a:pt x="27" y="30"/>
                  </a:cubicBezTo>
                  <a:cubicBezTo>
                    <a:pt x="31" y="26"/>
                    <a:pt x="36" y="21"/>
                    <a:pt x="36" y="21"/>
                  </a:cubicBezTo>
                  <a:cubicBezTo>
                    <a:pt x="39" y="17"/>
                    <a:pt x="35" y="14"/>
                    <a:pt x="33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5"/>
                    <a:pt x="0" y="1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3" y="53"/>
                    <a:pt x="6" y="50"/>
                  </a:cubicBezTo>
                  <a:cubicBezTo>
                    <a:pt x="6" y="50"/>
                    <a:pt x="11" y="45"/>
                    <a:pt x="15" y="41"/>
                  </a:cubicBezTo>
                  <a:cubicBezTo>
                    <a:pt x="34" y="55"/>
                    <a:pt x="60" y="53"/>
                    <a:pt x="77" y="36"/>
                  </a:cubicBezTo>
                  <a:cubicBezTo>
                    <a:pt x="87" y="26"/>
                    <a:pt x="92" y="13"/>
                    <a:pt x="91" y="0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19" name="Freeform 158"/>
          <p:cNvSpPr>
            <a:spLocks noEditPoints="1"/>
          </p:cNvSpPr>
          <p:nvPr/>
        </p:nvSpPr>
        <p:spPr bwMode="auto">
          <a:xfrm>
            <a:off x="7233583" y="2511609"/>
            <a:ext cx="370100" cy="328410"/>
          </a:xfrm>
          <a:custGeom>
            <a:avLst/>
            <a:gdLst>
              <a:gd name="T0" fmla="*/ 162 w 184"/>
              <a:gd name="T1" fmla="*/ 0 h 163"/>
              <a:gd name="T2" fmla="*/ 21 w 184"/>
              <a:gd name="T3" fmla="*/ 0 h 163"/>
              <a:gd name="T4" fmla="*/ 0 w 184"/>
              <a:gd name="T5" fmla="*/ 21 h 163"/>
              <a:gd name="T6" fmla="*/ 0 w 184"/>
              <a:gd name="T7" fmla="*/ 97 h 163"/>
              <a:gd name="T8" fmla="*/ 21 w 184"/>
              <a:gd name="T9" fmla="*/ 119 h 163"/>
              <a:gd name="T10" fmla="*/ 32 w 184"/>
              <a:gd name="T11" fmla="*/ 119 h 163"/>
              <a:gd name="T12" fmla="*/ 32 w 184"/>
              <a:gd name="T13" fmla="*/ 157 h 163"/>
              <a:gd name="T14" fmla="*/ 34 w 184"/>
              <a:gd name="T15" fmla="*/ 161 h 163"/>
              <a:gd name="T16" fmla="*/ 42 w 184"/>
              <a:gd name="T17" fmla="*/ 161 h 163"/>
              <a:gd name="T18" fmla="*/ 86 w 184"/>
              <a:gd name="T19" fmla="*/ 119 h 163"/>
              <a:gd name="T20" fmla="*/ 162 w 184"/>
              <a:gd name="T21" fmla="*/ 119 h 163"/>
              <a:gd name="T22" fmla="*/ 184 w 184"/>
              <a:gd name="T23" fmla="*/ 97 h 163"/>
              <a:gd name="T24" fmla="*/ 184 w 184"/>
              <a:gd name="T25" fmla="*/ 21 h 163"/>
              <a:gd name="T26" fmla="*/ 162 w 184"/>
              <a:gd name="T27" fmla="*/ 0 h 163"/>
              <a:gd name="T28" fmla="*/ 38 w 184"/>
              <a:gd name="T29" fmla="*/ 32 h 163"/>
              <a:gd name="T30" fmla="*/ 124 w 184"/>
              <a:gd name="T31" fmla="*/ 32 h 163"/>
              <a:gd name="T32" fmla="*/ 130 w 184"/>
              <a:gd name="T33" fmla="*/ 38 h 163"/>
              <a:gd name="T34" fmla="*/ 124 w 184"/>
              <a:gd name="T35" fmla="*/ 43 h 163"/>
              <a:gd name="T36" fmla="*/ 38 w 184"/>
              <a:gd name="T37" fmla="*/ 43 h 163"/>
              <a:gd name="T38" fmla="*/ 32 w 184"/>
              <a:gd name="T39" fmla="*/ 38 h 163"/>
              <a:gd name="T40" fmla="*/ 38 w 184"/>
              <a:gd name="T41" fmla="*/ 32 h 163"/>
              <a:gd name="T42" fmla="*/ 81 w 184"/>
              <a:gd name="T43" fmla="*/ 86 h 163"/>
              <a:gd name="T44" fmla="*/ 38 w 184"/>
              <a:gd name="T45" fmla="*/ 86 h 163"/>
              <a:gd name="T46" fmla="*/ 32 w 184"/>
              <a:gd name="T47" fmla="*/ 81 h 163"/>
              <a:gd name="T48" fmla="*/ 38 w 184"/>
              <a:gd name="T49" fmla="*/ 76 h 163"/>
              <a:gd name="T50" fmla="*/ 81 w 184"/>
              <a:gd name="T51" fmla="*/ 76 h 163"/>
              <a:gd name="T52" fmla="*/ 86 w 184"/>
              <a:gd name="T53" fmla="*/ 81 h 163"/>
              <a:gd name="T54" fmla="*/ 81 w 184"/>
              <a:gd name="T55" fmla="*/ 86 h 163"/>
              <a:gd name="T56" fmla="*/ 146 w 184"/>
              <a:gd name="T57" fmla="*/ 65 h 163"/>
              <a:gd name="T58" fmla="*/ 38 w 184"/>
              <a:gd name="T59" fmla="*/ 65 h 163"/>
              <a:gd name="T60" fmla="*/ 32 w 184"/>
              <a:gd name="T61" fmla="*/ 59 h 163"/>
              <a:gd name="T62" fmla="*/ 38 w 184"/>
              <a:gd name="T63" fmla="*/ 54 h 163"/>
              <a:gd name="T64" fmla="*/ 146 w 184"/>
              <a:gd name="T65" fmla="*/ 54 h 163"/>
              <a:gd name="T66" fmla="*/ 151 w 184"/>
              <a:gd name="T67" fmla="*/ 59 h 163"/>
              <a:gd name="T68" fmla="*/ 146 w 184"/>
              <a:gd name="T69" fmla="*/ 6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63">
                <a:moveTo>
                  <a:pt x="162" y="0"/>
                </a:move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1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9"/>
                  <a:pt x="9" y="119"/>
                  <a:pt x="21" y="119"/>
                </a:cubicBezTo>
                <a:cubicBezTo>
                  <a:pt x="32" y="119"/>
                  <a:pt x="32" y="119"/>
                  <a:pt x="32" y="119"/>
                </a:cubicBezTo>
                <a:cubicBezTo>
                  <a:pt x="32" y="157"/>
                  <a:pt x="32" y="157"/>
                  <a:pt x="32" y="157"/>
                </a:cubicBezTo>
                <a:cubicBezTo>
                  <a:pt x="32" y="158"/>
                  <a:pt x="33" y="160"/>
                  <a:pt x="34" y="161"/>
                </a:cubicBezTo>
                <a:cubicBezTo>
                  <a:pt x="36" y="163"/>
                  <a:pt x="39" y="163"/>
                  <a:pt x="42" y="161"/>
                </a:cubicBezTo>
                <a:cubicBezTo>
                  <a:pt x="86" y="119"/>
                  <a:pt x="86" y="119"/>
                  <a:pt x="86" y="119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74" y="119"/>
                  <a:pt x="184" y="109"/>
                  <a:pt x="184" y="97"/>
                </a:cubicBezTo>
                <a:cubicBezTo>
                  <a:pt x="184" y="21"/>
                  <a:pt x="184" y="21"/>
                  <a:pt x="184" y="21"/>
                </a:cubicBezTo>
                <a:cubicBezTo>
                  <a:pt x="184" y="9"/>
                  <a:pt x="174" y="0"/>
                  <a:pt x="162" y="0"/>
                </a:cubicBezTo>
                <a:moveTo>
                  <a:pt x="38" y="32"/>
                </a:moveTo>
                <a:cubicBezTo>
                  <a:pt x="124" y="32"/>
                  <a:pt x="124" y="32"/>
                  <a:pt x="124" y="32"/>
                </a:cubicBezTo>
                <a:cubicBezTo>
                  <a:pt x="127" y="32"/>
                  <a:pt x="130" y="35"/>
                  <a:pt x="130" y="38"/>
                </a:cubicBezTo>
                <a:cubicBezTo>
                  <a:pt x="130" y="41"/>
                  <a:pt x="127" y="43"/>
                  <a:pt x="124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5" y="43"/>
                  <a:pt x="32" y="41"/>
                  <a:pt x="32" y="38"/>
                </a:cubicBezTo>
                <a:cubicBezTo>
                  <a:pt x="32" y="35"/>
                  <a:pt x="35" y="32"/>
                  <a:pt x="38" y="32"/>
                </a:cubicBezTo>
                <a:moveTo>
                  <a:pt x="81" y="86"/>
                </a:moveTo>
                <a:cubicBezTo>
                  <a:pt x="38" y="86"/>
                  <a:pt x="38" y="86"/>
                  <a:pt x="38" y="86"/>
                </a:cubicBezTo>
                <a:cubicBezTo>
                  <a:pt x="35" y="86"/>
                  <a:pt x="32" y="84"/>
                  <a:pt x="32" y="81"/>
                </a:cubicBezTo>
                <a:cubicBezTo>
                  <a:pt x="32" y="78"/>
                  <a:pt x="35" y="76"/>
                  <a:pt x="38" y="76"/>
                </a:cubicBezTo>
                <a:cubicBezTo>
                  <a:pt x="81" y="76"/>
                  <a:pt x="81" y="76"/>
                  <a:pt x="81" y="76"/>
                </a:cubicBezTo>
                <a:cubicBezTo>
                  <a:pt x="84" y="76"/>
                  <a:pt x="86" y="78"/>
                  <a:pt x="86" y="81"/>
                </a:cubicBezTo>
                <a:cubicBezTo>
                  <a:pt x="86" y="84"/>
                  <a:pt x="84" y="86"/>
                  <a:pt x="81" y="86"/>
                </a:cubicBezTo>
                <a:moveTo>
                  <a:pt x="146" y="65"/>
                </a:moveTo>
                <a:cubicBezTo>
                  <a:pt x="38" y="65"/>
                  <a:pt x="38" y="65"/>
                  <a:pt x="38" y="65"/>
                </a:cubicBezTo>
                <a:cubicBezTo>
                  <a:pt x="35" y="65"/>
                  <a:pt x="32" y="62"/>
                  <a:pt x="32" y="59"/>
                </a:cubicBezTo>
                <a:cubicBezTo>
                  <a:pt x="32" y="56"/>
                  <a:pt x="35" y="54"/>
                  <a:pt x="38" y="54"/>
                </a:cubicBezTo>
                <a:cubicBezTo>
                  <a:pt x="146" y="54"/>
                  <a:pt x="146" y="54"/>
                  <a:pt x="146" y="54"/>
                </a:cubicBezTo>
                <a:cubicBezTo>
                  <a:pt x="149" y="54"/>
                  <a:pt x="151" y="56"/>
                  <a:pt x="151" y="59"/>
                </a:cubicBezTo>
                <a:cubicBezTo>
                  <a:pt x="151" y="62"/>
                  <a:pt x="149" y="65"/>
                  <a:pt x="146" y="6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86" name="Group 385"/>
          <p:cNvGrpSpPr/>
          <p:nvPr/>
        </p:nvGrpSpPr>
        <p:grpSpPr>
          <a:xfrm>
            <a:off x="7926137" y="3294349"/>
            <a:ext cx="259496" cy="228015"/>
            <a:chOff x="8332788" y="4259263"/>
            <a:chExt cx="484188" cy="425449"/>
          </a:xfrm>
          <a:solidFill>
            <a:srgbClr val="23ACAB"/>
          </a:solidFill>
        </p:grpSpPr>
        <p:sp>
          <p:nvSpPr>
            <p:cNvPr id="320" name="Freeform 159"/>
            <p:cNvSpPr>
              <a:spLocks/>
            </p:cNvSpPr>
            <p:nvPr/>
          </p:nvSpPr>
          <p:spPr bwMode="auto">
            <a:xfrm>
              <a:off x="8569326" y="4552950"/>
              <a:ext cx="131763" cy="131762"/>
            </a:xfrm>
            <a:custGeom>
              <a:avLst/>
              <a:gdLst>
                <a:gd name="T0" fmla="*/ 13 w 35"/>
                <a:gd name="T1" fmla="*/ 3 h 35"/>
                <a:gd name="T2" fmla="*/ 33 w 35"/>
                <a:gd name="T3" fmla="*/ 13 h 35"/>
                <a:gd name="T4" fmla="*/ 23 w 35"/>
                <a:gd name="T5" fmla="*/ 33 h 35"/>
                <a:gd name="T6" fmla="*/ 3 w 35"/>
                <a:gd name="T7" fmla="*/ 23 h 35"/>
                <a:gd name="T8" fmla="*/ 13 w 35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3" y="3"/>
                  </a:moveTo>
                  <a:cubicBezTo>
                    <a:pt x="21" y="0"/>
                    <a:pt x="30" y="5"/>
                    <a:pt x="33" y="13"/>
                  </a:cubicBezTo>
                  <a:cubicBezTo>
                    <a:pt x="35" y="21"/>
                    <a:pt x="31" y="30"/>
                    <a:pt x="23" y="33"/>
                  </a:cubicBezTo>
                  <a:cubicBezTo>
                    <a:pt x="15" y="35"/>
                    <a:pt x="6" y="31"/>
                    <a:pt x="3" y="23"/>
                  </a:cubicBezTo>
                  <a:cubicBezTo>
                    <a:pt x="0" y="15"/>
                    <a:pt x="5" y="6"/>
                    <a:pt x="13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1" name="Freeform 160"/>
            <p:cNvSpPr>
              <a:spLocks/>
            </p:cNvSpPr>
            <p:nvPr/>
          </p:nvSpPr>
          <p:spPr bwMode="auto">
            <a:xfrm>
              <a:off x="8445501" y="4395788"/>
              <a:ext cx="315913" cy="217487"/>
            </a:xfrm>
            <a:custGeom>
              <a:avLst/>
              <a:gdLst>
                <a:gd name="T0" fmla="*/ 74 w 84"/>
                <a:gd name="T1" fmla="*/ 12 h 58"/>
                <a:gd name="T2" fmla="*/ 73 w 84"/>
                <a:gd name="T3" fmla="*/ 12 h 58"/>
                <a:gd name="T4" fmla="*/ 72 w 84"/>
                <a:gd name="T5" fmla="*/ 11 h 58"/>
                <a:gd name="T6" fmla="*/ 72 w 84"/>
                <a:gd name="T7" fmla="*/ 11 h 58"/>
                <a:gd name="T8" fmla="*/ 6 w 84"/>
                <a:gd name="T9" fmla="*/ 36 h 58"/>
                <a:gd name="T10" fmla="*/ 4 w 84"/>
                <a:gd name="T11" fmla="*/ 38 h 58"/>
                <a:gd name="T12" fmla="*/ 2 w 84"/>
                <a:gd name="T13" fmla="*/ 42 h 58"/>
                <a:gd name="T14" fmla="*/ 7 w 84"/>
                <a:gd name="T15" fmla="*/ 56 h 58"/>
                <a:gd name="T16" fmla="*/ 20 w 84"/>
                <a:gd name="T17" fmla="*/ 51 h 58"/>
                <a:gd name="T18" fmla="*/ 23 w 84"/>
                <a:gd name="T19" fmla="*/ 44 h 58"/>
                <a:gd name="T20" fmla="*/ 65 w 84"/>
                <a:gd name="T21" fmla="*/ 30 h 58"/>
                <a:gd name="T22" fmla="*/ 70 w 84"/>
                <a:gd name="T23" fmla="*/ 32 h 58"/>
                <a:gd name="T24" fmla="*/ 83 w 84"/>
                <a:gd name="T25" fmla="*/ 27 h 58"/>
                <a:gd name="T26" fmla="*/ 84 w 84"/>
                <a:gd name="T27" fmla="*/ 20 h 58"/>
                <a:gd name="T28" fmla="*/ 79 w 84"/>
                <a:gd name="T29" fmla="*/ 14 h 58"/>
                <a:gd name="T30" fmla="*/ 74 w 84"/>
                <a:gd name="T31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58">
                  <a:moveTo>
                    <a:pt x="74" y="12"/>
                  </a:moveTo>
                  <a:cubicBezTo>
                    <a:pt x="74" y="12"/>
                    <a:pt x="73" y="12"/>
                    <a:pt x="73" y="1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46" y="0"/>
                    <a:pt x="18" y="11"/>
                    <a:pt x="6" y="3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7"/>
                    <a:pt x="2" y="53"/>
                    <a:pt x="7" y="56"/>
                  </a:cubicBezTo>
                  <a:cubicBezTo>
                    <a:pt x="12" y="58"/>
                    <a:pt x="18" y="56"/>
                    <a:pt x="20" y="5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1" y="29"/>
                    <a:pt x="50" y="22"/>
                    <a:pt x="65" y="30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5" y="34"/>
                    <a:pt x="81" y="32"/>
                    <a:pt x="83" y="27"/>
                  </a:cubicBezTo>
                  <a:cubicBezTo>
                    <a:pt x="84" y="25"/>
                    <a:pt x="84" y="22"/>
                    <a:pt x="84" y="20"/>
                  </a:cubicBezTo>
                  <a:cubicBezTo>
                    <a:pt x="83" y="18"/>
                    <a:pt x="81" y="16"/>
                    <a:pt x="79" y="14"/>
                  </a:cubicBezTo>
                  <a:lnTo>
                    <a:pt x="7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2" name="Freeform 161"/>
            <p:cNvSpPr>
              <a:spLocks/>
            </p:cNvSpPr>
            <p:nvPr/>
          </p:nvSpPr>
          <p:spPr bwMode="auto">
            <a:xfrm>
              <a:off x="8332788" y="4259263"/>
              <a:ext cx="484188" cy="296862"/>
            </a:xfrm>
            <a:custGeom>
              <a:avLst/>
              <a:gdLst>
                <a:gd name="T0" fmla="*/ 123 w 129"/>
                <a:gd name="T1" fmla="*/ 21 h 79"/>
                <a:gd name="T2" fmla="*/ 119 w 129"/>
                <a:gd name="T3" fmla="*/ 19 h 79"/>
                <a:gd name="T4" fmla="*/ 118 w 129"/>
                <a:gd name="T5" fmla="*/ 19 h 79"/>
                <a:gd name="T6" fmla="*/ 115 w 129"/>
                <a:gd name="T7" fmla="*/ 17 h 79"/>
                <a:gd name="T8" fmla="*/ 113 w 129"/>
                <a:gd name="T9" fmla="*/ 17 h 79"/>
                <a:gd name="T10" fmla="*/ 6 w 129"/>
                <a:gd name="T11" fmla="*/ 57 h 79"/>
                <a:gd name="T12" fmla="*/ 5 w 129"/>
                <a:gd name="T13" fmla="*/ 57 h 79"/>
                <a:gd name="T14" fmla="*/ 2 w 129"/>
                <a:gd name="T15" fmla="*/ 65 h 79"/>
                <a:gd name="T16" fmla="*/ 6 w 129"/>
                <a:gd name="T17" fmla="*/ 77 h 79"/>
                <a:gd name="T18" fmla="*/ 18 w 129"/>
                <a:gd name="T19" fmla="*/ 73 h 79"/>
                <a:gd name="T20" fmla="*/ 22 w 129"/>
                <a:gd name="T21" fmla="*/ 65 h 79"/>
                <a:gd name="T22" fmla="*/ 22 w 129"/>
                <a:gd name="T23" fmla="*/ 65 h 79"/>
                <a:gd name="T24" fmla="*/ 109 w 129"/>
                <a:gd name="T25" fmla="*/ 34 h 79"/>
                <a:gd name="T26" fmla="*/ 115 w 129"/>
                <a:gd name="T27" fmla="*/ 37 h 79"/>
                <a:gd name="T28" fmla="*/ 127 w 129"/>
                <a:gd name="T29" fmla="*/ 33 h 79"/>
                <a:gd name="T30" fmla="*/ 123 w 129"/>
                <a:gd name="T31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79">
                  <a:moveTo>
                    <a:pt x="123" y="21"/>
                  </a:moveTo>
                  <a:cubicBezTo>
                    <a:pt x="119" y="19"/>
                    <a:pt x="119" y="19"/>
                    <a:pt x="119" y="1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4" y="17"/>
                    <a:pt x="113" y="17"/>
                  </a:cubicBezTo>
                  <a:cubicBezTo>
                    <a:pt x="73" y="0"/>
                    <a:pt x="26" y="18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0" y="69"/>
                    <a:pt x="2" y="75"/>
                    <a:pt x="6" y="77"/>
                  </a:cubicBezTo>
                  <a:cubicBezTo>
                    <a:pt x="10" y="79"/>
                    <a:pt x="16" y="77"/>
                    <a:pt x="18" y="73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38" y="33"/>
                    <a:pt x="76" y="20"/>
                    <a:pt x="109" y="34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9" y="39"/>
                    <a:pt x="125" y="37"/>
                    <a:pt x="127" y="33"/>
                  </a:cubicBezTo>
                  <a:cubicBezTo>
                    <a:pt x="129" y="29"/>
                    <a:pt x="127" y="23"/>
                    <a:pt x="123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24" name="Freeform 163"/>
          <p:cNvSpPr>
            <a:spLocks noEditPoints="1"/>
          </p:cNvSpPr>
          <p:nvPr/>
        </p:nvSpPr>
        <p:spPr bwMode="auto">
          <a:xfrm>
            <a:off x="5634071" y="3749529"/>
            <a:ext cx="273959" cy="232270"/>
          </a:xfrm>
          <a:custGeom>
            <a:avLst/>
            <a:gdLst>
              <a:gd name="T0" fmla="*/ 2 w 136"/>
              <a:gd name="T1" fmla="*/ 32 h 115"/>
              <a:gd name="T2" fmla="*/ 0 w 136"/>
              <a:gd name="T3" fmla="*/ 35 h 115"/>
              <a:gd name="T4" fmla="*/ 2 w 136"/>
              <a:gd name="T5" fmla="*/ 39 h 115"/>
              <a:gd name="T6" fmla="*/ 14 w 136"/>
              <a:gd name="T7" fmla="*/ 51 h 115"/>
              <a:gd name="T8" fmla="*/ 78 w 136"/>
              <a:gd name="T9" fmla="*/ 115 h 115"/>
              <a:gd name="T10" fmla="*/ 136 w 136"/>
              <a:gd name="T11" fmla="*/ 56 h 115"/>
              <a:gd name="T12" fmla="*/ 123 w 136"/>
              <a:gd name="T13" fmla="*/ 63 h 115"/>
              <a:gd name="T14" fmla="*/ 90 w 136"/>
              <a:gd name="T15" fmla="*/ 46 h 115"/>
              <a:gd name="T16" fmla="*/ 90 w 136"/>
              <a:gd name="T17" fmla="*/ 40 h 115"/>
              <a:gd name="T18" fmla="*/ 56 w 136"/>
              <a:gd name="T19" fmla="*/ 0 h 115"/>
              <a:gd name="T20" fmla="*/ 19 w 136"/>
              <a:gd name="T21" fmla="*/ 24 h 115"/>
              <a:gd name="T22" fmla="*/ 2 w 136"/>
              <a:gd name="T23" fmla="*/ 32 h 115"/>
              <a:gd name="T24" fmla="*/ 35 w 136"/>
              <a:gd name="T25" fmla="*/ 39 h 115"/>
              <a:gd name="T26" fmla="*/ 29 w 136"/>
              <a:gd name="T27" fmla="*/ 33 h 115"/>
              <a:gd name="T28" fmla="*/ 35 w 136"/>
              <a:gd name="T29" fmla="*/ 27 h 115"/>
              <a:gd name="T30" fmla="*/ 41 w 136"/>
              <a:gd name="T31" fmla="*/ 33 h 115"/>
              <a:gd name="T32" fmla="*/ 35 w 136"/>
              <a:gd name="T33" fmla="*/ 39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15">
                <a:moveTo>
                  <a:pt x="2" y="32"/>
                </a:moveTo>
                <a:cubicBezTo>
                  <a:pt x="1" y="33"/>
                  <a:pt x="0" y="34"/>
                  <a:pt x="0" y="35"/>
                </a:cubicBezTo>
                <a:cubicBezTo>
                  <a:pt x="0" y="37"/>
                  <a:pt x="1" y="38"/>
                  <a:pt x="2" y="39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90"/>
                  <a:pt x="40" y="115"/>
                  <a:pt x="78" y="115"/>
                </a:cubicBezTo>
                <a:cubicBezTo>
                  <a:pt x="110" y="115"/>
                  <a:pt x="136" y="80"/>
                  <a:pt x="136" y="56"/>
                </a:cubicBezTo>
                <a:cubicBezTo>
                  <a:pt x="136" y="45"/>
                  <a:pt x="132" y="58"/>
                  <a:pt x="123" y="63"/>
                </a:cubicBezTo>
                <a:cubicBezTo>
                  <a:pt x="114" y="68"/>
                  <a:pt x="89" y="72"/>
                  <a:pt x="90" y="46"/>
                </a:cubicBezTo>
                <a:cubicBezTo>
                  <a:pt x="90" y="44"/>
                  <a:pt x="90" y="42"/>
                  <a:pt x="90" y="40"/>
                </a:cubicBezTo>
                <a:cubicBezTo>
                  <a:pt x="90" y="19"/>
                  <a:pt x="77" y="0"/>
                  <a:pt x="56" y="0"/>
                </a:cubicBezTo>
                <a:cubicBezTo>
                  <a:pt x="36" y="0"/>
                  <a:pt x="22" y="11"/>
                  <a:pt x="19" y="24"/>
                </a:cubicBezTo>
                <a:cubicBezTo>
                  <a:pt x="2" y="32"/>
                  <a:pt x="2" y="32"/>
                  <a:pt x="2" y="32"/>
                </a:cubicBezTo>
                <a:moveTo>
                  <a:pt x="35" y="39"/>
                </a:moveTo>
                <a:cubicBezTo>
                  <a:pt x="32" y="39"/>
                  <a:pt x="29" y="36"/>
                  <a:pt x="29" y="33"/>
                </a:cubicBezTo>
                <a:cubicBezTo>
                  <a:pt x="29" y="30"/>
                  <a:pt x="32" y="27"/>
                  <a:pt x="35" y="27"/>
                </a:cubicBezTo>
                <a:cubicBezTo>
                  <a:pt x="38" y="27"/>
                  <a:pt x="41" y="30"/>
                  <a:pt x="41" y="33"/>
                </a:cubicBezTo>
                <a:cubicBezTo>
                  <a:pt x="41" y="36"/>
                  <a:pt x="38" y="39"/>
                  <a:pt x="35" y="39"/>
                </a:cubicBezTo>
              </a:path>
            </a:pathLst>
          </a:custGeom>
          <a:solidFill>
            <a:srgbClr val="23ACA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5" name="Freeform 164"/>
          <p:cNvSpPr>
            <a:spLocks noEditPoints="1"/>
          </p:cNvSpPr>
          <p:nvPr/>
        </p:nvSpPr>
        <p:spPr bwMode="auto">
          <a:xfrm>
            <a:off x="6457649" y="3210119"/>
            <a:ext cx="191431" cy="269705"/>
          </a:xfrm>
          <a:custGeom>
            <a:avLst/>
            <a:gdLst>
              <a:gd name="T0" fmla="*/ 47 w 95"/>
              <a:gd name="T1" fmla="*/ 0 h 134"/>
              <a:gd name="T2" fmla="*/ 0 w 95"/>
              <a:gd name="T3" fmla="*/ 47 h 134"/>
              <a:gd name="T4" fmla="*/ 47 w 95"/>
              <a:gd name="T5" fmla="*/ 134 h 134"/>
              <a:gd name="T6" fmla="*/ 95 w 95"/>
              <a:gd name="T7" fmla="*/ 47 h 134"/>
              <a:gd name="T8" fmla="*/ 47 w 95"/>
              <a:gd name="T9" fmla="*/ 0 h 134"/>
              <a:gd name="T10" fmla="*/ 47 w 95"/>
              <a:gd name="T11" fmla="*/ 55 h 134"/>
              <a:gd name="T12" fmla="*/ 32 w 95"/>
              <a:gd name="T13" fmla="*/ 40 h 134"/>
              <a:gd name="T14" fmla="*/ 47 w 95"/>
              <a:gd name="T15" fmla="*/ 25 h 134"/>
              <a:gd name="T16" fmla="*/ 62 w 95"/>
              <a:gd name="T17" fmla="*/ 40 h 134"/>
              <a:gd name="T18" fmla="*/ 47 w 95"/>
              <a:gd name="T19" fmla="*/ 55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5" h="134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73"/>
                  <a:pt x="47" y="134"/>
                  <a:pt x="47" y="134"/>
                </a:cubicBezTo>
                <a:cubicBezTo>
                  <a:pt x="47" y="134"/>
                  <a:pt x="95" y="73"/>
                  <a:pt x="95" y="47"/>
                </a:cubicBezTo>
                <a:cubicBezTo>
                  <a:pt x="95" y="21"/>
                  <a:pt x="73" y="0"/>
                  <a:pt x="47" y="0"/>
                </a:cubicBezTo>
                <a:close/>
                <a:moveTo>
                  <a:pt x="47" y="55"/>
                </a:moveTo>
                <a:cubicBezTo>
                  <a:pt x="39" y="55"/>
                  <a:pt x="32" y="48"/>
                  <a:pt x="32" y="40"/>
                </a:cubicBezTo>
                <a:cubicBezTo>
                  <a:pt x="32" y="32"/>
                  <a:pt x="39" y="25"/>
                  <a:pt x="47" y="25"/>
                </a:cubicBezTo>
                <a:cubicBezTo>
                  <a:pt x="55" y="25"/>
                  <a:pt x="62" y="32"/>
                  <a:pt x="62" y="40"/>
                </a:cubicBezTo>
                <a:cubicBezTo>
                  <a:pt x="62" y="48"/>
                  <a:pt x="55" y="55"/>
                  <a:pt x="47" y="5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6" name="Freeform 165"/>
          <p:cNvSpPr>
            <a:spLocks noEditPoints="1"/>
          </p:cNvSpPr>
          <p:nvPr/>
        </p:nvSpPr>
        <p:spPr bwMode="auto">
          <a:xfrm>
            <a:off x="7191043" y="2183198"/>
            <a:ext cx="142935" cy="203342"/>
          </a:xfrm>
          <a:custGeom>
            <a:avLst/>
            <a:gdLst>
              <a:gd name="T0" fmla="*/ 36 w 71"/>
              <a:gd name="T1" fmla="*/ 0 h 101"/>
              <a:gd name="T2" fmla="*/ 0 w 71"/>
              <a:gd name="T3" fmla="*/ 36 h 101"/>
              <a:gd name="T4" fmla="*/ 36 w 71"/>
              <a:gd name="T5" fmla="*/ 101 h 101"/>
              <a:gd name="T6" fmla="*/ 71 w 71"/>
              <a:gd name="T7" fmla="*/ 36 h 101"/>
              <a:gd name="T8" fmla="*/ 36 w 71"/>
              <a:gd name="T9" fmla="*/ 0 h 101"/>
              <a:gd name="T10" fmla="*/ 36 w 71"/>
              <a:gd name="T11" fmla="*/ 41 h 101"/>
              <a:gd name="T12" fmla="*/ 25 w 71"/>
              <a:gd name="T13" fmla="*/ 30 h 101"/>
              <a:gd name="T14" fmla="*/ 36 w 71"/>
              <a:gd name="T15" fmla="*/ 19 h 101"/>
              <a:gd name="T16" fmla="*/ 47 w 71"/>
              <a:gd name="T17" fmla="*/ 30 h 101"/>
              <a:gd name="T18" fmla="*/ 36 w 71"/>
              <a:gd name="T19" fmla="*/ 4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101">
                <a:moveTo>
                  <a:pt x="36" y="0"/>
                </a:moveTo>
                <a:cubicBezTo>
                  <a:pt x="16" y="0"/>
                  <a:pt x="0" y="16"/>
                  <a:pt x="0" y="36"/>
                </a:cubicBezTo>
                <a:cubicBezTo>
                  <a:pt x="0" y="55"/>
                  <a:pt x="36" y="101"/>
                  <a:pt x="36" y="101"/>
                </a:cubicBezTo>
                <a:cubicBezTo>
                  <a:pt x="36" y="101"/>
                  <a:pt x="71" y="55"/>
                  <a:pt x="71" y="36"/>
                </a:cubicBezTo>
                <a:cubicBezTo>
                  <a:pt x="71" y="16"/>
                  <a:pt x="55" y="0"/>
                  <a:pt x="36" y="0"/>
                </a:cubicBezTo>
                <a:close/>
                <a:moveTo>
                  <a:pt x="36" y="41"/>
                </a:moveTo>
                <a:cubicBezTo>
                  <a:pt x="30" y="41"/>
                  <a:pt x="25" y="37"/>
                  <a:pt x="25" y="30"/>
                </a:cubicBezTo>
                <a:cubicBezTo>
                  <a:pt x="25" y="24"/>
                  <a:pt x="30" y="19"/>
                  <a:pt x="36" y="19"/>
                </a:cubicBezTo>
                <a:cubicBezTo>
                  <a:pt x="42" y="19"/>
                  <a:pt x="47" y="24"/>
                  <a:pt x="47" y="30"/>
                </a:cubicBezTo>
                <a:cubicBezTo>
                  <a:pt x="47" y="37"/>
                  <a:pt x="42" y="41"/>
                  <a:pt x="36" y="41"/>
                </a:cubicBezTo>
                <a:close/>
              </a:path>
            </a:pathLst>
          </a:custGeom>
          <a:solidFill>
            <a:srgbClr val="23ACA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75" name="Group 374"/>
          <p:cNvGrpSpPr/>
          <p:nvPr/>
        </p:nvGrpSpPr>
        <p:grpSpPr>
          <a:xfrm>
            <a:off x="6715443" y="1275606"/>
            <a:ext cx="324157" cy="85931"/>
            <a:chOff x="6073776" y="566738"/>
            <a:chExt cx="604838" cy="160337"/>
          </a:xfrm>
          <a:solidFill>
            <a:srgbClr val="23ACAB"/>
          </a:solidFill>
        </p:grpSpPr>
        <p:sp>
          <p:nvSpPr>
            <p:cNvPr id="327" name="Freeform 166"/>
            <p:cNvSpPr>
              <a:spLocks/>
            </p:cNvSpPr>
            <p:nvPr/>
          </p:nvSpPr>
          <p:spPr bwMode="auto">
            <a:xfrm>
              <a:off x="6073776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8" name="Freeform 167"/>
            <p:cNvSpPr>
              <a:spLocks/>
            </p:cNvSpPr>
            <p:nvPr/>
          </p:nvSpPr>
          <p:spPr bwMode="auto">
            <a:xfrm>
              <a:off x="6281738" y="566738"/>
              <a:ext cx="195263" cy="160337"/>
            </a:xfrm>
            <a:custGeom>
              <a:avLst/>
              <a:gdLst>
                <a:gd name="T0" fmla="*/ 10 w 52"/>
                <a:gd name="T1" fmla="*/ 43 h 43"/>
                <a:gd name="T2" fmla="*/ 0 w 52"/>
                <a:gd name="T3" fmla="*/ 0 h 43"/>
                <a:gd name="T4" fmla="*/ 5 w 52"/>
                <a:gd name="T5" fmla="*/ 0 h 43"/>
                <a:gd name="T6" fmla="*/ 10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7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0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8 w 52"/>
                <a:gd name="T35" fmla="*/ 21 h 43"/>
                <a:gd name="T36" fmla="*/ 26 w 52"/>
                <a:gd name="T37" fmla="*/ 7 h 43"/>
                <a:gd name="T38" fmla="*/ 25 w 52"/>
                <a:gd name="T39" fmla="*/ 7 h 43"/>
                <a:gd name="T40" fmla="*/ 22 w 52"/>
                <a:gd name="T41" fmla="*/ 21 h 43"/>
                <a:gd name="T42" fmla="*/ 16 w 52"/>
                <a:gd name="T43" fmla="*/ 43 h 43"/>
                <a:gd name="T44" fmla="*/ 10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0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2"/>
                    <a:pt x="16" y="27"/>
                    <a:pt x="17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6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0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5"/>
                    <a:pt x="26" y="11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11"/>
                    <a:pt x="24" y="15"/>
                    <a:pt x="22" y="21"/>
                  </a:cubicBezTo>
                  <a:cubicBezTo>
                    <a:pt x="16" y="43"/>
                    <a:pt x="16" y="43"/>
                    <a:pt x="16" y="43"/>
                  </a:cubicBezTo>
                  <a:lnTo>
                    <a:pt x="1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9" name="Freeform 168"/>
            <p:cNvSpPr>
              <a:spLocks/>
            </p:cNvSpPr>
            <p:nvPr/>
          </p:nvSpPr>
          <p:spPr bwMode="auto">
            <a:xfrm>
              <a:off x="6483351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6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40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6181988" y="3931601"/>
            <a:ext cx="322455" cy="365846"/>
            <a:chOff x="5078413" y="5448300"/>
            <a:chExt cx="601663" cy="682625"/>
          </a:xfrm>
          <a:solidFill>
            <a:srgbClr val="23ACAB"/>
          </a:solidFill>
        </p:grpSpPr>
        <p:sp>
          <p:nvSpPr>
            <p:cNvPr id="330" name="Freeform 169"/>
            <p:cNvSpPr>
              <a:spLocks/>
            </p:cNvSpPr>
            <p:nvPr/>
          </p:nvSpPr>
          <p:spPr bwMode="auto">
            <a:xfrm>
              <a:off x="5364163" y="5635625"/>
              <a:ext cx="44450" cy="85725"/>
            </a:xfrm>
            <a:custGeom>
              <a:avLst/>
              <a:gdLst>
                <a:gd name="T0" fmla="*/ 6 w 12"/>
                <a:gd name="T1" fmla="*/ 18 h 23"/>
                <a:gd name="T2" fmla="*/ 1 w 12"/>
                <a:gd name="T3" fmla="*/ 10 h 23"/>
                <a:gd name="T4" fmla="*/ 1 w 12"/>
                <a:gd name="T5" fmla="*/ 16 h 23"/>
                <a:gd name="T6" fmla="*/ 2 w 12"/>
                <a:gd name="T7" fmla="*/ 23 h 23"/>
                <a:gd name="T8" fmla="*/ 6 w 12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6" y="18"/>
                  </a:moveTo>
                  <a:cubicBezTo>
                    <a:pt x="12" y="5"/>
                    <a:pt x="1" y="0"/>
                    <a:pt x="1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1" y="18"/>
                    <a:pt x="1" y="21"/>
                    <a:pt x="2" y="23"/>
                  </a:cubicBezTo>
                  <a:cubicBezTo>
                    <a:pt x="4" y="22"/>
                    <a:pt x="5" y="20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1" name="Freeform 170"/>
            <p:cNvSpPr>
              <a:spLocks/>
            </p:cNvSpPr>
            <p:nvPr/>
          </p:nvSpPr>
          <p:spPr bwMode="auto">
            <a:xfrm>
              <a:off x="5262563" y="5691188"/>
              <a:ext cx="30163" cy="38100"/>
            </a:xfrm>
            <a:custGeom>
              <a:avLst/>
              <a:gdLst>
                <a:gd name="T0" fmla="*/ 4 w 8"/>
                <a:gd name="T1" fmla="*/ 8 h 10"/>
                <a:gd name="T2" fmla="*/ 8 w 8"/>
                <a:gd name="T3" fmla="*/ 10 h 10"/>
                <a:gd name="T4" fmla="*/ 1 w 8"/>
                <a:gd name="T5" fmla="*/ 0 h 10"/>
                <a:gd name="T6" fmla="*/ 4 w 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4" y="8"/>
                  </a:moveTo>
                  <a:cubicBezTo>
                    <a:pt x="5" y="9"/>
                    <a:pt x="6" y="9"/>
                    <a:pt x="8" y="10"/>
                  </a:cubicBezTo>
                  <a:cubicBezTo>
                    <a:pt x="6" y="6"/>
                    <a:pt x="4" y="2"/>
                    <a:pt x="1" y="0"/>
                  </a:cubicBezTo>
                  <a:cubicBezTo>
                    <a:pt x="0" y="4"/>
                    <a:pt x="1" y="6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2" name="Freeform 171"/>
            <p:cNvSpPr>
              <a:spLocks/>
            </p:cNvSpPr>
            <p:nvPr/>
          </p:nvSpPr>
          <p:spPr bwMode="auto">
            <a:xfrm>
              <a:off x="5432426" y="5740400"/>
              <a:ext cx="71438" cy="52387"/>
            </a:xfrm>
            <a:custGeom>
              <a:avLst/>
              <a:gdLst>
                <a:gd name="T0" fmla="*/ 6 w 19"/>
                <a:gd name="T1" fmla="*/ 14 h 14"/>
                <a:gd name="T2" fmla="*/ 12 w 19"/>
                <a:gd name="T3" fmla="*/ 12 h 14"/>
                <a:gd name="T4" fmla="*/ 13 w 19"/>
                <a:gd name="T5" fmla="*/ 1 h 14"/>
                <a:gd name="T6" fmla="*/ 0 w 19"/>
                <a:gd name="T7" fmla="*/ 13 h 14"/>
                <a:gd name="T8" fmla="*/ 6 w 19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6" y="14"/>
                  </a:moveTo>
                  <a:cubicBezTo>
                    <a:pt x="8" y="14"/>
                    <a:pt x="10" y="13"/>
                    <a:pt x="12" y="12"/>
                  </a:cubicBezTo>
                  <a:cubicBezTo>
                    <a:pt x="19" y="8"/>
                    <a:pt x="19" y="4"/>
                    <a:pt x="13" y="1"/>
                  </a:cubicBezTo>
                  <a:cubicBezTo>
                    <a:pt x="8" y="0"/>
                    <a:pt x="3" y="6"/>
                    <a:pt x="0" y="13"/>
                  </a:cubicBezTo>
                  <a:cubicBezTo>
                    <a:pt x="2" y="14"/>
                    <a:pt x="4" y="14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3" name="Freeform 172"/>
            <p:cNvSpPr>
              <a:spLocks/>
            </p:cNvSpPr>
            <p:nvPr/>
          </p:nvSpPr>
          <p:spPr bwMode="auto">
            <a:xfrm>
              <a:off x="5326063" y="5751513"/>
              <a:ext cx="87313" cy="214312"/>
            </a:xfrm>
            <a:custGeom>
              <a:avLst/>
              <a:gdLst>
                <a:gd name="T0" fmla="*/ 23 w 23"/>
                <a:gd name="T1" fmla="*/ 13 h 57"/>
                <a:gd name="T2" fmla="*/ 13 w 23"/>
                <a:gd name="T3" fmla="*/ 7 h 57"/>
                <a:gd name="T4" fmla="*/ 9 w 23"/>
                <a:gd name="T5" fmla="*/ 0 h 57"/>
                <a:gd name="T6" fmla="*/ 0 w 23"/>
                <a:gd name="T7" fmla="*/ 2 h 57"/>
                <a:gd name="T8" fmla="*/ 8 w 23"/>
                <a:gd name="T9" fmla="*/ 55 h 57"/>
                <a:gd name="T10" fmla="*/ 7 w 23"/>
                <a:gd name="T11" fmla="*/ 57 h 57"/>
                <a:gd name="T12" fmla="*/ 14 w 23"/>
                <a:gd name="T13" fmla="*/ 57 h 57"/>
                <a:gd name="T14" fmla="*/ 23 w 23"/>
                <a:gd name="T15" fmla="*/ 57 h 57"/>
                <a:gd name="T16" fmla="*/ 23 w 23"/>
                <a:gd name="T17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57">
                  <a:moveTo>
                    <a:pt x="23" y="13"/>
                  </a:moveTo>
                  <a:cubicBezTo>
                    <a:pt x="19" y="12"/>
                    <a:pt x="15" y="9"/>
                    <a:pt x="13" y="7"/>
                  </a:cubicBezTo>
                  <a:cubicBezTo>
                    <a:pt x="12" y="5"/>
                    <a:pt x="10" y="3"/>
                    <a:pt x="9" y="0"/>
                  </a:cubicBezTo>
                  <a:cubicBezTo>
                    <a:pt x="6" y="1"/>
                    <a:pt x="3" y="2"/>
                    <a:pt x="0" y="2"/>
                  </a:cubicBezTo>
                  <a:cubicBezTo>
                    <a:pt x="5" y="19"/>
                    <a:pt x="6" y="37"/>
                    <a:pt x="8" y="55"/>
                  </a:cubicBezTo>
                  <a:cubicBezTo>
                    <a:pt x="8" y="55"/>
                    <a:pt x="7" y="56"/>
                    <a:pt x="7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18" y="42"/>
                    <a:pt x="18" y="27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4" name="Freeform 173"/>
            <p:cNvSpPr>
              <a:spLocks/>
            </p:cNvSpPr>
            <p:nvPr/>
          </p:nvSpPr>
          <p:spPr bwMode="auto">
            <a:xfrm>
              <a:off x="5078413" y="5448300"/>
              <a:ext cx="601663" cy="522287"/>
            </a:xfrm>
            <a:custGeom>
              <a:avLst/>
              <a:gdLst>
                <a:gd name="T0" fmla="*/ 121 w 160"/>
                <a:gd name="T1" fmla="*/ 15 h 139"/>
                <a:gd name="T2" fmla="*/ 80 w 160"/>
                <a:gd name="T3" fmla="*/ 0 h 139"/>
                <a:gd name="T4" fmla="*/ 39 w 160"/>
                <a:gd name="T5" fmla="*/ 15 h 139"/>
                <a:gd name="T6" fmla="*/ 32 w 160"/>
                <a:gd name="T7" fmla="*/ 99 h 139"/>
                <a:gd name="T8" fmla="*/ 43 w 160"/>
                <a:gd name="T9" fmla="*/ 128 h 139"/>
                <a:gd name="T10" fmla="*/ 48 w 160"/>
                <a:gd name="T11" fmla="*/ 138 h 139"/>
                <a:gd name="T12" fmla="*/ 68 w 160"/>
                <a:gd name="T13" fmla="*/ 138 h 139"/>
                <a:gd name="T14" fmla="*/ 60 w 160"/>
                <a:gd name="T15" fmla="*/ 84 h 139"/>
                <a:gd name="T16" fmla="*/ 59 w 160"/>
                <a:gd name="T17" fmla="*/ 83 h 139"/>
                <a:gd name="T18" fmla="*/ 51 w 160"/>
                <a:gd name="T19" fmla="*/ 80 h 139"/>
                <a:gd name="T20" fmla="*/ 42 w 160"/>
                <a:gd name="T21" fmla="*/ 66 h 139"/>
                <a:gd name="T22" fmla="*/ 63 w 160"/>
                <a:gd name="T23" fmla="*/ 74 h 139"/>
                <a:gd name="T24" fmla="*/ 64 w 160"/>
                <a:gd name="T25" fmla="*/ 77 h 139"/>
                <a:gd name="T26" fmla="*/ 73 w 160"/>
                <a:gd name="T27" fmla="*/ 76 h 139"/>
                <a:gd name="T28" fmla="*/ 78 w 160"/>
                <a:gd name="T29" fmla="*/ 48 h 139"/>
                <a:gd name="T30" fmla="*/ 89 w 160"/>
                <a:gd name="T31" fmla="*/ 59 h 139"/>
                <a:gd name="T32" fmla="*/ 80 w 160"/>
                <a:gd name="T33" fmla="*/ 77 h 139"/>
                <a:gd name="T34" fmla="*/ 82 w 160"/>
                <a:gd name="T35" fmla="*/ 80 h 139"/>
                <a:gd name="T36" fmla="*/ 91 w 160"/>
                <a:gd name="T37" fmla="*/ 89 h 139"/>
                <a:gd name="T38" fmla="*/ 94 w 160"/>
                <a:gd name="T39" fmla="*/ 83 h 139"/>
                <a:gd name="T40" fmla="*/ 109 w 160"/>
                <a:gd name="T41" fmla="*/ 73 h 139"/>
                <a:gd name="T42" fmla="*/ 117 w 160"/>
                <a:gd name="T43" fmla="*/ 85 h 139"/>
                <a:gd name="T44" fmla="*/ 93 w 160"/>
                <a:gd name="T45" fmla="*/ 96 h 139"/>
                <a:gd name="T46" fmla="*/ 91 w 160"/>
                <a:gd name="T47" fmla="*/ 101 h 139"/>
                <a:gd name="T48" fmla="*/ 95 w 160"/>
                <a:gd name="T49" fmla="*/ 136 h 139"/>
                <a:gd name="T50" fmla="*/ 95 w 160"/>
                <a:gd name="T51" fmla="*/ 138 h 139"/>
                <a:gd name="T52" fmla="*/ 112 w 160"/>
                <a:gd name="T53" fmla="*/ 138 h 139"/>
                <a:gd name="T54" fmla="*/ 117 w 160"/>
                <a:gd name="T55" fmla="*/ 128 h 139"/>
                <a:gd name="T56" fmla="*/ 128 w 160"/>
                <a:gd name="T57" fmla="*/ 99 h 139"/>
                <a:gd name="T58" fmla="*/ 121 w 160"/>
                <a:gd name="T59" fmla="*/ 1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39">
                  <a:moveTo>
                    <a:pt x="121" y="15"/>
                  </a:moveTo>
                  <a:cubicBezTo>
                    <a:pt x="113" y="8"/>
                    <a:pt x="103" y="0"/>
                    <a:pt x="80" y="0"/>
                  </a:cubicBezTo>
                  <a:cubicBezTo>
                    <a:pt x="57" y="0"/>
                    <a:pt x="47" y="8"/>
                    <a:pt x="39" y="15"/>
                  </a:cubicBezTo>
                  <a:cubicBezTo>
                    <a:pt x="0" y="54"/>
                    <a:pt x="30" y="94"/>
                    <a:pt x="32" y="99"/>
                  </a:cubicBezTo>
                  <a:cubicBezTo>
                    <a:pt x="35" y="103"/>
                    <a:pt x="42" y="118"/>
                    <a:pt x="43" y="128"/>
                  </a:cubicBezTo>
                  <a:cubicBezTo>
                    <a:pt x="44" y="139"/>
                    <a:pt x="48" y="138"/>
                    <a:pt x="48" y="138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20"/>
                    <a:pt x="66" y="101"/>
                    <a:pt x="60" y="84"/>
                  </a:cubicBezTo>
                  <a:cubicBezTo>
                    <a:pt x="60" y="84"/>
                    <a:pt x="60" y="83"/>
                    <a:pt x="59" y="83"/>
                  </a:cubicBezTo>
                  <a:cubicBezTo>
                    <a:pt x="57" y="82"/>
                    <a:pt x="54" y="81"/>
                    <a:pt x="51" y="80"/>
                  </a:cubicBezTo>
                  <a:cubicBezTo>
                    <a:pt x="47" y="77"/>
                    <a:pt x="40" y="72"/>
                    <a:pt x="42" y="66"/>
                  </a:cubicBezTo>
                  <a:cubicBezTo>
                    <a:pt x="48" y="48"/>
                    <a:pt x="59" y="65"/>
                    <a:pt x="63" y="74"/>
                  </a:cubicBezTo>
                  <a:cubicBezTo>
                    <a:pt x="63" y="75"/>
                    <a:pt x="63" y="76"/>
                    <a:pt x="64" y="77"/>
                  </a:cubicBezTo>
                  <a:cubicBezTo>
                    <a:pt x="67" y="78"/>
                    <a:pt x="70" y="77"/>
                    <a:pt x="73" y="76"/>
                  </a:cubicBezTo>
                  <a:cubicBezTo>
                    <a:pt x="70" y="66"/>
                    <a:pt x="68" y="52"/>
                    <a:pt x="78" y="48"/>
                  </a:cubicBezTo>
                  <a:cubicBezTo>
                    <a:pt x="84" y="46"/>
                    <a:pt x="89" y="54"/>
                    <a:pt x="89" y="59"/>
                  </a:cubicBezTo>
                  <a:cubicBezTo>
                    <a:pt x="89" y="66"/>
                    <a:pt x="85" y="73"/>
                    <a:pt x="80" y="77"/>
                  </a:cubicBezTo>
                  <a:cubicBezTo>
                    <a:pt x="80" y="78"/>
                    <a:pt x="81" y="79"/>
                    <a:pt x="82" y="80"/>
                  </a:cubicBezTo>
                  <a:cubicBezTo>
                    <a:pt x="84" y="84"/>
                    <a:pt x="87" y="87"/>
                    <a:pt x="91" y="89"/>
                  </a:cubicBezTo>
                  <a:cubicBezTo>
                    <a:pt x="92" y="87"/>
                    <a:pt x="93" y="85"/>
                    <a:pt x="94" y="83"/>
                  </a:cubicBezTo>
                  <a:cubicBezTo>
                    <a:pt x="97" y="79"/>
                    <a:pt x="103" y="72"/>
                    <a:pt x="109" y="73"/>
                  </a:cubicBezTo>
                  <a:cubicBezTo>
                    <a:pt x="114" y="74"/>
                    <a:pt x="119" y="80"/>
                    <a:pt x="117" y="85"/>
                  </a:cubicBezTo>
                  <a:cubicBezTo>
                    <a:pt x="114" y="97"/>
                    <a:pt x="103" y="99"/>
                    <a:pt x="93" y="96"/>
                  </a:cubicBezTo>
                  <a:cubicBezTo>
                    <a:pt x="92" y="98"/>
                    <a:pt x="91" y="100"/>
                    <a:pt x="91" y="101"/>
                  </a:cubicBezTo>
                  <a:cubicBezTo>
                    <a:pt x="90" y="113"/>
                    <a:pt x="91" y="125"/>
                    <a:pt x="95" y="136"/>
                  </a:cubicBezTo>
                  <a:cubicBezTo>
                    <a:pt x="95" y="136"/>
                    <a:pt x="95" y="137"/>
                    <a:pt x="95" y="138"/>
                  </a:cubicBezTo>
                  <a:cubicBezTo>
                    <a:pt x="112" y="138"/>
                    <a:pt x="112" y="138"/>
                    <a:pt x="112" y="138"/>
                  </a:cubicBezTo>
                  <a:cubicBezTo>
                    <a:pt x="112" y="138"/>
                    <a:pt x="116" y="139"/>
                    <a:pt x="117" y="128"/>
                  </a:cubicBezTo>
                  <a:cubicBezTo>
                    <a:pt x="118" y="118"/>
                    <a:pt x="125" y="103"/>
                    <a:pt x="128" y="99"/>
                  </a:cubicBezTo>
                  <a:cubicBezTo>
                    <a:pt x="130" y="94"/>
                    <a:pt x="160" y="54"/>
                    <a:pt x="1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5" name="Freeform 174"/>
            <p:cNvSpPr>
              <a:spLocks/>
            </p:cNvSpPr>
            <p:nvPr/>
          </p:nvSpPr>
          <p:spPr bwMode="auto">
            <a:xfrm>
              <a:off x="5251451" y="5988050"/>
              <a:ext cx="263525" cy="46037"/>
            </a:xfrm>
            <a:custGeom>
              <a:avLst/>
              <a:gdLst>
                <a:gd name="T0" fmla="*/ 64 w 70"/>
                <a:gd name="T1" fmla="*/ 0 h 12"/>
                <a:gd name="T2" fmla="*/ 6 w 70"/>
                <a:gd name="T3" fmla="*/ 0 h 12"/>
                <a:gd name="T4" fmla="*/ 0 w 70"/>
                <a:gd name="T5" fmla="*/ 6 h 12"/>
                <a:gd name="T6" fmla="*/ 6 w 70"/>
                <a:gd name="T7" fmla="*/ 12 h 12"/>
                <a:gd name="T8" fmla="*/ 64 w 70"/>
                <a:gd name="T9" fmla="*/ 12 h 12"/>
                <a:gd name="T10" fmla="*/ 70 w 70"/>
                <a:gd name="T11" fmla="*/ 6 h 12"/>
                <a:gd name="T12" fmla="*/ 64 w 7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2">
                  <a:moveTo>
                    <a:pt x="6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7" y="12"/>
                    <a:pt x="70" y="10"/>
                    <a:pt x="70" y="6"/>
                  </a:cubicBezTo>
                  <a:cubicBezTo>
                    <a:pt x="70" y="3"/>
                    <a:pt x="67" y="0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6" name="Freeform 175"/>
            <p:cNvSpPr>
              <a:spLocks/>
            </p:cNvSpPr>
            <p:nvPr/>
          </p:nvSpPr>
          <p:spPr bwMode="auto">
            <a:xfrm>
              <a:off x="5259388" y="6045200"/>
              <a:ext cx="247650" cy="41275"/>
            </a:xfrm>
            <a:custGeom>
              <a:avLst/>
              <a:gdLst>
                <a:gd name="T0" fmla="*/ 61 w 66"/>
                <a:gd name="T1" fmla="*/ 0 h 11"/>
                <a:gd name="T2" fmla="*/ 6 w 66"/>
                <a:gd name="T3" fmla="*/ 0 h 11"/>
                <a:gd name="T4" fmla="*/ 0 w 66"/>
                <a:gd name="T5" fmla="*/ 6 h 11"/>
                <a:gd name="T6" fmla="*/ 6 w 66"/>
                <a:gd name="T7" fmla="*/ 11 h 11"/>
                <a:gd name="T8" fmla="*/ 61 w 66"/>
                <a:gd name="T9" fmla="*/ 11 h 11"/>
                <a:gd name="T10" fmla="*/ 66 w 66"/>
                <a:gd name="T11" fmla="*/ 6 h 11"/>
                <a:gd name="T12" fmla="*/ 61 w 6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6" y="9"/>
                    <a:pt x="66" y="6"/>
                  </a:cubicBezTo>
                  <a:cubicBezTo>
                    <a:pt x="66" y="3"/>
                    <a:pt x="64" y="0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7" name="Freeform 176"/>
            <p:cNvSpPr>
              <a:spLocks/>
            </p:cNvSpPr>
            <p:nvPr/>
          </p:nvSpPr>
          <p:spPr bwMode="auto">
            <a:xfrm>
              <a:off x="5314951" y="6097588"/>
              <a:ext cx="136525" cy="33337"/>
            </a:xfrm>
            <a:custGeom>
              <a:avLst/>
              <a:gdLst>
                <a:gd name="T0" fmla="*/ 32 w 36"/>
                <a:gd name="T1" fmla="*/ 0 h 9"/>
                <a:gd name="T2" fmla="*/ 4 w 36"/>
                <a:gd name="T3" fmla="*/ 0 h 9"/>
                <a:gd name="T4" fmla="*/ 0 w 36"/>
                <a:gd name="T5" fmla="*/ 4 h 9"/>
                <a:gd name="T6" fmla="*/ 4 w 36"/>
                <a:gd name="T7" fmla="*/ 9 h 9"/>
                <a:gd name="T8" fmla="*/ 32 w 36"/>
                <a:gd name="T9" fmla="*/ 9 h 9"/>
                <a:gd name="T10" fmla="*/ 36 w 36"/>
                <a:gd name="T11" fmla="*/ 4 h 9"/>
                <a:gd name="T12" fmla="*/ 32 w 3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">
                  <a:moveTo>
                    <a:pt x="3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4" y="9"/>
                    <a:pt x="36" y="7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38" name="Freeform 177"/>
          <p:cNvSpPr>
            <a:spLocks noEditPoints="1"/>
          </p:cNvSpPr>
          <p:nvPr/>
        </p:nvSpPr>
        <p:spPr bwMode="auto">
          <a:xfrm>
            <a:off x="6280682" y="1653148"/>
            <a:ext cx="219507" cy="285870"/>
          </a:xfrm>
          <a:custGeom>
            <a:avLst/>
            <a:gdLst>
              <a:gd name="T0" fmla="*/ 253 w 258"/>
              <a:gd name="T1" fmla="*/ 303 h 336"/>
              <a:gd name="T2" fmla="*/ 142 w 258"/>
              <a:gd name="T3" fmla="*/ 254 h 336"/>
              <a:gd name="T4" fmla="*/ 232 w 258"/>
              <a:gd name="T5" fmla="*/ 43 h 336"/>
              <a:gd name="T6" fmla="*/ 97 w 258"/>
              <a:gd name="T7" fmla="*/ 235 h 336"/>
              <a:gd name="T8" fmla="*/ 0 w 258"/>
              <a:gd name="T9" fmla="*/ 190 h 336"/>
              <a:gd name="T10" fmla="*/ 258 w 258"/>
              <a:gd name="T11" fmla="*/ 0 h 336"/>
              <a:gd name="T12" fmla="*/ 253 w 258"/>
              <a:gd name="T13" fmla="*/ 303 h 336"/>
              <a:gd name="T14" fmla="*/ 109 w 258"/>
              <a:gd name="T15" fmla="*/ 336 h 336"/>
              <a:gd name="T16" fmla="*/ 92 w 258"/>
              <a:gd name="T17" fmla="*/ 263 h 336"/>
              <a:gd name="T18" fmla="*/ 154 w 258"/>
              <a:gd name="T19" fmla="*/ 287 h 336"/>
              <a:gd name="T20" fmla="*/ 109 w 258"/>
              <a:gd name="T21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8" h="336">
                <a:moveTo>
                  <a:pt x="253" y="303"/>
                </a:moveTo>
                <a:lnTo>
                  <a:pt x="142" y="254"/>
                </a:lnTo>
                <a:lnTo>
                  <a:pt x="232" y="43"/>
                </a:lnTo>
                <a:lnTo>
                  <a:pt x="97" y="235"/>
                </a:lnTo>
                <a:lnTo>
                  <a:pt x="0" y="190"/>
                </a:lnTo>
                <a:lnTo>
                  <a:pt x="258" y="0"/>
                </a:lnTo>
                <a:lnTo>
                  <a:pt x="253" y="303"/>
                </a:lnTo>
                <a:close/>
                <a:moveTo>
                  <a:pt x="109" y="336"/>
                </a:moveTo>
                <a:lnTo>
                  <a:pt x="92" y="263"/>
                </a:lnTo>
                <a:lnTo>
                  <a:pt x="154" y="287"/>
                </a:lnTo>
                <a:lnTo>
                  <a:pt x="109" y="336"/>
                </a:lnTo>
                <a:close/>
              </a:path>
            </a:pathLst>
          </a:custGeom>
          <a:solidFill>
            <a:srgbClr val="23ACA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76" name="Group 375"/>
          <p:cNvGrpSpPr/>
          <p:nvPr/>
        </p:nvGrpSpPr>
        <p:grpSpPr>
          <a:xfrm>
            <a:off x="7440329" y="1461716"/>
            <a:ext cx="292677" cy="298632"/>
            <a:chOff x="7426326" y="839788"/>
            <a:chExt cx="546100" cy="557212"/>
          </a:xfrm>
          <a:solidFill>
            <a:srgbClr val="4E9F8E"/>
          </a:solidFill>
        </p:grpSpPr>
        <p:sp>
          <p:nvSpPr>
            <p:cNvPr id="339" name="Freeform 178"/>
            <p:cNvSpPr>
              <a:spLocks noEditPoints="1"/>
            </p:cNvSpPr>
            <p:nvPr/>
          </p:nvSpPr>
          <p:spPr bwMode="auto">
            <a:xfrm>
              <a:off x="7426326" y="1017588"/>
              <a:ext cx="381000" cy="379412"/>
            </a:xfrm>
            <a:custGeom>
              <a:avLst/>
              <a:gdLst>
                <a:gd name="T0" fmla="*/ 15 w 101"/>
                <a:gd name="T1" fmla="*/ 76 h 101"/>
                <a:gd name="T2" fmla="*/ 9 w 101"/>
                <a:gd name="T3" fmla="*/ 81 h 101"/>
                <a:gd name="T4" fmla="*/ 21 w 101"/>
                <a:gd name="T5" fmla="*/ 92 h 101"/>
                <a:gd name="T6" fmla="*/ 26 w 101"/>
                <a:gd name="T7" fmla="*/ 87 h 101"/>
                <a:gd name="T8" fmla="*/ 43 w 101"/>
                <a:gd name="T9" fmla="*/ 93 h 101"/>
                <a:gd name="T10" fmla="*/ 43 w 101"/>
                <a:gd name="T11" fmla="*/ 101 h 101"/>
                <a:gd name="T12" fmla="*/ 59 w 101"/>
                <a:gd name="T13" fmla="*/ 101 h 101"/>
                <a:gd name="T14" fmla="*/ 59 w 101"/>
                <a:gd name="T15" fmla="*/ 93 h 101"/>
                <a:gd name="T16" fmla="*/ 75 w 101"/>
                <a:gd name="T17" fmla="*/ 86 h 101"/>
                <a:gd name="T18" fmla="*/ 81 w 101"/>
                <a:gd name="T19" fmla="*/ 91 h 101"/>
                <a:gd name="T20" fmla="*/ 92 w 101"/>
                <a:gd name="T21" fmla="*/ 80 h 101"/>
                <a:gd name="T22" fmla="*/ 87 w 101"/>
                <a:gd name="T23" fmla="*/ 75 h 101"/>
                <a:gd name="T24" fmla="*/ 93 w 101"/>
                <a:gd name="T25" fmla="*/ 58 h 101"/>
                <a:gd name="T26" fmla="*/ 101 w 101"/>
                <a:gd name="T27" fmla="*/ 58 h 101"/>
                <a:gd name="T28" fmla="*/ 101 w 101"/>
                <a:gd name="T29" fmla="*/ 42 h 101"/>
                <a:gd name="T30" fmla="*/ 93 w 101"/>
                <a:gd name="T31" fmla="*/ 42 h 101"/>
                <a:gd name="T32" fmla="*/ 86 w 101"/>
                <a:gd name="T33" fmla="*/ 25 h 101"/>
                <a:gd name="T34" fmla="*/ 91 w 101"/>
                <a:gd name="T35" fmla="*/ 20 h 101"/>
                <a:gd name="T36" fmla="*/ 80 w 101"/>
                <a:gd name="T37" fmla="*/ 9 h 101"/>
                <a:gd name="T38" fmla="*/ 74 w 101"/>
                <a:gd name="T39" fmla="*/ 14 h 101"/>
                <a:gd name="T40" fmla="*/ 58 w 101"/>
                <a:gd name="T41" fmla="*/ 7 h 101"/>
                <a:gd name="T42" fmla="*/ 57 w 101"/>
                <a:gd name="T43" fmla="*/ 0 h 101"/>
                <a:gd name="T44" fmla="*/ 41 w 101"/>
                <a:gd name="T45" fmla="*/ 0 h 101"/>
                <a:gd name="T46" fmla="*/ 42 w 101"/>
                <a:gd name="T47" fmla="*/ 8 h 101"/>
                <a:gd name="T48" fmla="*/ 25 w 101"/>
                <a:gd name="T49" fmla="*/ 15 h 101"/>
                <a:gd name="T50" fmla="*/ 20 w 101"/>
                <a:gd name="T51" fmla="*/ 10 h 101"/>
                <a:gd name="T52" fmla="*/ 8 w 101"/>
                <a:gd name="T53" fmla="*/ 21 h 101"/>
                <a:gd name="T54" fmla="*/ 14 w 101"/>
                <a:gd name="T55" fmla="*/ 26 h 101"/>
                <a:gd name="T56" fmla="*/ 7 w 101"/>
                <a:gd name="T57" fmla="*/ 43 h 101"/>
                <a:gd name="T58" fmla="*/ 0 w 101"/>
                <a:gd name="T59" fmla="*/ 43 h 101"/>
                <a:gd name="T60" fmla="*/ 0 w 101"/>
                <a:gd name="T61" fmla="*/ 59 h 101"/>
                <a:gd name="T62" fmla="*/ 7 w 101"/>
                <a:gd name="T63" fmla="*/ 59 h 101"/>
                <a:gd name="T64" fmla="*/ 15 w 101"/>
                <a:gd name="T65" fmla="*/ 76 h 101"/>
                <a:gd name="T66" fmla="*/ 50 w 101"/>
                <a:gd name="T67" fmla="*/ 18 h 101"/>
                <a:gd name="T68" fmla="*/ 82 w 101"/>
                <a:gd name="T69" fmla="*/ 50 h 101"/>
                <a:gd name="T70" fmla="*/ 51 w 101"/>
                <a:gd name="T71" fmla="*/ 83 h 101"/>
                <a:gd name="T72" fmla="*/ 18 w 101"/>
                <a:gd name="T73" fmla="*/ 51 h 101"/>
                <a:gd name="T74" fmla="*/ 50 w 101"/>
                <a:gd name="T75" fmla="*/ 1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101">
                  <a:moveTo>
                    <a:pt x="15" y="76"/>
                  </a:moveTo>
                  <a:cubicBezTo>
                    <a:pt x="9" y="81"/>
                    <a:pt x="9" y="81"/>
                    <a:pt x="9" y="81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1" y="90"/>
                    <a:pt x="37" y="92"/>
                    <a:pt x="43" y="93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5" y="92"/>
                    <a:pt x="71" y="90"/>
                    <a:pt x="75" y="86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0" y="70"/>
                    <a:pt x="92" y="64"/>
                    <a:pt x="93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2" y="36"/>
                    <a:pt x="89" y="30"/>
                    <a:pt x="86" y="25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9" y="11"/>
                    <a:pt x="64" y="8"/>
                    <a:pt x="58" y="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5" y="9"/>
                    <a:pt x="30" y="11"/>
                    <a:pt x="25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31"/>
                    <a:pt x="8" y="37"/>
                    <a:pt x="7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65"/>
                    <a:pt x="11" y="71"/>
                    <a:pt x="15" y="76"/>
                  </a:cubicBezTo>
                  <a:moveTo>
                    <a:pt x="50" y="18"/>
                  </a:moveTo>
                  <a:cubicBezTo>
                    <a:pt x="68" y="18"/>
                    <a:pt x="82" y="32"/>
                    <a:pt x="82" y="50"/>
                  </a:cubicBezTo>
                  <a:cubicBezTo>
                    <a:pt x="83" y="68"/>
                    <a:pt x="68" y="82"/>
                    <a:pt x="51" y="83"/>
                  </a:cubicBezTo>
                  <a:cubicBezTo>
                    <a:pt x="33" y="83"/>
                    <a:pt x="18" y="69"/>
                    <a:pt x="18" y="51"/>
                  </a:cubicBezTo>
                  <a:cubicBezTo>
                    <a:pt x="18" y="33"/>
                    <a:pt x="32" y="18"/>
                    <a:pt x="5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0" name="Freeform 179"/>
            <p:cNvSpPr>
              <a:spLocks noEditPoints="1"/>
            </p:cNvSpPr>
            <p:nvPr/>
          </p:nvSpPr>
          <p:spPr bwMode="auto">
            <a:xfrm>
              <a:off x="7712076" y="839788"/>
              <a:ext cx="260350" cy="260350"/>
            </a:xfrm>
            <a:custGeom>
              <a:avLst/>
              <a:gdLst>
                <a:gd name="T0" fmla="*/ 64 w 69"/>
                <a:gd name="T1" fmla="*/ 29 h 69"/>
                <a:gd name="T2" fmla="*/ 69 w 69"/>
                <a:gd name="T3" fmla="*/ 26 h 69"/>
                <a:gd name="T4" fmla="*/ 63 w 69"/>
                <a:gd name="T5" fmla="*/ 15 h 69"/>
                <a:gd name="T6" fmla="*/ 59 w 69"/>
                <a:gd name="T7" fmla="*/ 17 h 69"/>
                <a:gd name="T8" fmla="*/ 51 w 69"/>
                <a:gd name="T9" fmla="*/ 10 h 69"/>
                <a:gd name="T10" fmla="*/ 53 w 69"/>
                <a:gd name="T11" fmla="*/ 5 h 69"/>
                <a:gd name="T12" fmla="*/ 41 w 69"/>
                <a:gd name="T13" fmla="*/ 0 h 69"/>
                <a:gd name="T14" fmla="*/ 39 w 69"/>
                <a:gd name="T15" fmla="*/ 5 h 69"/>
                <a:gd name="T16" fmla="*/ 29 w 69"/>
                <a:gd name="T17" fmla="*/ 5 h 69"/>
                <a:gd name="T18" fmla="*/ 27 w 69"/>
                <a:gd name="T19" fmla="*/ 1 h 69"/>
                <a:gd name="T20" fmla="*/ 15 w 69"/>
                <a:gd name="T21" fmla="*/ 6 h 69"/>
                <a:gd name="T22" fmla="*/ 17 w 69"/>
                <a:gd name="T23" fmla="*/ 10 h 69"/>
                <a:gd name="T24" fmla="*/ 10 w 69"/>
                <a:gd name="T25" fmla="*/ 18 h 69"/>
                <a:gd name="T26" fmla="*/ 5 w 69"/>
                <a:gd name="T27" fmla="*/ 16 h 69"/>
                <a:gd name="T28" fmla="*/ 0 w 69"/>
                <a:gd name="T29" fmla="*/ 28 h 69"/>
                <a:gd name="T30" fmla="*/ 5 w 69"/>
                <a:gd name="T31" fmla="*/ 30 h 69"/>
                <a:gd name="T32" fmla="*/ 5 w 69"/>
                <a:gd name="T33" fmla="*/ 40 h 69"/>
                <a:gd name="T34" fmla="*/ 1 w 69"/>
                <a:gd name="T35" fmla="*/ 43 h 69"/>
                <a:gd name="T36" fmla="*/ 6 w 69"/>
                <a:gd name="T37" fmla="*/ 54 h 69"/>
                <a:gd name="T38" fmla="*/ 11 w 69"/>
                <a:gd name="T39" fmla="*/ 52 h 69"/>
                <a:gd name="T40" fmla="*/ 18 w 69"/>
                <a:gd name="T41" fmla="*/ 59 h 69"/>
                <a:gd name="T42" fmla="*/ 16 w 69"/>
                <a:gd name="T43" fmla="*/ 64 h 69"/>
                <a:gd name="T44" fmla="*/ 28 w 69"/>
                <a:gd name="T45" fmla="*/ 69 h 69"/>
                <a:gd name="T46" fmla="*/ 30 w 69"/>
                <a:gd name="T47" fmla="*/ 64 h 69"/>
                <a:gd name="T48" fmla="*/ 41 w 69"/>
                <a:gd name="T49" fmla="*/ 64 h 69"/>
                <a:gd name="T50" fmla="*/ 43 w 69"/>
                <a:gd name="T51" fmla="*/ 68 h 69"/>
                <a:gd name="T52" fmla="*/ 54 w 69"/>
                <a:gd name="T53" fmla="*/ 63 h 69"/>
                <a:gd name="T54" fmla="*/ 52 w 69"/>
                <a:gd name="T55" fmla="*/ 58 h 69"/>
                <a:gd name="T56" fmla="*/ 59 w 69"/>
                <a:gd name="T57" fmla="*/ 51 h 69"/>
                <a:gd name="T58" fmla="*/ 64 w 69"/>
                <a:gd name="T59" fmla="*/ 53 h 69"/>
                <a:gd name="T60" fmla="*/ 69 w 69"/>
                <a:gd name="T61" fmla="*/ 41 h 69"/>
                <a:gd name="T62" fmla="*/ 64 w 69"/>
                <a:gd name="T63" fmla="*/ 39 h 69"/>
                <a:gd name="T64" fmla="*/ 64 w 69"/>
                <a:gd name="T65" fmla="*/ 29 h 69"/>
                <a:gd name="T66" fmla="*/ 43 w 69"/>
                <a:gd name="T67" fmla="*/ 53 h 69"/>
                <a:gd name="T68" fmla="*/ 35 w 69"/>
                <a:gd name="T69" fmla="*/ 54 h 69"/>
                <a:gd name="T70" fmla="*/ 16 w 69"/>
                <a:gd name="T71" fmla="*/ 43 h 69"/>
                <a:gd name="T72" fmla="*/ 26 w 69"/>
                <a:gd name="T73" fmla="*/ 16 h 69"/>
                <a:gd name="T74" fmla="*/ 34 w 69"/>
                <a:gd name="T75" fmla="*/ 14 h 69"/>
                <a:gd name="T76" fmla="*/ 53 w 69"/>
                <a:gd name="T77" fmla="*/ 26 h 69"/>
                <a:gd name="T78" fmla="*/ 43 w 69"/>
                <a:gd name="T7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" h="69">
                  <a:moveTo>
                    <a:pt x="64" y="29"/>
                  </a:moveTo>
                  <a:cubicBezTo>
                    <a:pt x="69" y="26"/>
                    <a:pt x="69" y="26"/>
                    <a:pt x="69" y="26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7" y="14"/>
                    <a:pt x="54" y="12"/>
                    <a:pt x="51" y="10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6" y="4"/>
                    <a:pt x="32" y="5"/>
                    <a:pt x="29" y="5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3"/>
                    <a:pt x="12" y="15"/>
                    <a:pt x="10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3"/>
                    <a:pt x="5" y="37"/>
                    <a:pt x="5" y="4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5"/>
                    <a:pt x="15" y="57"/>
                    <a:pt x="18" y="5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4" y="64"/>
                    <a:pt x="37" y="64"/>
                    <a:pt x="41" y="64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5" y="56"/>
                    <a:pt x="58" y="54"/>
                    <a:pt x="59" y="51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5"/>
                    <a:pt x="64" y="32"/>
                    <a:pt x="64" y="29"/>
                  </a:cubicBezTo>
                  <a:moveTo>
                    <a:pt x="43" y="53"/>
                  </a:moveTo>
                  <a:cubicBezTo>
                    <a:pt x="40" y="54"/>
                    <a:pt x="38" y="54"/>
                    <a:pt x="35" y="54"/>
                  </a:cubicBezTo>
                  <a:cubicBezTo>
                    <a:pt x="27" y="55"/>
                    <a:pt x="20" y="50"/>
                    <a:pt x="16" y="43"/>
                  </a:cubicBezTo>
                  <a:cubicBezTo>
                    <a:pt x="12" y="33"/>
                    <a:pt x="16" y="21"/>
                    <a:pt x="26" y="16"/>
                  </a:cubicBezTo>
                  <a:cubicBezTo>
                    <a:pt x="29" y="15"/>
                    <a:pt x="32" y="15"/>
                    <a:pt x="34" y="14"/>
                  </a:cubicBezTo>
                  <a:cubicBezTo>
                    <a:pt x="42" y="14"/>
                    <a:pt x="50" y="19"/>
                    <a:pt x="53" y="26"/>
                  </a:cubicBezTo>
                  <a:cubicBezTo>
                    <a:pt x="57" y="36"/>
                    <a:pt x="53" y="48"/>
                    <a:pt x="43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77" name="Group 376"/>
          <p:cNvGrpSpPr/>
          <p:nvPr/>
        </p:nvGrpSpPr>
        <p:grpSpPr>
          <a:xfrm>
            <a:off x="7183386" y="1772260"/>
            <a:ext cx="261197" cy="253540"/>
            <a:chOff x="6946901" y="1419225"/>
            <a:chExt cx="487363" cy="473075"/>
          </a:xfrm>
          <a:solidFill>
            <a:schemeClr val="bg1">
              <a:lumMod val="65000"/>
            </a:schemeClr>
          </a:solidFill>
        </p:grpSpPr>
        <p:sp>
          <p:nvSpPr>
            <p:cNvPr id="344" name="Freeform 183"/>
            <p:cNvSpPr>
              <a:spLocks/>
            </p:cNvSpPr>
            <p:nvPr/>
          </p:nvSpPr>
          <p:spPr bwMode="auto">
            <a:xfrm>
              <a:off x="6946901" y="1419225"/>
              <a:ext cx="487363" cy="300037"/>
            </a:xfrm>
            <a:custGeom>
              <a:avLst/>
              <a:gdLst>
                <a:gd name="T0" fmla="*/ 130 w 130"/>
                <a:gd name="T1" fmla="*/ 66 h 80"/>
                <a:gd name="T2" fmla="*/ 116 w 130"/>
                <a:gd name="T3" fmla="*/ 52 h 80"/>
                <a:gd name="T4" fmla="*/ 118 w 130"/>
                <a:gd name="T5" fmla="*/ 40 h 80"/>
                <a:gd name="T6" fmla="*/ 78 w 130"/>
                <a:gd name="T7" fmla="*/ 0 h 80"/>
                <a:gd name="T8" fmla="*/ 38 w 130"/>
                <a:gd name="T9" fmla="*/ 39 h 80"/>
                <a:gd name="T10" fmla="*/ 23 w 130"/>
                <a:gd name="T11" fmla="*/ 34 h 80"/>
                <a:gd name="T12" fmla="*/ 0 w 130"/>
                <a:gd name="T13" fmla="*/ 57 h 80"/>
                <a:gd name="T14" fmla="*/ 23 w 130"/>
                <a:gd name="T15" fmla="*/ 80 h 80"/>
                <a:gd name="T16" fmla="*/ 76 w 130"/>
                <a:gd name="T17" fmla="*/ 80 h 80"/>
                <a:gd name="T18" fmla="*/ 78 w 130"/>
                <a:gd name="T19" fmla="*/ 80 h 80"/>
                <a:gd name="T20" fmla="*/ 116 w 130"/>
                <a:gd name="T21" fmla="*/ 80 h 80"/>
                <a:gd name="T22" fmla="*/ 130 w 130"/>
                <a:gd name="T23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80">
                  <a:moveTo>
                    <a:pt x="130" y="66"/>
                  </a:moveTo>
                  <a:cubicBezTo>
                    <a:pt x="130" y="58"/>
                    <a:pt x="124" y="52"/>
                    <a:pt x="116" y="52"/>
                  </a:cubicBezTo>
                  <a:cubicBezTo>
                    <a:pt x="118" y="48"/>
                    <a:pt x="118" y="44"/>
                    <a:pt x="118" y="40"/>
                  </a:cubicBezTo>
                  <a:cubicBezTo>
                    <a:pt x="118" y="18"/>
                    <a:pt x="100" y="0"/>
                    <a:pt x="78" y="0"/>
                  </a:cubicBezTo>
                  <a:cubicBezTo>
                    <a:pt x="56" y="0"/>
                    <a:pt x="38" y="18"/>
                    <a:pt x="38" y="39"/>
                  </a:cubicBezTo>
                  <a:cubicBezTo>
                    <a:pt x="34" y="36"/>
                    <a:pt x="29" y="34"/>
                    <a:pt x="23" y="34"/>
                  </a:cubicBezTo>
                  <a:cubicBezTo>
                    <a:pt x="10" y="34"/>
                    <a:pt x="0" y="44"/>
                    <a:pt x="0" y="57"/>
                  </a:cubicBezTo>
                  <a:cubicBezTo>
                    <a:pt x="0" y="70"/>
                    <a:pt x="10" y="80"/>
                    <a:pt x="23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116" y="80"/>
                    <a:pt x="116" y="80"/>
                    <a:pt x="116" y="80"/>
                  </a:cubicBezTo>
                  <a:cubicBezTo>
                    <a:pt x="124" y="80"/>
                    <a:pt x="130" y="74"/>
                    <a:pt x="130" y="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5" name="Rectangle 184"/>
            <p:cNvSpPr>
              <a:spLocks noChangeArrowheads="1"/>
            </p:cNvSpPr>
            <p:nvPr/>
          </p:nvSpPr>
          <p:spPr bwMode="auto">
            <a:xfrm>
              <a:off x="7016751" y="1749425"/>
              <a:ext cx="42863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6" name="Rectangle 185"/>
            <p:cNvSpPr>
              <a:spLocks noChangeArrowheads="1"/>
            </p:cNvSpPr>
            <p:nvPr/>
          </p:nvSpPr>
          <p:spPr bwMode="auto">
            <a:xfrm>
              <a:off x="7118351" y="1798638"/>
              <a:ext cx="41275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7" name="Rectangle 186"/>
            <p:cNvSpPr>
              <a:spLocks noChangeArrowheads="1"/>
            </p:cNvSpPr>
            <p:nvPr/>
          </p:nvSpPr>
          <p:spPr bwMode="auto">
            <a:xfrm>
              <a:off x="7219951" y="1749425"/>
              <a:ext cx="41275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8" name="Rectangle 187"/>
            <p:cNvSpPr>
              <a:spLocks noChangeArrowheads="1"/>
            </p:cNvSpPr>
            <p:nvPr/>
          </p:nvSpPr>
          <p:spPr bwMode="auto">
            <a:xfrm>
              <a:off x="7321551" y="1798638"/>
              <a:ext cx="46038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49" name="Freeform 188"/>
          <p:cNvSpPr>
            <a:spLocks/>
          </p:cNvSpPr>
          <p:nvPr/>
        </p:nvSpPr>
        <p:spPr bwMode="auto">
          <a:xfrm>
            <a:off x="8054610" y="1935615"/>
            <a:ext cx="207596" cy="171011"/>
          </a:xfrm>
          <a:custGeom>
            <a:avLst/>
            <a:gdLst>
              <a:gd name="T0" fmla="*/ 202 w 244"/>
              <a:gd name="T1" fmla="*/ 0 h 201"/>
              <a:gd name="T2" fmla="*/ 88 w 244"/>
              <a:gd name="T3" fmla="*/ 113 h 201"/>
              <a:gd name="T4" fmla="*/ 45 w 244"/>
              <a:gd name="T5" fmla="*/ 71 h 201"/>
              <a:gd name="T6" fmla="*/ 0 w 244"/>
              <a:gd name="T7" fmla="*/ 116 h 201"/>
              <a:gd name="T8" fmla="*/ 43 w 244"/>
              <a:gd name="T9" fmla="*/ 158 h 201"/>
              <a:gd name="T10" fmla="*/ 88 w 244"/>
              <a:gd name="T11" fmla="*/ 201 h 201"/>
              <a:gd name="T12" fmla="*/ 133 w 244"/>
              <a:gd name="T13" fmla="*/ 158 h 201"/>
              <a:gd name="T14" fmla="*/ 244 w 244"/>
              <a:gd name="T15" fmla="*/ 45 h 201"/>
              <a:gd name="T16" fmla="*/ 202 w 244"/>
              <a:gd name="T17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4" h="201">
                <a:moveTo>
                  <a:pt x="202" y="0"/>
                </a:moveTo>
                <a:lnTo>
                  <a:pt x="88" y="113"/>
                </a:lnTo>
                <a:lnTo>
                  <a:pt x="45" y="71"/>
                </a:lnTo>
                <a:lnTo>
                  <a:pt x="0" y="116"/>
                </a:lnTo>
                <a:lnTo>
                  <a:pt x="43" y="158"/>
                </a:lnTo>
                <a:lnTo>
                  <a:pt x="88" y="201"/>
                </a:lnTo>
                <a:lnTo>
                  <a:pt x="133" y="158"/>
                </a:lnTo>
                <a:lnTo>
                  <a:pt x="244" y="45"/>
                </a:lnTo>
                <a:lnTo>
                  <a:pt x="20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80" name="Group 379"/>
          <p:cNvGrpSpPr/>
          <p:nvPr/>
        </p:nvGrpSpPr>
        <p:grpSpPr>
          <a:xfrm>
            <a:off x="5614502" y="1887120"/>
            <a:ext cx="159101" cy="263749"/>
            <a:chOff x="4019551" y="1633538"/>
            <a:chExt cx="296862" cy="492124"/>
          </a:xfrm>
          <a:solidFill>
            <a:schemeClr val="bg1">
              <a:lumMod val="65000"/>
            </a:schemeClr>
          </a:solidFill>
        </p:grpSpPr>
        <p:sp>
          <p:nvSpPr>
            <p:cNvPr id="352" name="Freeform 191"/>
            <p:cNvSpPr>
              <a:spLocks/>
            </p:cNvSpPr>
            <p:nvPr/>
          </p:nvSpPr>
          <p:spPr bwMode="auto">
            <a:xfrm>
              <a:off x="4019551" y="1708150"/>
              <a:ext cx="255588" cy="417512"/>
            </a:xfrm>
            <a:custGeom>
              <a:avLst/>
              <a:gdLst>
                <a:gd name="T0" fmla="*/ 2 w 161"/>
                <a:gd name="T1" fmla="*/ 263 h 263"/>
                <a:gd name="T2" fmla="*/ 45 w 161"/>
                <a:gd name="T3" fmla="*/ 235 h 263"/>
                <a:gd name="T4" fmla="*/ 132 w 161"/>
                <a:gd name="T5" fmla="*/ 71 h 263"/>
                <a:gd name="T6" fmla="*/ 161 w 161"/>
                <a:gd name="T7" fmla="*/ 19 h 263"/>
                <a:gd name="T8" fmla="*/ 151 w 161"/>
                <a:gd name="T9" fmla="*/ 14 h 263"/>
                <a:gd name="T10" fmla="*/ 144 w 161"/>
                <a:gd name="T11" fmla="*/ 12 h 263"/>
                <a:gd name="T12" fmla="*/ 135 w 161"/>
                <a:gd name="T13" fmla="*/ 7 h 263"/>
                <a:gd name="T14" fmla="*/ 116 w 161"/>
                <a:gd name="T15" fmla="*/ 0 h 263"/>
                <a:gd name="T16" fmla="*/ 106 w 161"/>
                <a:gd name="T17" fmla="*/ 17 h 263"/>
                <a:gd name="T18" fmla="*/ 102 w 161"/>
                <a:gd name="T19" fmla="*/ 26 h 263"/>
                <a:gd name="T20" fmla="*/ 97 w 161"/>
                <a:gd name="T21" fmla="*/ 36 h 263"/>
                <a:gd name="T22" fmla="*/ 64 w 161"/>
                <a:gd name="T23" fmla="*/ 95 h 263"/>
                <a:gd name="T24" fmla="*/ 0 w 161"/>
                <a:gd name="T25" fmla="*/ 216 h 263"/>
                <a:gd name="T26" fmla="*/ 2 w 161"/>
                <a:gd name="T27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263">
                  <a:moveTo>
                    <a:pt x="2" y="263"/>
                  </a:moveTo>
                  <a:lnTo>
                    <a:pt x="45" y="235"/>
                  </a:lnTo>
                  <a:lnTo>
                    <a:pt x="132" y="71"/>
                  </a:lnTo>
                  <a:lnTo>
                    <a:pt x="161" y="19"/>
                  </a:lnTo>
                  <a:lnTo>
                    <a:pt x="151" y="14"/>
                  </a:lnTo>
                  <a:lnTo>
                    <a:pt x="144" y="12"/>
                  </a:lnTo>
                  <a:lnTo>
                    <a:pt x="135" y="7"/>
                  </a:lnTo>
                  <a:lnTo>
                    <a:pt x="116" y="0"/>
                  </a:lnTo>
                  <a:lnTo>
                    <a:pt x="106" y="17"/>
                  </a:lnTo>
                  <a:lnTo>
                    <a:pt x="102" y="26"/>
                  </a:lnTo>
                  <a:lnTo>
                    <a:pt x="97" y="36"/>
                  </a:lnTo>
                  <a:lnTo>
                    <a:pt x="64" y="95"/>
                  </a:lnTo>
                  <a:lnTo>
                    <a:pt x="0" y="216"/>
                  </a:lnTo>
                  <a:lnTo>
                    <a:pt x="2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3" name="Freeform 192"/>
            <p:cNvSpPr>
              <a:spLocks/>
            </p:cNvSpPr>
            <p:nvPr/>
          </p:nvSpPr>
          <p:spPr bwMode="auto">
            <a:xfrm>
              <a:off x="4214813" y="1633538"/>
              <a:ext cx="101600" cy="82550"/>
            </a:xfrm>
            <a:custGeom>
              <a:avLst/>
              <a:gdLst>
                <a:gd name="T0" fmla="*/ 19 w 64"/>
                <a:gd name="T1" fmla="*/ 0 h 52"/>
                <a:gd name="T2" fmla="*/ 0 w 64"/>
                <a:gd name="T3" fmla="*/ 33 h 52"/>
                <a:gd name="T4" fmla="*/ 33 w 64"/>
                <a:gd name="T5" fmla="*/ 47 h 52"/>
                <a:gd name="T6" fmla="*/ 42 w 64"/>
                <a:gd name="T7" fmla="*/ 52 h 52"/>
                <a:gd name="T8" fmla="*/ 45 w 64"/>
                <a:gd name="T9" fmla="*/ 52 h 52"/>
                <a:gd name="T10" fmla="*/ 47 w 64"/>
                <a:gd name="T11" fmla="*/ 50 h 52"/>
                <a:gd name="T12" fmla="*/ 52 w 64"/>
                <a:gd name="T13" fmla="*/ 40 h 52"/>
                <a:gd name="T14" fmla="*/ 64 w 64"/>
                <a:gd name="T15" fmla="*/ 19 h 52"/>
                <a:gd name="T16" fmla="*/ 19 w 64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2">
                  <a:moveTo>
                    <a:pt x="19" y="0"/>
                  </a:moveTo>
                  <a:lnTo>
                    <a:pt x="0" y="33"/>
                  </a:lnTo>
                  <a:lnTo>
                    <a:pt x="33" y="47"/>
                  </a:lnTo>
                  <a:lnTo>
                    <a:pt x="42" y="52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2" y="40"/>
                  </a:lnTo>
                  <a:lnTo>
                    <a:pt x="64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54" name="Freeform 193"/>
          <p:cNvSpPr>
            <a:spLocks noEditPoints="1"/>
          </p:cNvSpPr>
          <p:nvPr/>
        </p:nvSpPr>
        <p:spPr bwMode="auto">
          <a:xfrm>
            <a:off x="7829146" y="3719751"/>
            <a:ext cx="223762" cy="221210"/>
          </a:xfrm>
          <a:custGeom>
            <a:avLst/>
            <a:gdLst>
              <a:gd name="T0" fmla="*/ 75 w 111"/>
              <a:gd name="T1" fmla="*/ 0 h 110"/>
              <a:gd name="T2" fmla="*/ 80 w 111"/>
              <a:gd name="T3" fmla="*/ 0 h 110"/>
              <a:gd name="T4" fmla="*/ 97 w 111"/>
              <a:gd name="T5" fmla="*/ 43 h 110"/>
              <a:gd name="T6" fmla="*/ 66 w 111"/>
              <a:gd name="T7" fmla="*/ 49 h 110"/>
              <a:gd name="T8" fmla="*/ 59 w 111"/>
              <a:gd name="T9" fmla="*/ 55 h 110"/>
              <a:gd name="T10" fmla="*/ 39 w 111"/>
              <a:gd name="T11" fmla="*/ 75 h 110"/>
              <a:gd name="T12" fmla="*/ 48 w 111"/>
              <a:gd name="T13" fmla="*/ 85 h 110"/>
              <a:gd name="T14" fmla="*/ 44 w 111"/>
              <a:gd name="T15" fmla="*/ 91 h 110"/>
              <a:gd name="T16" fmla="*/ 39 w 111"/>
              <a:gd name="T17" fmla="*/ 94 h 110"/>
              <a:gd name="T18" fmla="*/ 29 w 111"/>
              <a:gd name="T19" fmla="*/ 85 h 110"/>
              <a:gd name="T20" fmla="*/ 23 w 111"/>
              <a:gd name="T21" fmla="*/ 90 h 110"/>
              <a:gd name="T22" fmla="*/ 32 w 111"/>
              <a:gd name="T23" fmla="*/ 101 h 110"/>
              <a:gd name="T24" fmla="*/ 29 w 111"/>
              <a:gd name="T25" fmla="*/ 106 h 110"/>
              <a:gd name="T26" fmla="*/ 23 w 111"/>
              <a:gd name="T27" fmla="*/ 110 h 110"/>
              <a:gd name="T28" fmla="*/ 15 w 111"/>
              <a:gd name="T29" fmla="*/ 103 h 110"/>
              <a:gd name="T30" fmla="*/ 13 w 111"/>
              <a:gd name="T31" fmla="*/ 101 h 110"/>
              <a:gd name="T32" fmla="*/ 9 w 111"/>
              <a:gd name="T33" fmla="*/ 103 h 110"/>
              <a:gd name="T34" fmla="*/ 0 w 111"/>
              <a:gd name="T35" fmla="*/ 97 h 110"/>
              <a:gd name="T36" fmla="*/ 0 w 111"/>
              <a:gd name="T37" fmla="*/ 95 h 110"/>
              <a:gd name="T38" fmla="*/ 8 w 111"/>
              <a:gd name="T39" fmla="*/ 85 h 110"/>
              <a:gd name="T40" fmla="*/ 55 w 111"/>
              <a:gd name="T41" fmla="*/ 38 h 110"/>
              <a:gd name="T42" fmla="*/ 52 w 111"/>
              <a:gd name="T43" fmla="*/ 28 h 110"/>
              <a:gd name="T44" fmla="*/ 75 w 111"/>
              <a:gd name="T45" fmla="*/ 0 h 110"/>
              <a:gd name="T46" fmla="*/ 67 w 111"/>
              <a:gd name="T47" fmla="*/ 26 h 110"/>
              <a:gd name="T48" fmla="*/ 88 w 111"/>
              <a:gd name="T49" fmla="*/ 31 h 110"/>
              <a:gd name="T50" fmla="*/ 76 w 111"/>
              <a:gd name="T51" fmla="*/ 15 h 110"/>
              <a:gd name="T52" fmla="*/ 67 w 111"/>
              <a:gd name="T53" fmla="*/ 2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1" h="110">
                <a:moveTo>
                  <a:pt x="75" y="0"/>
                </a:moveTo>
                <a:cubicBezTo>
                  <a:pt x="77" y="0"/>
                  <a:pt x="79" y="0"/>
                  <a:pt x="80" y="0"/>
                </a:cubicBezTo>
                <a:cubicBezTo>
                  <a:pt x="100" y="1"/>
                  <a:pt x="111" y="28"/>
                  <a:pt x="97" y="43"/>
                </a:cubicBezTo>
                <a:cubicBezTo>
                  <a:pt x="91" y="50"/>
                  <a:pt x="77" y="55"/>
                  <a:pt x="66" y="49"/>
                </a:cubicBezTo>
                <a:cubicBezTo>
                  <a:pt x="63" y="50"/>
                  <a:pt x="61" y="52"/>
                  <a:pt x="59" y="55"/>
                </a:cubicBezTo>
                <a:cubicBezTo>
                  <a:pt x="53" y="61"/>
                  <a:pt x="46" y="68"/>
                  <a:pt x="39" y="75"/>
                </a:cubicBezTo>
                <a:cubicBezTo>
                  <a:pt x="40" y="78"/>
                  <a:pt x="48" y="81"/>
                  <a:pt x="48" y="85"/>
                </a:cubicBezTo>
                <a:cubicBezTo>
                  <a:pt x="48" y="88"/>
                  <a:pt x="44" y="91"/>
                  <a:pt x="44" y="91"/>
                </a:cubicBezTo>
                <a:cubicBezTo>
                  <a:pt x="44" y="91"/>
                  <a:pt x="41" y="94"/>
                  <a:pt x="39" y="94"/>
                </a:cubicBezTo>
                <a:cubicBezTo>
                  <a:pt x="35" y="94"/>
                  <a:pt x="32" y="87"/>
                  <a:pt x="29" y="85"/>
                </a:cubicBezTo>
                <a:cubicBezTo>
                  <a:pt x="27" y="87"/>
                  <a:pt x="25" y="89"/>
                  <a:pt x="23" y="90"/>
                </a:cubicBezTo>
                <a:cubicBezTo>
                  <a:pt x="25" y="94"/>
                  <a:pt x="32" y="96"/>
                  <a:pt x="32" y="101"/>
                </a:cubicBezTo>
                <a:cubicBezTo>
                  <a:pt x="32" y="103"/>
                  <a:pt x="29" y="106"/>
                  <a:pt x="29" y="106"/>
                </a:cubicBezTo>
                <a:cubicBezTo>
                  <a:pt x="29" y="106"/>
                  <a:pt x="26" y="110"/>
                  <a:pt x="23" y="110"/>
                </a:cubicBezTo>
                <a:cubicBezTo>
                  <a:pt x="20" y="110"/>
                  <a:pt x="15" y="103"/>
                  <a:pt x="15" y="103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13" y="101"/>
                  <a:pt x="10" y="103"/>
                  <a:pt x="9" y="103"/>
                </a:cubicBezTo>
                <a:cubicBezTo>
                  <a:pt x="4" y="104"/>
                  <a:pt x="1" y="100"/>
                  <a:pt x="0" y="97"/>
                </a:cubicBezTo>
                <a:cubicBezTo>
                  <a:pt x="0" y="96"/>
                  <a:pt x="0" y="95"/>
                  <a:pt x="0" y="95"/>
                </a:cubicBezTo>
                <a:cubicBezTo>
                  <a:pt x="2" y="91"/>
                  <a:pt x="5" y="88"/>
                  <a:pt x="8" y="85"/>
                </a:cubicBezTo>
                <a:cubicBezTo>
                  <a:pt x="24" y="69"/>
                  <a:pt x="40" y="53"/>
                  <a:pt x="55" y="38"/>
                </a:cubicBezTo>
                <a:cubicBezTo>
                  <a:pt x="54" y="35"/>
                  <a:pt x="53" y="32"/>
                  <a:pt x="52" y="28"/>
                </a:cubicBezTo>
                <a:cubicBezTo>
                  <a:pt x="51" y="12"/>
                  <a:pt x="62" y="3"/>
                  <a:pt x="75" y="0"/>
                </a:cubicBezTo>
                <a:close/>
                <a:moveTo>
                  <a:pt x="67" y="26"/>
                </a:moveTo>
                <a:cubicBezTo>
                  <a:pt x="67" y="38"/>
                  <a:pt x="83" y="40"/>
                  <a:pt x="88" y="31"/>
                </a:cubicBezTo>
                <a:cubicBezTo>
                  <a:pt x="92" y="22"/>
                  <a:pt x="84" y="14"/>
                  <a:pt x="76" y="15"/>
                </a:cubicBezTo>
                <a:cubicBezTo>
                  <a:pt x="71" y="16"/>
                  <a:pt x="67" y="20"/>
                  <a:pt x="67" y="2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5" name="Freeform 194"/>
          <p:cNvSpPr>
            <a:spLocks noEditPoints="1"/>
          </p:cNvSpPr>
          <p:nvPr/>
        </p:nvSpPr>
        <p:spPr bwMode="auto">
          <a:xfrm>
            <a:off x="5293749" y="2589883"/>
            <a:ext cx="256092" cy="203342"/>
          </a:xfrm>
          <a:custGeom>
            <a:avLst/>
            <a:gdLst>
              <a:gd name="T0" fmla="*/ 110 w 127"/>
              <a:gd name="T1" fmla="*/ 9 h 101"/>
              <a:gd name="T2" fmla="*/ 107 w 127"/>
              <a:gd name="T3" fmla="*/ 7 h 101"/>
              <a:gd name="T4" fmla="*/ 57 w 127"/>
              <a:gd name="T5" fmla="*/ 0 h 101"/>
              <a:gd name="T6" fmla="*/ 18 w 127"/>
              <a:gd name="T7" fmla="*/ 15 h 101"/>
              <a:gd name="T8" fmla="*/ 18 w 127"/>
              <a:gd name="T9" fmla="*/ 15 h 101"/>
              <a:gd name="T10" fmla="*/ 17 w 127"/>
              <a:gd name="T11" fmla="*/ 16 h 101"/>
              <a:gd name="T12" fmla="*/ 0 w 127"/>
              <a:gd name="T13" fmla="*/ 38 h 101"/>
              <a:gd name="T14" fmla="*/ 2 w 127"/>
              <a:gd name="T15" fmla="*/ 43 h 101"/>
              <a:gd name="T16" fmla="*/ 16 w 127"/>
              <a:gd name="T17" fmla="*/ 82 h 101"/>
              <a:gd name="T18" fmla="*/ 71 w 127"/>
              <a:gd name="T19" fmla="*/ 101 h 101"/>
              <a:gd name="T20" fmla="*/ 72 w 127"/>
              <a:gd name="T21" fmla="*/ 101 h 101"/>
              <a:gd name="T22" fmla="*/ 72 w 127"/>
              <a:gd name="T23" fmla="*/ 101 h 101"/>
              <a:gd name="T24" fmla="*/ 73 w 127"/>
              <a:gd name="T25" fmla="*/ 101 h 101"/>
              <a:gd name="T26" fmla="*/ 112 w 127"/>
              <a:gd name="T27" fmla="*/ 77 h 101"/>
              <a:gd name="T28" fmla="*/ 125 w 127"/>
              <a:gd name="T29" fmla="*/ 36 h 101"/>
              <a:gd name="T30" fmla="*/ 126 w 127"/>
              <a:gd name="T31" fmla="*/ 31 h 101"/>
              <a:gd name="T32" fmla="*/ 21 w 127"/>
              <a:gd name="T33" fmla="*/ 21 h 101"/>
              <a:gd name="T34" fmla="*/ 53 w 127"/>
              <a:gd name="T35" fmla="*/ 50 h 101"/>
              <a:gd name="T36" fmla="*/ 68 w 127"/>
              <a:gd name="T37" fmla="*/ 93 h 101"/>
              <a:gd name="T38" fmla="*/ 23 w 127"/>
              <a:gd name="T39" fmla="*/ 48 h 101"/>
              <a:gd name="T40" fmla="*/ 54 w 127"/>
              <a:gd name="T41" fmla="*/ 56 h 101"/>
              <a:gd name="T42" fmla="*/ 68 w 127"/>
              <a:gd name="T43" fmla="*/ 38 h 101"/>
              <a:gd name="T44" fmla="*/ 71 w 127"/>
              <a:gd name="T45" fmla="*/ 24 h 101"/>
              <a:gd name="T46" fmla="*/ 58 w 127"/>
              <a:gd name="T47" fmla="*/ 7 h 101"/>
              <a:gd name="T48" fmla="*/ 71 w 127"/>
              <a:gd name="T49" fmla="*/ 24 h 101"/>
              <a:gd name="T50" fmla="*/ 75 w 127"/>
              <a:gd name="T51" fmla="*/ 42 h 101"/>
              <a:gd name="T52" fmla="*/ 82 w 127"/>
              <a:gd name="T53" fmla="*/ 55 h 101"/>
              <a:gd name="T54" fmla="*/ 85 w 127"/>
              <a:gd name="T55" fmla="*/ 55 h 101"/>
              <a:gd name="T56" fmla="*/ 106 w 127"/>
              <a:gd name="T57" fmla="*/ 75 h 101"/>
              <a:gd name="T58" fmla="*/ 75 w 127"/>
              <a:gd name="T59" fmla="*/ 92 h 101"/>
              <a:gd name="T60" fmla="*/ 76 w 127"/>
              <a:gd name="T61" fmla="*/ 29 h 101"/>
              <a:gd name="T62" fmla="*/ 118 w 127"/>
              <a:gd name="T63" fmla="*/ 32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" h="101">
                <a:moveTo>
                  <a:pt x="126" y="31"/>
                </a:moveTo>
                <a:cubicBezTo>
                  <a:pt x="110" y="9"/>
                  <a:pt x="110" y="9"/>
                  <a:pt x="110" y="9"/>
                </a:cubicBezTo>
                <a:cubicBezTo>
                  <a:pt x="109" y="8"/>
                  <a:pt x="108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59" y="0"/>
                  <a:pt x="59" y="0"/>
                  <a:pt x="59" y="0"/>
                </a:cubicBezTo>
                <a:cubicBezTo>
                  <a:pt x="58" y="0"/>
                  <a:pt x="57" y="0"/>
                  <a:pt x="57" y="0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0" y="40"/>
                  <a:pt x="0" y="41"/>
                </a:cubicBezTo>
                <a:cubicBezTo>
                  <a:pt x="0" y="42"/>
                  <a:pt x="1" y="43"/>
                  <a:pt x="2" y="43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82"/>
                  <a:pt x="16" y="82"/>
                  <a:pt x="16" y="82"/>
                </a:cubicBezTo>
                <a:cubicBezTo>
                  <a:pt x="16" y="83"/>
                  <a:pt x="17" y="85"/>
                  <a:pt x="19" y="85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111" y="79"/>
                  <a:pt x="112" y="78"/>
                  <a:pt x="112" y="77"/>
                </a:cubicBezTo>
                <a:cubicBezTo>
                  <a:pt x="112" y="42"/>
                  <a:pt x="112" y="42"/>
                  <a:pt x="112" y="42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6" y="36"/>
                  <a:pt x="126" y="35"/>
                  <a:pt x="126" y="34"/>
                </a:cubicBezTo>
                <a:cubicBezTo>
                  <a:pt x="127" y="33"/>
                  <a:pt x="126" y="32"/>
                  <a:pt x="126" y="31"/>
                </a:cubicBezTo>
                <a:close/>
                <a:moveTo>
                  <a:pt x="8" y="38"/>
                </a:moveTo>
                <a:cubicBezTo>
                  <a:pt x="21" y="21"/>
                  <a:pt x="21" y="21"/>
                  <a:pt x="21" y="21"/>
                </a:cubicBezTo>
                <a:cubicBezTo>
                  <a:pt x="66" y="30"/>
                  <a:pt x="66" y="30"/>
                  <a:pt x="66" y="30"/>
                </a:cubicBezTo>
                <a:cubicBezTo>
                  <a:pt x="53" y="50"/>
                  <a:pt x="53" y="50"/>
                  <a:pt x="53" y="50"/>
                </a:cubicBezTo>
                <a:lnTo>
                  <a:pt x="8" y="38"/>
                </a:lnTo>
                <a:close/>
                <a:moveTo>
                  <a:pt x="68" y="93"/>
                </a:moveTo>
                <a:cubicBezTo>
                  <a:pt x="23" y="80"/>
                  <a:pt x="23" y="80"/>
                  <a:pt x="23" y="80"/>
                </a:cubicBezTo>
                <a:cubicBezTo>
                  <a:pt x="23" y="48"/>
                  <a:pt x="23" y="48"/>
                  <a:pt x="23" y="48"/>
                </a:cubicBezTo>
                <a:cubicBezTo>
                  <a:pt x="53" y="56"/>
                  <a:pt x="53" y="56"/>
                  <a:pt x="53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6" y="56"/>
                  <a:pt x="57" y="55"/>
                </a:cubicBezTo>
                <a:cubicBezTo>
                  <a:pt x="68" y="38"/>
                  <a:pt x="68" y="38"/>
                  <a:pt x="68" y="38"/>
                </a:cubicBezTo>
                <a:lnTo>
                  <a:pt x="68" y="93"/>
                </a:lnTo>
                <a:close/>
                <a:moveTo>
                  <a:pt x="71" y="24"/>
                </a:moveTo>
                <a:cubicBezTo>
                  <a:pt x="31" y="17"/>
                  <a:pt x="31" y="17"/>
                  <a:pt x="31" y="17"/>
                </a:cubicBezTo>
                <a:cubicBezTo>
                  <a:pt x="58" y="7"/>
                  <a:pt x="58" y="7"/>
                  <a:pt x="58" y="7"/>
                </a:cubicBezTo>
                <a:cubicBezTo>
                  <a:pt x="96" y="12"/>
                  <a:pt x="96" y="12"/>
                  <a:pt x="96" y="12"/>
                </a:cubicBezTo>
                <a:lnTo>
                  <a:pt x="71" y="24"/>
                </a:lnTo>
                <a:close/>
                <a:moveTo>
                  <a:pt x="75" y="92"/>
                </a:moveTo>
                <a:cubicBezTo>
                  <a:pt x="75" y="42"/>
                  <a:pt x="75" y="42"/>
                  <a:pt x="75" y="42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4"/>
                  <a:pt x="81" y="55"/>
                  <a:pt x="82" y="55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4" y="55"/>
                  <a:pt x="85" y="55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106" y="75"/>
                  <a:pt x="106" y="75"/>
                  <a:pt x="106" y="75"/>
                </a:cubicBezTo>
                <a:cubicBezTo>
                  <a:pt x="106" y="75"/>
                  <a:pt x="106" y="75"/>
                  <a:pt x="106" y="75"/>
                </a:cubicBezTo>
                <a:lnTo>
                  <a:pt x="75" y="92"/>
                </a:lnTo>
                <a:close/>
                <a:moveTo>
                  <a:pt x="85" y="48"/>
                </a:moveTo>
                <a:cubicBezTo>
                  <a:pt x="76" y="29"/>
                  <a:pt x="76" y="29"/>
                  <a:pt x="76" y="29"/>
                </a:cubicBezTo>
                <a:cubicBezTo>
                  <a:pt x="106" y="15"/>
                  <a:pt x="106" y="15"/>
                  <a:pt x="106" y="15"/>
                </a:cubicBezTo>
                <a:cubicBezTo>
                  <a:pt x="118" y="32"/>
                  <a:pt x="118" y="32"/>
                  <a:pt x="118" y="32"/>
                </a:cubicBezTo>
                <a:lnTo>
                  <a:pt x="85" y="4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79" name="Group 378"/>
          <p:cNvGrpSpPr/>
          <p:nvPr/>
        </p:nvGrpSpPr>
        <p:grpSpPr>
          <a:xfrm>
            <a:off x="6006723" y="1482136"/>
            <a:ext cx="257795" cy="259495"/>
            <a:chOff x="4751388" y="877888"/>
            <a:chExt cx="481013" cy="484187"/>
          </a:xfrm>
          <a:solidFill>
            <a:schemeClr val="bg1">
              <a:lumMod val="65000"/>
            </a:schemeClr>
          </a:solidFill>
        </p:grpSpPr>
        <p:sp>
          <p:nvSpPr>
            <p:cNvPr id="356" name="Oval 195"/>
            <p:cNvSpPr>
              <a:spLocks noChangeArrowheads="1"/>
            </p:cNvSpPr>
            <p:nvPr/>
          </p:nvSpPr>
          <p:spPr bwMode="auto">
            <a:xfrm>
              <a:off x="4830763" y="960438"/>
              <a:ext cx="323850" cy="319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7" name="Rectangle 196"/>
            <p:cNvSpPr>
              <a:spLocks noChangeArrowheads="1"/>
            </p:cNvSpPr>
            <p:nvPr/>
          </p:nvSpPr>
          <p:spPr bwMode="auto">
            <a:xfrm>
              <a:off x="4973638" y="877888"/>
              <a:ext cx="41275" cy="603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8" name="Rectangle 197"/>
            <p:cNvSpPr>
              <a:spLocks noChangeArrowheads="1"/>
            </p:cNvSpPr>
            <p:nvPr/>
          </p:nvSpPr>
          <p:spPr bwMode="auto">
            <a:xfrm>
              <a:off x="5176838" y="1100138"/>
              <a:ext cx="5556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9" name="Rectangle 198"/>
            <p:cNvSpPr>
              <a:spLocks noChangeArrowheads="1"/>
            </p:cNvSpPr>
            <p:nvPr/>
          </p:nvSpPr>
          <p:spPr bwMode="auto">
            <a:xfrm>
              <a:off x="4973638" y="1303338"/>
              <a:ext cx="41275" cy="587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0" name="Rectangle 199"/>
            <p:cNvSpPr>
              <a:spLocks noChangeArrowheads="1"/>
            </p:cNvSpPr>
            <p:nvPr/>
          </p:nvSpPr>
          <p:spPr bwMode="auto">
            <a:xfrm>
              <a:off x="4751388" y="1100138"/>
              <a:ext cx="57150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1" name="Freeform 200"/>
            <p:cNvSpPr>
              <a:spLocks/>
            </p:cNvSpPr>
            <p:nvPr/>
          </p:nvSpPr>
          <p:spPr bwMode="auto">
            <a:xfrm>
              <a:off x="5108576" y="935038"/>
              <a:ext cx="68263" cy="71437"/>
            </a:xfrm>
            <a:custGeom>
              <a:avLst/>
              <a:gdLst>
                <a:gd name="T0" fmla="*/ 43 w 43"/>
                <a:gd name="T1" fmla="*/ 18 h 45"/>
                <a:gd name="T2" fmla="*/ 19 w 43"/>
                <a:gd name="T3" fmla="*/ 45 h 45"/>
                <a:gd name="T4" fmla="*/ 0 w 43"/>
                <a:gd name="T5" fmla="*/ 26 h 45"/>
                <a:gd name="T6" fmla="*/ 26 w 43"/>
                <a:gd name="T7" fmla="*/ 0 h 45"/>
                <a:gd name="T8" fmla="*/ 43 w 43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43" y="18"/>
                  </a:move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lnTo>
                    <a:pt x="4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2" name="Freeform 201"/>
            <p:cNvSpPr>
              <a:spLocks/>
            </p:cNvSpPr>
            <p:nvPr/>
          </p:nvSpPr>
          <p:spPr bwMode="auto">
            <a:xfrm>
              <a:off x="5108576" y="1235075"/>
              <a:ext cx="68263" cy="71437"/>
            </a:xfrm>
            <a:custGeom>
              <a:avLst/>
              <a:gdLst>
                <a:gd name="T0" fmla="*/ 19 w 43"/>
                <a:gd name="T1" fmla="*/ 0 h 45"/>
                <a:gd name="T2" fmla="*/ 43 w 43"/>
                <a:gd name="T3" fmla="*/ 26 h 45"/>
                <a:gd name="T4" fmla="*/ 26 w 43"/>
                <a:gd name="T5" fmla="*/ 45 h 45"/>
                <a:gd name="T6" fmla="*/ 0 w 43"/>
                <a:gd name="T7" fmla="*/ 19 h 45"/>
                <a:gd name="T8" fmla="*/ 19 w 4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19" y="0"/>
                  </a:moveTo>
                  <a:lnTo>
                    <a:pt x="43" y="26"/>
                  </a:lnTo>
                  <a:lnTo>
                    <a:pt x="26" y="45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3" name="Freeform 202"/>
            <p:cNvSpPr>
              <a:spLocks/>
            </p:cNvSpPr>
            <p:nvPr/>
          </p:nvSpPr>
          <p:spPr bwMode="auto">
            <a:xfrm>
              <a:off x="4808538" y="1235075"/>
              <a:ext cx="66675" cy="71437"/>
            </a:xfrm>
            <a:custGeom>
              <a:avLst/>
              <a:gdLst>
                <a:gd name="T0" fmla="*/ 26 w 42"/>
                <a:gd name="T1" fmla="*/ 0 h 45"/>
                <a:gd name="T2" fmla="*/ 42 w 42"/>
                <a:gd name="T3" fmla="*/ 19 h 45"/>
                <a:gd name="T4" fmla="*/ 19 w 42"/>
                <a:gd name="T5" fmla="*/ 45 h 45"/>
                <a:gd name="T6" fmla="*/ 0 w 42"/>
                <a:gd name="T7" fmla="*/ 26 h 45"/>
                <a:gd name="T8" fmla="*/ 26 w 42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26" y="0"/>
                  </a:moveTo>
                  <a:lnTo>
                    <a:pt x="42" y="19"/>
                  </a:ln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4" name="Freeform 203"/>
            <p:cNvSpPr>
              <a:spLocks/>
            </p:cNvSpPr>
            <p:nvPr/>
          </p:nvSpPr>
          <p:spPr bwMode="auto">
            <a:xfrm>
              <a:off x="4808538" y="935038"/>
              <a:ext cx="66675" cy="71437"/>
            </a:xfrm>
            <a:custGeom>
              <a:avLst/>
              <a:gdLst>
                <a:gd name="T0" fmla="*/ 42 w 42"/>
                <a:gd name="T1" fmla="*/ 26 h 45"/>
                <a:gd name="T2" fmla="*/ 26 w 42"/>
                <a:gd name="T3" fmla="*/ 45 h 45"/>
                <a:gd name="T4" fmla="*/ 0 w 42"/>
                <a:gd name="T5" fmla="*/ 18 h 45"/>
                <a:gd name="T6" fmla="*/ 19 w 42"/>
                <a:gd name="T7" fmla="*/ 0 h 45"/>
                <a:gd name="T8" fmla="*/ 42 w 42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42" y="26"/>
                  </a:moveTo>
                  <a:lnTo>
                    <a:pt x="26" y="45"/>
                  </a:lnTo>
                  <a:lnTo>
                    <a:pt x="0" y="18"/>
                  </a:lnTo>
                  <a:lnTo>
                    <a:pt x="19" y="0"/>
                  </a:lnTo>
                  <a:lnTo>
                    <a:pt x="4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5" name="Freeform 204"/>
            <p:cNvSpPr>
              <a:spLocks/>
            </p:cNvSpPr>
            <p:nvPr/>
          </p:nvSpPr>
          <p:spPr bwMode="auto">
            <a:xfrm>
              <a:off x="5045076" y="889000"/>
              <a:ext cx="60325" cy="68262"/>
            </a:xfrm>
            <a:custGeom>
              <a:avLst/>
              <a:gdLst>
                <a:gd name="T0" fmla="*/ 38 w 38"/>
                <a:gd name="T1" fmla="*/ 10 h 43"/>
                <a:gd name="T2" fmla="*/ 24 w 38"/>
                <a:gd name="T3" fmla="*/ 43 h 43"/>
                <a:gd name="T4" fmla="*/ 0 w 38"/>
                <a:gd name="T5" fmla="*/ 33 h 43"/>
                <a:gd name="T6" fmla="*/ 12 w 38"/>
                <a:gd name="T7" fmla="*/ 0 h 43"/>
                <a:gd name="T8" fmla="*/ 38 w 38"/>
                <a:gd name="T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10"/>
                  </a:moveTo>
                  <a:lnTo>
                    <a:pt x="24" y="43"/>
                  </a:lnTo>
                  <a:lnTo>
                    <a:pt x="0" y="33"/>
                  </a:lnTo>
                  <a:lnTo>
                    <a:pt x="12" y="0"/>
                  </a:lnTo>
                  <a:lnTo>
                    <a:pt x="3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6" name="Freeform 205"/>
            <p:cNvSpPr>
              <a:spLocks/>
            </p:cNvSpPr>
            <p:nvPr/>
          </p:nvSpPr>
          <p:spPr bwMode="auto">
            <a:xfrm>
              <a:off x="5154613" y="1171575"/>
              <a:ext cx="71438" cy="60325"/>
            </a:xfrm>
            <a:custGeom>
              <a:avLst/>
              <a:gdLst>
                <a:gd name="T0" fmla="*/ 9 w 45"/>
                <a:gd name="T1" fmla="*/ 0 h 38"/>
                <a:gd name="T2" fmla="*/ 45 w 45"/>
                <a:gd name="T3" fmla="*/ 14 h 38"/>
                <a:gd name="T4" fmla="*/ 33 w 45"/>
                <a:gd name="T5" fmla="*/ 38 h 38"/>
                <a:gd name="T6" fmla="*/ 0 w 45"/>
                <a:gd name="T7" fmla="*/ 23 h 38"/>
                <a:gd name="T8" fmla="*/ 9 w 4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">
                  <a:moveTo>
                    <a:pt x="9" y="0"/>
                  </a:moveTo>
                  <a:lnTo>
                    <a:pt x="45" y="14"/>
                  </a:lnTo>
                  <a:lnTo>
                    <a:pt x="33" y="38"/>
                  </a:lnTo>
                  <a:lnTo>
                    <a:pt x="0" y="2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7" name="Freeform 206"/>
            <p:cNvSpPr>
              <a:spLocks/>
            </p:cNvSpPr>
            <p:nvPr/>
          </p:nvSpPr>
          <p:spPr bwMode="auto">
            <a:xfrm>
              <a:off x="4883151" y="1284288"/>
              <a:ext cx="60325" cy="66675"/>
            </a:xfrm>
            <a:custGeom>
              <a:avLst/>
              <a:gdLst>
                <a:gd name="T0" fmla="*/ 38 w 38"/>
                <a:gd name="T1" fmla="*/ 9 h 42"/>
                <a:gd name="T2" fmla="*/ 24 w 38"/>
                <a:gd name="T3" fmla="*/ 42 h 42"/>
                <a:gd name="T4" fmla="*/ 0 w 38"/>
                <a:gd name="T5" fmla="*/ 33 h 42"/>
                <a:gd name="T6" fmla="*/ 14 w 38"/>
                <a:gd name="T7" fmla="*/ 0 h 42"/>
                <a:gd name="T8" fmla="*/ 38 w 38"/>
                <a:gd name="T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2">
                  <a:moveTo>
                    <a:pt x="38" y="9"/>
                  </a:moveTo>
                  <a:lnTo>
                    <a:pt x="24" y="42"/>
                  </a:lnTo>
                  <a:lnTo>
                    <a:pt x="0" y="33"/>
                  </a:lnTo>
                  <a:lnTo>
                    <a:pt x="14" y="0"/>
                  </a:lnTo>
                  <a:lnTo>
                    <a:pt x="3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8" name="Freeform 207"/>
            <p:cNvSpPr>
              <a:spLocks/>
            </p:cNvSpPr>
            <p:nvPr/>
          </p:nvSpPr>
          <p:spPr bwMode="auto">
            <a:xfrm>
              <a:off x="4762501" y="1009650"/>
              <a:ext cx="68263" cy="60325"/>
            </a:xfrm>
            <a:custGeom>
              <a:avLst/>
              <a:gdLst>
                <a:gd name="T0" fmla="*/ 34 w 43"/>
                <a:gd name="T1" fmla="*/ 38 h 38"/>
                <a:gd name="T2" fmla="*/ 0 w 43"/>
                <a:gd name="T3" fmla="*/ 24 h 38"/>
                <a:gd name="T4" fmla="*/ 10 w 43"/>
                <a:gd name="T5" fmla="*/ 0 h 38"/>
                <a:gd name="T6" fmla="*/ 43 w 43"/>
                <a:gd name="T7" fmla="*/ 14 h 38"/>
                <a:gd name="T8" fmla="*/ 34 w 4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34" y="38"/>
                  </a:moveTo>
                  <a:lnTo>
                    <a:pt x="0" y="24"/>
                  </a:lnTo>
                  <a:lnTo>
                    <a:pt x="10" y="0"/>
                  </a:lnTo>
                  <a:lnTo>
                    <a:pt x="43" y="14"/>
                  </a:lnTo>
                  <a:lnTo>
                    <a:pt x="34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9" name="Freeform 208"/>
            <p:cNvSpPr>
              <a:spLocks/>
            </p:cNvSpPr>
            <p:nvPr/>
          </p:nvSpPr>
          <p:spPr bwMode="auto">
            <a:xfrm>
              <a:off x="5154613" y="1009650"/>
              <a:ext cx="66675" cy="60325"/>
            </a:xfrm>
            <a:custGeom>
              <a:avLst/>
              <a:gdLst>
                <a:gd name="T0" fmla="*/ 0 w 42"/>
                <a:gd name="T1" fmla="*/ 14 h 38"/>
                <a:gd name="T2" fmla="*/ 33 w 42"/>
                <a:gd name="T3" fmla="*/ 0 h 38"/>
                <a:gd name="T4" fmla="*/ 42 w 42"/>
                <a:gd name="T5" fmla="*/ 24 h 38"/>
                <a:gd name="T6" fmla="*/ 9 w 42"/>
                <a:gd name="T7" fmla="*/ 38 h 38"/>
                <a:gd name="T8" fmla="*/ 0 w 42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8">
                  <a:moveTo>
                    <a:pt x="0" y="14"/>
                  </a:moveTo>
                  <a:lnTo>
                    <a:pt x="33" y="0"/>
                  </a:lnTo>
                  <a:lnTo>
                    <a:pt x="42" y="24"/>
                  </a:lnTo>
                  <a:lnTo>
                    <a:pt x="9" y="38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0" name="Freeform 209"/>
            <p:cNvSpPr>
              <a:spLocks/>
            </p:cNvSpPr>
            <p:nvPr/>
          </p:nvSpPr>
          <p:spPr bwMode="auto">
            <a:xfrm>
              <a:off x="5045076" y="1279525"/>
              <a:ext cx="60325" cy="71437"/>
            </a:xfrm>
            <a:custGeom>
              <a:avLst/>
              <a:gdLst>
                <a:gd name="T0" fmla="*/ 38 w 38"/>
                <a:gd name="T1" fmla="*/ 33 h 45"/>
                <a:gd name="T2" fmla="*/ 14 w 38"/>
                <a:gd name="T3" fmla="*/ 45 h 45"/>
                <a:gd name="T4" fmla="*/ 0 w 38"/>
                <a:gd name="T5" fmla="*/ 12 h 45"/>
                <a:gd name="T6" fmla="*/ 24 w 38"/>
                <a:gd name="T7" fmla="*/ 0 h 45"/>
                <a:gd name="T8" fmla="*/ 38 w 38"/>
                <a:gd name="T9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5">
                  <a:moveTo>
                    <a:pt x="38" y="33"/>
                  </a:moveTo>
                  <a:lnTo>
                    <a:pt x="14" y="45"/>
                  </a:lnTo>
                  <a:lnTo>
                    <a:pt x="0" y="12"/>
                  </a:lnTo>
                  <a:lnTo>
                    <a:pt x="24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1" name="Freeform 210"/>
            <p:cNvSpPr>
              <a:spLocks/>
            </p:cNvSpPr>
            <p:nvPr/>
          </p:nvSpPr>
          <p:spPr bwMode="auto">
            <a:xfrm>
              <a:off x="4762501" y="1171575"/>
              <a:ext cx="68263" cy="60325"/>
            </a:xfrm>
            <a:custGeom>
              <a:avLst/>
              <a:gdLst>
                <a:gd name="T0" fmla="*/ 43 w 43"/>
                <a:gd name="T1" fmla="*/ 23 h 38"/>
                <a:gd name="T2" fmla="*/ 10 w 43"/>
                <a:gd name="T3" fmla="*/ 38 h 38"/>
                <a:gd name="T4" fmla="*/ 0 w 43"/>
                <a:gd name="T5" fmla="*/ 14 h 38"/>
                <a:gd name="T6" fmla="*/ 34 w 43"/>
                <a:gd name="T7" fmla="*/ 0 h 38"/>
                <a:gd name="T8" fmla="*/ 43 w 43"/>
                <a:gd name="T9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43" y="23"/>
                  </a:moveTo>
                  <a:lnTo>
                    <a:pt x="10" y="38"/>
                  </a:lnTo>
                  <a:lnTo>
                    <a:pt x="0" y="14"/>
                  </a:lnTo>
                  <a:lnTo>
                    <a:pt x="34" y="0"/>
                  </a:lnTo>
                  <a:lnTo>
                    <a:pt x="4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2" name="Freeform 211"/>
            <p:cNvSpPr>
              <a:spLocks/>
            </p:cNvSpPr>
            <p:nvPr/>
          </p:nvSpPr>
          <p:spPr bwMode="auto">
            <a:xfrm>
              <a:off x="4879976" y="889000"/>
              <a:ext cx="60325" cy="68262"/>
            </a:xfrm>
            <a:custGeom>
              <a:avLst/>
              <a:gdLst>
                <a:gd name="T0" fmla="*/ 38 w 38"/>
                <a:gd name="T1" fmla="*/ 33 h 43"/>
                <a:gd name="T2" fmla="*/ 14 w 38"/>
                <a:gd name="T3" fmla="*/ 43 h 43"/>
                <a:gd name="T4" fmla="*/ 0 w 38"/>
                <a:gd name="T5" fmla="*/ 10 h 43"/>
                <a:gd name="T6" fmla="*/ 23 w 38"/>
                <a:gd name="T7" fmla="*/ 0 h 43"/>
                <a:gd name="T8" fmla="*/ 38 w 38"/>
                <a:gd name="T9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33"/>
                  </a:moveTo>
                  <a:lnTo>
                    <a:pt x="14" y="43"/>
                  </a:lnTo>
                  <a:lnTo>
                    <a:pt x="0" y="10"/>
                  </a:lnTo>
                  <a:lnTo>
                    <a:pt x="23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95" name="Freeform 6"/>
          <p:cNvSpPr>
            <a:spLocks noEditPoints="1"/>
          </p:cNvSpPr>
          <p:nvPr/>
        </p:nvSpPr>
        <p:spPr bwMode="auto">
          <a:xfrm>
            <a:off x="6202473" y="3640606"/>
            <a:ext cx="1410208" cy="1502894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74" name="Прямоугольник 173"/>
          <p:cNvSpPr/>
          <p:nvPr/>
        </p:nvSpPr>
        <p:spPr>
          <a:xfrm>
            <a:off x="107504" y="168191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D4861"/>
                </a:solidFill>
                <a:latin typeface="EuropeC"/>
                <a:cs typeface="EuropeC"/>
              </a:rPr>
              <a:t>C</a:t>
            </a:r>
            <a:r>
              <a:rPr lang="ru-RU" sz="1600" dirty="0" err="1" smtClean="0">
                <a:solidFill>
                  <a:srgbClr val="2D4861"/>
                </a:solidFill>
                <a:latin typeface="EuropeC"/>
                <a:cs typeface="EuropeC"/>
              </a:rPr>
              <a:t>ейчас</a:t>
            </a:r>
            <a:r>
              <a:rPr lang="ru-RU" sz="1600" dirty="0" smtClean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r>
              <a:rPr lang="ru-RU" sz="1600" b="1" dirty="0">
                <a:solidFill>
                  <a:srgbClr val="D32961"/>
                </a:solidFill>
                <a:latin typeface="EuropeC"/>
                <a:cs typeface="EuropeC"/>
              </a:rPr>
              <a:t>недостаточно просто сделать красивый сайт</a:t>
            </a:r>
            <a:r>
              <a:rPr lang="ru-RU" sz="1600" b="1" dirty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r>
              <a:rPr lang="ru-RU" sz="1600" dirty="0" smtClean="0">
                <a:solidFill>
                  <a:srgbClr val="2D4861"/>
                </a:solidFill>
                <a:latin typeface="EuropeC"/>
                <a:cs typeface="EuropeC"/>
              </a:rPr>
              <a:t>с </a:t>
            </a:r>
            <a:r>
              <a:rPr lang="ru-RU" sz="1600" dirty="0">
                <a:solidFill>
                  <a:srgbClr val="2D4861"/>
                </a:solidFill>
                <a:latin typeface="EuropeC"/>
                <a:cs typeface="EuropeC"/>
              </a:rPr>
              <a:t>современным дизайном, на котором Вам стоит всего лишь написать о себе много хорошего и полезного, чтобы привлечь  тем самым потенциального покупателя.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012160" y="699550"/>
            <a:ext cx="720072" cy="720072"/>
            <a:chOff x="6012160" y="627534"/>
            <a:chExt cx="720072" cy="720072"/>
          </a:xfrm>
        </p:grpSpPr>
        <p:sp>
          <p:nvSpPr>
            <p:cNvPr id="147" name="Овал 146"/>
            <p:cNvSpPr>
              <a:spLocks noChangeAspect="1"/>
            </p:cNvSpPr>
            <p:nvPr/>
          </p:nvSpPr>
          <p:spPr>
            <a:xfrm>
              <a:off x="6012160" y="627534"/>
              <a:ext cx="720072" cy="720072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0" name="Изображение 149" descr="Безымянный-1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7" t="11608" r="18851" b="9166"/>
            <a:stretch/>
          </p:blipFill>
          <p:spPr>
            <a:xfrm>
              <a:off x="6084168" y="699542"/>
              <a:ext cx="554480" cy="503999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7812360" y="1059582"/>
            <a:ext cx="720072" cy="720072"/>
            <a:chOff x="7812360" y="1059582"/>
            <a:chExt cx="720072" cy="720072"/>
          </a:xfrm>
        </p:grpSpPr>
        <p:sp>
          <p:nvSpPr>
            <p:cNvPr id="146" name="Овал 145"/>
            <p:cNvSpPr>
              <a:spLocks noChangeAspect="1"/>
            </p:cNvSpPr>
            <p:nvPr/>
          </p:nvSpPr>
          <p:spPr>
            <a:xfrm>
              <a:off x="7812360" y="1059582"/>
              <a:ext cx="720072" cy="720072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2" name="Изображение 151" descr="Vector-Smart-Objec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9410" y="1131590"/>
              <a:ext cx="469014" cy="467964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5436096" y="4155926"/>
            <a:ext cx="720072" cy="720072"/>
            <a:chOff x="5436096" y="4155926"/>
            <a:chExt cx="720072" cy="720072"/>
          </a:xfrm>
        </p:grpSpPr>
        <p:sp>
          <p:nvSpPr>
            <p:cNvPr id="2" name="Овал 1"/>
            <p:cNvSpPr>
              <a:spLocks noChangeAspect="1"/>
            </p:cNvSpPr>
            <p:nvPr/>
          </p:nvSpPr>
          <p:spPr>
            <a:xfrm>
              <a:off x="5436096" y="4155926"/>
              <a:ext cx="720072" cy="720072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Freeform 5"/>
            <p:cNvSpPr>
              <a:spLocks noChangeAspect="1"/>
            </p:cNvSpPr>
            <p:nvPr/>
          </p:nvSpPr>
          <p:spPr bwMode="auto">
            <a:xfrm>
              <a:off x="5546536" y="4263990"/>
              <a:ext cx="465624" cy="468000"/>
            </a:xfrm>
            <a:custGeom>
              <a:avLst/>
              <a:gdLst>
                <a:gd name="T0" fmla="*/ 234 w 246"/>
                <a:gd name="T1" fmla="*/ 13 h 247"/>
                <a:gd name="T2" fmla="*/ 175 w 246"/>
                <a:gd name="T3" fmla="*/ 35 h 247"/>
                <a:gd name="T4" fmla="*/ 153 w 246"/>
                <a:gd name="T5" fmla="*/ 60 h 247"/>
                <a:gd name="T6" fmla="*/ 24 w 246"/>
                <a:gd name="T7" fmla="*/ 36 h 247"/>
                <a:gd name="T8" fmla="*/ 5 w 246"/>
                <a:gd name="T9" fmla="*/ 55 h 247"/>
                <a:gd name="T10" fmla="*/ 107 w 246"/>
                <a:gd name="T11" fmla="*/ 109 h 247"/>
                <a:gd name="T12" fmla="*/ 65 w 246"/>
                <a:gd name="T13" fmla="*/ 159 h 247"/>
                <a:gd name="T14" fmla="*/ 54 w 246"/>
                <a:gd name="T15" fmla="*/ 172 h 247"/>
                <a:gd name="T16" fmla="*/ 12 w 246"/>
                <a:gd name="T17" fmla="*/ 161 h 247"/>
                <a:gd name="T18" fmla="*/ 0 w 246"/>
                <a:gd name="T19" fmla="*/ 173 h 247"/>
                <a:gd name="T20" fmla="*/ 47 w 246"/>
                <a:gd name="T21" fmla="*/ 200 h 247"/>
                <a:gd name="T22" fmla="*/ 74 w 246"/>
                <a:gd name="T23" fmla="*/ 247 h 247"/>
                <a:gd name="T24" fmla="*/ 86 w 246"/>
                <a:gd name="T25" fmla="*/ 235 h 247"/>
                <a:gd name="T26" fmla="*/ 75 w 246"/>
                <a:gd name="T27" fmla="*/ 193 h 247"/>
                <a:gd name="T28" fmla="*/ 88 w 246"/>
                <a:gd name="T29" fmla="*/ 182 h 247"/>
                <a:gd name="T30" fmla="*/ 138 w 246"/>
                <a:gd name="T31" fmla="*/ 140 h 247"/>
                <a:gd name="T32" fmla="*/ 192 w 246"/>
                <a:gd name="T33" fmla="*/ 242 h 247"/>
                <a:gd name="T34" fmla="*/ 211 w 246"/>
                <a:gd name="T35" fmla="*/ 223 h 247"/>
                <a:gd name="T36" fmla="*/ 187 w 246"/>
                <a:gd name="T37" fmla="*/ 94 h 247"/>
                <a:gd name="T38" fmla="*/ 212 w 246"/>
                <a:gd name="T39" fmla="*/ 72 h 247"/>
                <a:gd name="T40" fmla="*/ 234 w 246"/>
                <a:gd name="T41" fmla="*/ 1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6" h="247">
                  <a:moveTo>
                    <a:pt x="234" y="13"/>
                  </a:moveTo>
                  <a:cubicBezTo>
                    <a:pt x="221" y="0"/>
                    <a:pt x="196" y="11"/>
                    <a:pt x="175" y="35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61" y="164"/>
                    <a:pt x="57" y="168"/>
                    <a:pt x="54" y="17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47" y="200"/>
                    <a:pt x="47" y="200"/>
                    <a:pt x="47" y="200"/>
                  </a:cubicBezTo>
                  <a:cubicBezTo>
                    <a:pt x="74" y="247"/>
                    <a:pt x="74" y="247"/>
                    <a:pt x="74" y="247"/>
                  </a:cubicBezTo>
                  <a:cubicBezTo>
                    <a:pt x="86" y="235"/>
                    <a:pt x="86" y="235"/>
                    <a:pt x="86" y="235"/>
                  </a:cubicBezTo>
                  <a:cubicBezTo>
                    <a:pt x="75" y="193"/>
                    <a:pt x="75" y="193"/>
                    <a:pt x="75" y="193"/>
                  </a:cubicBezTo>
                  <a:cubicBezTo>
                    <a:pt x="79" y="190"/>
                    <a:pt x="83" y="186"/>
                    <a:pt x="88" y="182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92" y="242"/>
                    <a:pt x="192" y="242"/>
                    <a:pt x="192" y="242"/>
                  </a:cubicBezTo>
                  <a:cubicBezTo>
                    <a:pt x="211" y="223"/>
                    <a:pt x="211" y="223"/>
                    <a:pt x="211" y="223"/>
                  </a:cubicBezTo>
                  <a:cubicBezTo>
                    <a:pt x="187" y="94"/>
                    <a:pt x="187" y="94"/>
                    <a:pt x="187" y="94"/>
                  </a:cubicBezTo>
                  <a:cubicBezTo>
                    <a:pt x="212" y="72"/>
                    <a:pt x="212" y="72"/>
                    <a:pt x="212" y="72"/>
                  </a:cubicBezTo>
                  <a:cubicBezTo>
                    <a:pt x="236" y="51"/>
                    <a:pt x="246" y="25"/>
                    <a:pt x="234" y="13"/>
                  </a:cubicBezTo>
                  <a:close/>
                </a:path>
              </a:pathLst>
            </a:custGeom>
            <a:solidFill>
              <a:schemeClr val="tx2">
                <a:alpha val="8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596336" y="2571750"/>
            <a:ext cx="648072" cy="648072"/>
            <a:chOff x="7596336" y="2571750"/>
            <a:chExt cx="648072" cy="648072"/>
          </a:xfrm>
        </p:grpSpPr>
        <p:sp>
          <p:nvSpPr>
            <p:cNvPr id="145" name="Овал 144"/>
            <p:cNvSpPr>
              <a:spLocks noChangeAspect="1"/>
            </p:cNvSpPr>
            <p:nvPr/>
          </p:nvSpPr>
          <p:spPr>
            <a:xfrm>
              <a:off x="7596336" y="2571750"/>
              <a:ext cx="648072" cy="648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6" name="Group 327"/>
            <p:cNvGrpSpPr/>
            <p:nvPr/>
          </p:nvGrpSpPr>
          <p:grpSpPr>
            <a:xfrm>
              <a:off x="7740352" y="2643758"/>
              <a:ext cx="429351" cy="430764"/>
              <a:chOff x="10322316" y="657960"/>
              <a:chExt cx="482600" cy="484188"/>
            </a:xfrm>
            <a:solidFill>
              <a:schemeClr val="tx2">
                <a:alpha val="93000"/>
              </a:schemeClr>
            </a:solidFill>
          </p:grpSpPr>
          <p:sp>
            <p:nvSpPr>
              <p:cNvPr id="157" name="Freeform 45"/>
              <p:cNvSpPr>
                <a:spLocks noEditPoints="1"/>
              </p:cNvSpPr>
              <p:nvPr/>
            </p:nvSpPr>
            <p:spPr bwMode="auto">
              <a:xfrm>
                <a:off x="10450904" y="657960"/>
                <a:ext cx="222250" cy="320675"/>
              </a:xfrm>
              <a:custGeom>
                <a:avLst/>
                <a:gdLst>
                  <a:gd name="T0" fmla="*/ 29 w 59"/>
                  <a:gd name="T1" fmla="*/ 85 h 85"/>
                  <a:gd name="T2" fmla="*/ 59 w 59"/>
                  <a:gd name="T3" fmla="*/ 30 h 85"/>
                  <a:gd name="T4" fmla="*/ 29 w 59"/>
                  <a:gd name="T5" fmla="*/ 0 h 85"/>
                  <a:gd name="T6" fmla="*/ 0 w 59"/>
                  <a:gd name="T7" fmla="*/ 30 h 85"/>
                  <a:gd name="T8" fmla="*/ 11 w 59"/>
                  <a:gd name="T9" fmla="*/ 63 h 85"/>
                  <a:gd name="T10" fmla="*/ 29 w 59"/>
                  <a:gd name="T11" fmla="*/ 85 h 85"/>
                  <a:gd name="T12" fmla="*/ 29 w 59"/>
                  <a:gd name="T13" fmla="*/ 8 h 85"/>
                  <a:gd name="T14" fmla="*/ 51 w 59"/>
                  <a:gd name="T15" fmla="*/ 30 h 85"/>
                  <a:gd name="T16" fmla="*/ 29 w 59"/>
                  <a:gd name="T17" fmla="*/ 77 h 85"/>
                  <a:gd name="T18" fmla="*/ 8 w 59"/>
                  <a:gd name="T19" fmla="*/ 30 h 85"/>
                  <a:gd name="T20" fmla="*/ 29 w 59"/>
                  <a:gd name="T21" fmla="*/ 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5">
                    <a:moveTo>
                      <a:pt x="29" y="85"/>
                    </a:moveTo>
                    <a:cubicBezTo>
                      <a:pt x="40" y="85"/>
                      <a:pt x="59" y="44"/>
                      <a:pt x="59" y="30"/>
                    </a:cubicBezTo>
                    <a:cubicBezTo>
                      <a:pt x="59" y="13"/>
                      <a:pt x="46" y="0"/>
                      <a:pt x="29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41"/>
                      <a:pt x="8" y="58"/>
                      <a:pt x="11" y="63"/>
                    </a:cubicBezTo>
                    <a:cubicBezTo>
                      <a:pt x="18" y="78"/>
                      <a:pt x="24" y="85"/>
                      <a:pt x="29" y="85"/>
                    </a:cubicBezTo>
                    <a:close/>
                    <a:moveTo>
                      <a:pt x="29" y="8"/>
                    </a:moveTo>
                    <a:cubicBezTo>
                      <a:pt x="41" y="8"/>
                      <a:pt x="51" y="18"/>
                      <a:pt x="51" y="30"/>
                    </a:cubicBezTo>
                    <a:cubicBezTo>
                      <a:pt x="51" y="44"/>
                      <a:pt x="35" y="73"/>
                      <a:pt x="29" y="77"/>
                    </a:cubicBezTo>
                    <a:cubicBezTo>
                      <a:pt x="24" y="73"/>
                      <a:pt x="8" y="44"/>
                      <a:pt x="8" y="30"/>
                    </a:cubicBezTo>
                    <a:cubicBezTo>
                      <a:pt x="8" y="18"/>
                      <a:pt x="18" y="8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8" name="Freeform 46"/>
              <p:cNvSpPr>
                <a:spLocks noEditPoints="1"/>
              </p:cNvSpPr>
              <p:nvPr/>
            </p:nvSpPr>
            <p:spPr bwMode="auto">
              <a:xfrm>
                <a:off x="10508054" y="710347"/>
                <a:ext cx="107950" cy="109538"/>
              </a:xfrm>
              <a:custGeom>
                <a:avLst/>
                <a:gdLst>
                  <a:gd name="T0" fmla="*/ 29 w 29"/>
                  <a:gd name="T1" fmla="*/ 15 h 29"/>
                  <a:gd name="T2" fmla="*/ 14 w 29"/>
                  <a:gd name="T3" fmla="*/ 0 h 29"/>
                  <a:gd name="T4" fmla="*/ 0 w 29"/>
                  <a:gd name="T5" fmla="*/ 15 h 29"/>
                  <a:gd name="T6" fmla="*/ 14 w 29"/>
                  <a:gd name="T7" fmla="*/ 29 h 29"/>
                  <a:gd name="T8" fmla="*/ 29 w 29"/>
                  <a:gd name="T9" fmla="*/ 15 h 29"/>
                  <a:gd name="T10" fmla="*/ 4 w 29"/>
                  <a:gd name="T11" fmla="*/ 15 h 29"/>
                  <a:gd name="T12" fmla="*/ 14 w 29"/>
                  <a:gd name="T13" fmla="*/ 4 h 29"/>
                  <a:gd name="T14" fmla="*/ 25 w 29"/>
                  <a:gd name="T15" fmla="*/ 15 h 29"/>
                  <a:gd name="T16" fmla="*/ 14 w 29"/>
                  <a:gd name="T17" fmla="*/ 25 h 29"/>
                  <a:gd name="T18" fmla="*/ 4 w 29"/>
                  <a:gd name="T19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29">
                    <a:moveTo>
                      <a:pt x="29" y="15"/>
                    </a:moveTo>
                    <a:cubicBezTo>
                      <a:pt x="29" y="6"/>
                      <a:pt x="23" y="0"/>
                      <a:pt x="14" y="0"/>
                    </a:cubicBezTo>
                    <a:cubicBezTo>
                      <a:pt x="6" y="0"/>
                      <a:pt x="0" y="6"/>
                      <a:pt x="0" y="15"/>
                    </a:cubicBezTo>
                    <a:cubicBezTo>
                      <a:pt x="0" y="23"/>
                      <a:pt x="6" y="29"/>
                      <a:pt x="14" y="29"/>
                    </a:cubicBezTo>
                    <a:cubicBezTo>
                      <a:pt x="23" y="29"/>
                      <a:pt x="29" y="23"/>
                      <a:pt x="29" y="15"/>
                    </a:cubicBezTo>
                    <a:close/>
                    <a:moveTo>
                      <a:pt x="4" y="15"/>
                    </a:moveTo>
                    <a:cubicBezTo>
                      <a:pt x="4" y="8"/>
                      <a:pt x="9" y="4"/>
                      <a:pt x="14" y="4"/>
                    </a:cubicBezTo>
                    <a:cubicBezTo>
                      <a:pt x="20" y="4"/>
                      <a:pt x="25" y="8"/>
                      <a:pt x="25" y="15"/>
                    </a:cubicBezTo>
                    <a:cubicBezTo>
                      <a:pt x="25" y="21"/>
                      <a:pt x="20" y="25"/>
                      <a:pt x="14" y="25"/>
                    </a:cubicBezTo>
                    <a:cubicBezTo>
                      <a:pt x="9" y="25"/>
                      <a:pt x="4" y="21"/>
                      <a:pt x="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9" name="Freeform 47"/>
              <p:cNvSpPr>
                <a:spLocks/>
              </p:cNvSpPr>
              <p:nvPr/>
            </p:nvSpPr>
            <p:spPr bwMode="auto">
              <a:xfrm>
                <a:off x="10322316" y="778610"/>
                <a:ext cx="482600" cy="363538"/>
              </a:xfrm>
              <a:custGeom>
                <a:avLst/>
                <a:gdLst>
                  <a:gd name="T0" fmla="*/ 126 w 128"/>
                  <a:gd name="T1" fmla="*/ 1 h 96"/>
                  <a:gd name="T2" fmla="*/ 123 w 128"/>
                  <a:gd name="T3" fmla="*/ 1 h 96"/>
                  <a:gd name="T4" fmla="*/ 97 w 128"/>
                  <a:gd name="T5" fmla="*/ 7 h 96"/>
                  <a:gd name="T6" fmla="*/ 94 w 128"/>
                  <a:gd name="T7" fmla="*/ 12 h 96"/>
                  <a:gd name="T8" fmla="*/ 99 w 128"/>
                  <a:gd name="T9" fmla="*/ 15 h 96"/>
                  <a:gd name="T10" fmla="*/ 120 w 128"/>
                  <a:gd name="T11" fmla="*/ 10 h 96"/>
                  <a:gd name="T12" fmla="*/ 120 w 128"/>
                  <a:gd name="T13" fmla="*/ 80 h 96"/>
                  <a:gd name="T14" fmla="*/ 87 w 128"/>
                  <a:gd name="T15" fmla="*/ 87 h 96"/>
                  <a:gd name="T16" fmla="*/ 87 w 128"/>
                  <a:gd name="T17" fmla="*/ 38 h 96"/>
                  <a:gd name="T18" fmla="*/ 85 w 128"/>
                  <a:gd name="T19" fmla="*/ 36 h 96"/>
                  <a:gd name="T20" fmla="*/ 83 w 128"/>
                  <a:gd name="T21" fmla="*/ 38 h 96"/>
                  <a:gd name="T22" fmla="*/ 83 w 128"/>
                  <a:gd name="T23" fmla="*/ 87 h 96"/>
                  <a:gd name="T24" fmla="*/ 43 w 128"/>
                  <a:gd name="T25" fmla="*/ 73 h 96"/>
                  <a:gd name="T26" fmla="*/ 43 w 128"/>
                  <a:gd name="T27" fmla="*/ 38 h 96"/>
                  <a:gd name="T28" fmla="*/ 41 w 128"/>
                  <a:gd name="T29" fmla="*/ 36 h 96"/>
                  <a:gd name="T30" fmla="*/ 39 w 128"/>
                  <a:gd name="T31" fmla="*/ 38 h 96"/>
                  <a:gd name="T32" fmla="*/ 39 w 128"/>
                  <a:gd name="T33" fmla="*/ 73 h 96"/>
                  <a:gd name="T34" fmla="*/ 8 w 128"/>
                  <a:gd name="T35" fmla="*/ 86 h 96"/>
                  <a:gd name="T36" fmla="*/ 8 w 128"/>
                  <a:gd name="T37" fmla="*/ 16 h 96"/>
                  <a:gd name="T38" fmla="*/ 29 w 128"/>
                  <a:gd name="T39" fmla="*/ 8 h 96"/>
                  <a:gd name="T40" fmla="*/ 31 w 128"/>
                  <a:gd name="T41" fmla="*/ 3 h 96"/>
                  <a:gd name="T42" fmla="*/ 26 w 128"/>
                  <a:gd name="T43" fmla="*/ 0 h 96"/>
                  <a:gd name="T44" fmla="*/ 3 w 128"/>
                  <a:gd name="T45" fmla="*/ 10 h 96"/>
                  <a:gd name="T46" fmla="*/ 0 w 128"/>
                  <a:gd name="T47" fmla="*/ 14 h 96"/>
                  <a:gd name="T48" fmla="*/ 0 w 128"/>
                  <a:gd name="T49" fmla="*/ 92 h 96"/>
                  <a:gd name="T50" fmla="*/ 2 w 128"/>
                  <a:gd name="T51" fmla="*/ 95 h 96"/>
                  <a:gd name="T52" fmla="*/ 4 w 128"/>
                  <a:gd name="T53" fmla="*/ 96 h 96"/>
                  <a:gd name="T54" fmla="*/ 6 w 128"/>
                  <a:gd name="T55" fmla="*/ 96 h 96"/>
                  <a:gd name="T56" fmla="*/ 41 w 128"/>
                  <a:gd name="T57" fmla="*/ 81 h 96"/>
                  <a:gd name="T58" fmla="*/ 84 w 128"/>
                  <a:gd name="T59" fmla="*/ 96 h 96"/>
                  <a:gd name="T60" fmla="*/ 87 w 128"/>
                  <a:gd name="T61" fmla="*/ 96 h 96"/>
                  <a:gd name="T62" fmla="*/ 125 w 128"/>
                  <a:gd name="T63" fmla="*/ 87 h 96"/>
                  <a:gd name="T64" fmla="*/ 128 w 128"/>
                  <a:gd name="T65" fmla="*/ 83 h 96"/>
                  <a:gd name="T66" fmla="*/ 128 w 128"/>
                  <a:gd name="T67" fmla="*/ 4 h 96"/>
                  <a:gd name="T68" fmla="*/ 126 w 128"/>
                  <a:gd name="T69" fmla="*/ 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8" h="96">
                    <a:moveTo>
                      <a:pt x="126" y="1"/>
                    </a:moveTo>
                    <a:cubicBezTo>
                      <a:pt x="125" y="1"/>
                      <a:pt x="124" y="0"/>
                      <a:pt x="123" y="1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5" y="7"/>
                      <a:pt x="94" y="10"/>
                      <a:pt x="94" y="12"/>
                    </a:cubicBezTo>
                    <a:cubicBezTo>
                      <a:pt x="95" y="14"/>
                      <a:pt x="97" y="15"/>
                      <a:pt x="99" y="15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20" y="80"/>
                      <a:pt x="120" y="80"/>
                      <a:pt x="120" y="80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7"/>
                      <a:pt x="86" y="36"/>
                      <a:pt x="85" y="36"/>
                    </a:cubicBezTo>
                    <a:cubicBezTo>
                      <a:pt x="84" y="36"/>
                      <a:pt x="83" y="37"/>
                      <a:pt x="83" y="38"/>
                    </a:cubicBezTo>
                    <a:cubicBezTo>
                      <a:pt x="83" y="87"/>
                      <a:pt x="83" y="87"/>
                      <a:pt x="83" y="87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3" y="37"/>
                      <a:pt x="42" y="36"/>
                      <a:pt x="41" y="36"/>
                    </a:cubicBezTo>
                    <a:cubicBezTo>
                      <a:pt x="40" y="36"/>
                      <a:pt x="39" y="37"/>
                      <a:pt x="39" y="38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7"/>
                      <a:pt x="32" y="5"/>
                      <a:pt x="31" y="3"/>
                    </a:cubicBezTo>
                    <a:cubicBezTo>
                      <a:pt x="30" y="1"/>
                      <a:pt x="28" y="0"/>
                      <a:pt x="26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1"/>
                      <a:pt x="0" y="12"/>
                      <a:pt x="0" y="1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1" y="95"/>
                      <a:pt x="2" y="95"/>
                    </a:cubicBezTo>
                    <a:cubicBezTo>
                      <a:pt x="2" y="96"/>
                      <a:pt x="3" y="96"/>
                      <a:pt x="4" y="96"/>
                    </a:cubicBezTo>
                    <a:cubicBezTo>
                      <a:pt x="5" y="96"/>
                      <a:pt x="5" y="96"/>
                      <a:pt x="6" y="96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5" y="96"/>
                      <a:pt x="86" y="96"/>
                      <a:pt x="87" y="96"/>
                    </a:cubicBezTo>
                    <a:cubicBezTo>
                      <a:pt x="125" y="87"/>
                      <a:pt x="125" y="87"/>
                      <a:pt x="125" y="87"/>
                    </a:cubicBezTo>
                    <a:cubicBezTo>
                      <a:pt x="127" y="86"/>
                      <a:pt x="128" y="85"/>
                      <a:pt x="128" y="83"/>
                    </a:cubicBezTo>
                    <a:cubicBezTo>
                      <a:pt x="128" y="4"/>
                      <a:pt x="128" y="4"/>
                      <a:pt x="128" y="4"/>
                    </a:cubicBezTo>
                    <a:cubicBezTo>
                      <a:pt x="128" y="3"/>
                      <a:pt x="127" y="2"/>
                      <a:pt x="12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7164288" y="3147814"/>
            <a:ext cx="648072" cy="648072"/>
            <a:chOff x="7164288" y="3147814"/>
            <a:chExt cx="648072" cy="648072"/>
          </a:xfrm>
        </p:grpSpPr>
        <p:sp>
          <p:nvSpPr>
            <p:cNvPr id="141" name="Овал 140"/>
            <p:cNvSpPr>
              <a:spLocks noChangeAspect="1"/>
            </p:cNvSpPr>
            <p:nvPr/>
          </p:nvSpPr>
          <p:spPr>
            <a:xfrm>
              <a:off x="7164288" y="3147814"/>
              <a:ext cx="648072" cy="6480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1" name="Group 261"/>
            <p:cNvGrpSpPr/>
            <p:nvPr/>
          </p:nvGrpSpPr>
          <p:grpSpPr>
            <a:xfrm>
              <a:off x="7308304" y="3291830"/>
              <a:ext cx="395484" cy="422173"/>
              <a:chOff x="8342313" y="10972800"/>
              <a:chExt cx="1293813" cy="1381125"/>
            </a:xfrm>
            <a:solidFill>
              <a:schemeClr val="tx2">
                <a:alpha val="94000"/>
              </a:schemeClr>
            </a:solidFill>
          </p:grpSpPr>
          <p:sp>
            <p:nvSpPr>
              <p:cNvPr id="162" name="Freeform 5"/>
              <p:cNvSpPr>
                <a:spLocks noEditPoints="1"/>
              </p:cNvSpPr>
              <p:nvPr/>
            </p:nvSpPr>
            <p:spPr bwMode="auto">
              <a:xfrm>
                <a:off x="8342313" y="10972800"/>
                <a:ext cx="1293813" cy="1381125"/>
              </a:xfrm>
              <a:custGeom>
                <a:avLst/>
                <a:gdLst>
                  <a:gd name="T0" fmla="*/ 299 w 345"/>
                  <a:gd name="T1" fmla="*/ 0 h 368"/>
                  <a:gd name="T2" fmla="*/ 46 w 345"/>
                  <a:gd name="T3" fmla="*/ 0 h 368"/>
                  <a:gd name="T4" fmla="*/ 0 w 345"/>
                  <a:gd name="T5" fmla="*/ 46 h 368"/>
                  <a:gd name="T6" fmla="*/ 0 w 345"/>
                  <a:gd name="T7" fmla="*/ 322 h 368"/>
                  <a:gd name="T8" fmla="*/ 46 w 345"/>
                  <a:gd name="T9" fmla="*/ 368 h 368"/>
                  <a:gd name="T10" fmla="*/ 299 w 345"/>
                  <a:gd name="T11" fmla="*/ 368 h 368"/>
                  <a:gd name="T12" fmla="*/ 345 w 345"/>
                  <a:gd name="T13" fmla="*/ 322 h 368"/>
                  <a:gd name="T14" fmla="*/ 345 w 345"/>
                  <a:gd name="T15" fmla="*/ 46 h 368"/>
                  <a:gd name="T16" fmla="*/ 299 w 345"/>
                  <a:gd name="T17" fmla="*/ 0 h 368"/>
                  <a:gd name="T18" fmla="*/ 322 w 345"/>
                  <a:gd name="T19" fmla="*/ 322 h 368"/>
                  <a:gd name="T20" fmla="*/ 299 w 345"/>
                  <a:gd name="T21" fmla="*/ 345 h 368"/>
                  <a:gd name="T22" fmla="*/ 46 w 345"/>
                  <a:gd name="T23" fmla="*/ 345 h 368"/>
                  <a:gd name="T24" fmla="*/ 23 w 345"/>
                  <a:gd name="T25" fmla="*/ 322 h 368"/>
                  <a:gd name="T26" fmla="*/ 23 w 345"/>
                  <a:gd name="T27" fmla="*/ 46 h 368"/>
                  <a:gd name="T28" fmla="*/ 46 w 345"/>
                  <a:gd name="T29" fmla="*/ 23 h 368"/>
                  <a:gd name="T30" fmla="*/ 299 w 345"/>
                  <a:gd name="T31" fmla="*/ 23 h 368"/>
                  <a:gd name="T32" fmla="*/ 322 w 345"/>
                  <a:gd name="T33" fmla="*/ 46 h 368"/>
                  <a:gd name="T34" fmla="*/ 322 w 345"/>
                  <a:gd name="T35" fmla="*/ 322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5" h="368">
                    <a:moveTo>
                      <a:pt x="29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348"/>
                      <a:pt x="20" y="368"/>
                      <a:pt x="46" y="368"/>
                    </a:cubicBezTo>
                    <a:cubicBezTo>
                      <a:pt x="299" y="368"/>
                      <a:pt x="299" y="368"/>
                      <a:pt x="299" y="368"/>
                    </a:cubicBezTo>
                    <a:cubicBezTo>
                      <a:pt x="324" y="368"/>
                      <a:pt x="345" y="348"/>
                      <a:pt x="345" y="322"/>
                    </a:cubicBezTo>
                    <a:cubicBezTo>
                      <a:pt x="345" y="46"/>
                      <a:pt x="345" y="46"/>
                      <a:pt x="345" y="46"/>
                    </a:cubicBezTo>
                    <a:cubicBezTo>
                      <a:pt x="345" y="21"/>
                      <a:pt x="324" y="0"/>
                      <a:pt x="299" y="0"/>
                    </a:cubicBezTo>
                    <a:close/>
                    <a:moveTo>
                      <a:pt x="322" y="322"/>
                    </a:moveTo>
                    <a:cubicBezTo>
                      <a:pt x="322" y="335"/>
                      <a:pt x="312" y="345"/>
                      <a:pt x="299" y="345"/>
                    </a:cubicBezTo>
                    <a:cubicBezTo>
                      <a:pt x="46" y="345"/>
                      <a:pt x="46" y="345"/>
                      <a:pt x="46" y="345"/>
                    </a:cubicBezTo>
                    <a:cubicBezTo>
                      <a:pt x="33" y="345"/>
                      <a:pt x="23" y="335"/>
                      <a:pt x="23" y="322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33"/>
                      <a:pt x="33" y="23"/>
                      <a:pt x="46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12" y="23"/>
                      <a:pt x="322" y="33"/>
                      <a:pt x="322" y="46"/>
                    </a:cubicBezTo>
                    <a:lnTo>
                      <a:pt x="322" y="3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3" name="Freeform 6"/>
              <p:cNvSpPr>
                <a:spLocks noEditPoints="1"/>
              </p:cNvSpPr>
              <p:nvPr/>
            </p:nvSpPr>
            <p:spPr bwMode="auto">
              <a:xfrm>
                <a:off x="8513763" y="11145838"/>
                <a:ext cx="949325" cy="863600"/>
              </a:xfrm>
              <a:custGeom>
                <a:avLst/>
                <a:gdLst>
                  <a:gd name="T0" fmla="*/ 241 w 253"/>
                  <a:gd name="T1" fmla="*/ 0 h 230"/>
                  <a:gd name="T2" fmla="*/ 11 w 253"/>
                  <a:gd name="T3" fmla="*/ 0 h 230"/>
                  <a:gd name="T4" fmla="*/ 0 w 253"/>
                  <a:gd name="T5" fmla="*/ 11 h 230"/>
                  <a:gd name="T6" fmla="*/ 0 w 253"/>
                  <a:gd name="T7" fmla="*/ 219 h 230"/>
                  <a:gd name="T8" fmla="*/ 11 w 253"/>
                  <a:gd name="T9" fmla="*/ 230 h 230"/>
                  <a:gd name="T10" fmla="*/ 241 w 253"/>
                  <a:gd name="T11" fmla="*/ 230 h 230"/>
                  <a:gd name="T12" fmla="*/ 253 w 253"/>
                  <a:gd name="T13" fmla="*/ 219 h 230"/>
                  <a:gd name="T14" fmla="*/ 253 w 253"/>
                  <a:gd name="T15" fmla="*/ 11 h 230"/>
                  <a:gd name="T16" fmla="*/ 241 w 253"/>
                  <a:gd name="T17" fmla="*/ 0 h 230"/>
                  <a:gd name="T18" fmla="*/ 241 w 253"/>
                  <a:gd name="T19" fmla="*/ 11 h 230"/>
                  <a:gd name="T20" fmla="*/ 241 w 253"/>
                  <a:gd name="T21" fmla="*/ 171 h 230"/>
                  <a:gd name="T22" fmla="*/ 204 w 253"/>
                  <a:gd name="T23" fmla="*/ 130 h 230"/>
                  <a:gd name="T24" fmla="*/ 195 w 253"/>
                  <a:gd name="T25" fmla="*/ 127 h 230"/>
                  <a:gd name="T26" fmla="*/ 187 w 253"/>
                  <a:gd name="T27" fmla="*/ 130 h 230"/>
                  <a:gd name="T28" fmla="*/ 157 w 253"/>
                  <a:gd name="T29" fmla="*/ 164 h 230"/>
                  <a:gd name="T30" fmla="*/ 66 w 253"/>
                  <a:gd name="T31" fmla="*/ 61 h 230"/>
                  <a:gd name="T32" fmla="*/ 57 w 253"/>
                  <a:gd name="T33" fmla="*/ 57 h 230"/>
                  <a:gd name="T34" fmla="*/ 49 w 253"/>
                  <a:gd name="T35" fmla="*/ 61 h 230"/>
                  <a:gd name="T36" fmla="*/ 11 w 253"/>
                  <a:gd name="T37" fmla="*/ 105 h 230"/>
                  <a:gd name="T38" fmla="*/ 11 w 253"/>
                  <a:gd name="T39" fmla="*/ 11 h 230"/>
                  <a:gd name="T40" fmla="*/ 241 w 253"/>
                  <a:gd name="T41" fmla="*/ 11 h 230"/>
                  <a:gd name="T42" fmla="*/ 11 w 253"/>
                  <a:gd name="T43" fmla="*/ 122 h 230"/>
                  <a:gd name="T44" fmla="*/ 57 w 253"/>
                  <a:gd name="T45" fmla="*/ 69 h 230"/>
                  <a:gd name="T46" fmla="*/ 150 w 253"/>
                  <a:gd name="T47" fmla="*/ 174 h 230"/>
                  <a:gd name="T48" fmla="*/ 157 w 253"/>
                  <a:gd name="T49" fmla="*/ 182 h 230"/>
                  <a:gd name="T50" fmla="*/ 189 w 253"/>
                  <a:gd name="T51" fmla="*/ 219 h 230"/>
                  <a:gd name="T52" fmla="*/ 11 w 253"/>
                  <a:gd name="T53" fmla="*/ 219 h 230"/>
                  <a:gd name="T54" fmla="*/ 11 w 253"/>
                  <a:gd name="T55" fmla="*/ 122 h 230"/>
                  <a:gd name="T56" fmla="*/ 204 w 253"/>
                  <a:gd name="T57" fmla="*/ 219 h 230"/>
                  <a:gd name="T58" fmla="*/ 165 w 253"/>
                  <a:gd name="T59" fmla="*/ 173 h 230"/>
                  <a:gd name="T60" fmla="*/ 195 w 253"/>
                  <a:gd name="T61" fmla="*/ 138 h 230"/>
                  <a:gd name="T62" fmla="*/ 241 w 253"/>
                  <a:gd name="T63" fmla="*/ 188 h 230"/>
                  <a:gd name="T64" fmla="*/ 241 w 253"/>
                  <a:gd name="T65" fmla="*/ 219 h 230"/>
                  <a:gd name="T66" fmla="*/ 204 w 253"/>
                  <a:gd name="T67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3" h="230">
                    <a:moveTo>
                      <a:pt x="24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25"/>
                      <a:pt x="5" y="230"/>
                      <a:pt x="11" y="230"/>
                    </a:cubicBezTo>
                    <a:cubicBezTo>
                      <a:pt x="241" y="230"/>
                      <a:pt x="241" y="230"/>
                      <a:pt x="241" y="230"/>
                    </a:cubicBezTo>
                    <a:cubicBezTo>
                      <a:pt x="248" y="230"/>
                      <a:pt x="253" y="225"/>
                      <a:pt x="253" y="21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5"/>
                      <a:pt x="248" y="0"/>
                      <a:pt x="241" y="0"/>
                    </a:cubicBezTo>
                    <a:close/>
                    <a:moveTo>
                      <a:pt x="241" y="11"/>
                    </a:moveTo>
                    <a:cubicBezTo>
                      <a:pt x="241" y="171"/>
                      <a:pt x="241" y="171"/>
                      <a:pt x="241" y="171"/>
                    </a:cubicBezTo>
                    <a:cubicBezTo>
                      <a:pt x="204" y="130"/>
                      <a:pt x="204" y="130"/>
                      <a:pt x="204" y="130"/>
                    </a:cubicBezTo>
                    <a:cubicBezTo>
                      <a:pt x="202" y="128"/>
                      <a:pt x="199" y="127"/>
                      <a:pt x="195" y="127"/>
                    </a:cubicBezTo>
                    <a:cubicBezTo>
                      <a:pt x="192" y="127"/>
                      <a:pt x="189" y="128"/>
                      <a:pt x="187" y="130"/>
                    </a:cubicBezTo>
                    <a:cubicBezTo>
                      <a:pt x="157" y="164"/>
                      <a:pt x="157" y="164"/>
                      <a:pt x="157" y="164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4" y="59"/>
                      <a:pt x="61" y="57"/>
                      <a:pt x="57" y="57"/>
                    </a:cubicBezTo>
                    <a:cubicBezTo>
                      <a:pt x="54" y="57"/>
                      <a:pt x="51" y="59"/>
                      <a:pt x="49" y="61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241" y="11"/>
                    </a:lnTo>
                    <a:close/>
                    <a:moveTo>
                      <a:pt x="11" y="122"/>
                    </a:moveTo>
                    <a:cubicBezTo>
                      <a:pt x="57" y="69"/>
                      <a:pt x="57" y="69"/>
                      <a:pt x="57" y="69"/>
                    </a:cubicBezTo>
                    <a:cubicBezTo>
                      <a:pt x="150" y="174"/>
                      <a:pt x="150" y="174"/>
                      <a:pt x="150" y="174"/>
                    </a:cubicBezTo>
                    <a:cubicBezTo>
                      <a:pt x="157" y="182"/>
                      <a:pt x="157" y="182"/>
                      <a:pt x="157" y="182"/>
                    </a:cubicBezTo>
                    <a:cubicBezTo>
                      <a:pt x="189" y="219"/>
                      <a:pt x="189" y="219"/>
                      <a:pt x="189" y="219"/>
                    </a:cubicBezTo>
                    <a:cubicBezTo>
                      <a:pt x="11" y="219"/>
                      <a:pt x="11" y="219"/>
                      <a:pt x="11" y="219"/>
                    </a:cubicBezTo>
                    <a:lnTo>
                      <a:pt x="11" y="122"/>
                    </a:lnTo>
                    <a:close/>
                    <a:moveTo>
                      <a:pt x="204" y="219"/>
                    </a:moveTo>
                    <a:cubicBezTo>
                      <a:pt x="165" y="173"/>
                      <a:pt x="165" y="173"/>
                      <a:pt x="165" y="173"/>
                    </a:cubicBezTo>
                    <a:cubicBezTo>
                      <a:pt x="195" y="138"/>
                      <a:pt x="195" y="138"/>
                      <a:pt x="195" y="138"/>
                    </a:cubicBezTo>
                    <a:cubicBezTo>
                      <a:pt x="241" y="188"/>
                      <a:pt x="241" y="188"/>
                      <a:pt x="241" y="188"/>
                    </a:cubicBezTo>
                    <a:cubicBezTo>
                      <a:pt x="241" y="219"/>
                      <a:pt x="241" y="219"/>
                      <a:pt x="241" y="219"/>
                    </a:cubicBezTo>
                    <a:lnTo>
                      <a:pt x="204" y="2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4" name="Freeform 7"/>
              <p:cNvSpPr>
                <a:spLocks noEditPoints="1"/>
              </p:cNvSpPr>
              <p:nvPr/>
            </p:nvSpPr>
            <p:spPr bwMode="auto">
              <a:xfrm>
                <a:off x="9032875" y="11272838"/>
                <a:ext cx="258763" cy="263525"/>
              </a:xfrm>
              <a:custGeom>
                <a:avLst/>
                <a:gdLst>
                  <a:gd name="T0" fmla="*/ 34 w 69"/>
                  <a:gd name="T1" fmla="*/ 70 h 70"/>
                  <a:gd name="T2" fmla="*/ 69 w 69"/>
                  <a:gd name="T3" fmla="*/ 35 h 70"/>
                  <a:gd name="T4" fmla="*/ 34 w 69"/>
                  <a:gd name="T5" fmla="*/ 0 h 70"/>
                  <a:gd name="T6" fmla="*/ 0 w 69"/>
                  <a:gd name="T7" fmla="*/ 35 h 70"/>
                  <a:gd name="T8" fmla="*/ 34 w 69"/>
                  <a:gd name="T9" fmla="*/ 70 h 70"/>
                  <a:gd name="T10" fmla="*/ 34 w 69"/>
                  <a:gd name="T11" fmla="*/ 12 h 70"/>
                  <a:gd name="T12" fmla="*/ 57 w 69"/>
                  <a:gd name="T13" fmla="*/ 35 h 70"/>
                  <a:gd name="T14" fmla="*/ 34 w 69"/>
                  <a:gd name="T15" fmla="*/ 58 h 70"/>
                  <a:gd name="T16" fmla="*/ 11 w 69"/>
                  <a:gd name="T17" fmla="*/ 35 h 70"/>
                  <a:gd name="T18" fmla="*/ 34 w 69"/>
                  <a:gd name="T19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4" y="70"/>
                    </a:moveTo>
                    <a:cubicBezTo>
                      <a:pt x="53" y="70"/>
                      <a:pt x="69" y="54"/>
                      <a:pt x="69" y="35"/>
                    </a:cubicBezTo>
                    <a:cubicBezTo>
                      <a:pt x="69" y="16"/>
                      <a:pt x="53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cubicBezTo>
                      <a:pt x="0" y="54"/>
                      <a:pt x="15" y="70"/>
                      <a:pt x="34" y="70"/>
                    </a:cubicBezTo>
                    <a:close/>
                    <a:moveTo>
                      <a:pt x="34" y="12"/>
                    </a:moveTo>
                    <a:cubicBezTo>
                      <a:pt x="47" y="12"/>
                      <a:pt x="57" y="22"/>
                      <a:pt x="57" y="35"/>
                    </a:cubicBezTo>
                    <a:cubicBezTo>
                      <a:pt x="57" y="48"/>
                      <a:pt x="47" y="58"/>
                      <a:pt x="34" y="58"/>
                    </a:cubicBezTo>
                    <a:cubicBezTo>
                      <a:pt x="22" y="58"/>
                      <a:pt x="11" y="48"/>
                      <a:pt x="11" y="35"/>
                    </a:cubicBezTo>
                    <a:cubicBezTo>
                      <a:pt x="11" y="22"/>
                      <a:pt x="22" y="12"/>
                      <a:pt x="3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8" name="Группа 7"/>
          <p:cNvGrpSpPr/>
          <p:nvPr/>
        </p:nvGrpSpPr>
        <p:grpSpPr>
          <a:xfrm>
            <a:off x="6588224" y="1419622"/>
            <a:ext cx="612072" cy="612072"/>
            <a:chOff x="6588224" y="1419622"/>
            <a:chExt cx="612072" cy="612072"/>
          </a:xfrm>
        </p:grpSpPr>
        <p:sp>
          <p:nvSpPr>
            <p:cNvPr id="149" name="Овал 148"/>
            <p:cNvSpPr>
              <a:spLocks noChangeAspect="1"/>
            </p:cNvSpPr>
            <p:nvPr/>
          </p:nvSpPr>
          <p:spPr>
            <a:xfrm>
              <a:off x="6588224" y="1419622"/>
              <a:ext cx="612072" cy="612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6" name="Изображение 165" descr="Vector-Smart-Object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089" y="1491630"/>
              <a:ext cx="373191" cy="359978"/>
            </a:xfrm>
            <a:prstGeom prst="rect">
              <a:avLst/>
            </a:prstGeom>
          </p:spPr>
        </p:pic>
      </p:grpSp>
      <p:grpSp>
        <p:nvGrpSpPr>
          <p:cNvPr id="168" name="Group 68"/>
          <p:cNvGrpSpPr>
            <a:grpSpLocks noChangeAspect="1"/>
          </p:cNvGrpSpPr>
          <p:nvPr/>
        </p:nvGrpSpPr>
        <p:grpSpPr>
          <a:xfrm>
            <a:off x="5400131" y="3075806"/>
            <a:ext cx="323997" cy="323997"/>
            <a:chOff x="4926013" y="3140075"/>
            <a:chExt cx="481013" cy="481013"/>
          </a:xfrm>
          <a:solidFill>
            <a:srgbClr val="23ACAB"/>
          </a:solidFill>
        </p:grpSpPr>
        <p:sp>
          <p:nvSpPr>
            <p:cNvPr id="169" name="Freeform 348"/>
            <p:cNvSpPr>
              <a:spLocks noEditPoints="1"/>
            </p:cNvSpPr>
            <p:nvPr/>
          </p:nvSpPr>
          <p:spPr bwMode="auto">
            <a:xfrm>
              <a:off x="4926013" y="3140075"/>
              <a:ext cx="481013" cy="481013"/>
            </a:xfrm>
            <a:custGeom>
              <a:avLst/>
              <a:gdLst>
                <a:gd name="T0" fmla="*/ 83 w 128"/>
                <a:gd name="T1" fmla="*/ 40 h 128"/>
                <a:gd name="T2" fmla="*/ 64 w 128"/>
                <a:gd name="T3" fmla="*/ 0 h 128"/>
                <a:gd name="T4" fmla="*/ 36 w 128"/>
                <a:gd name="T5" fmla="*/ 41 h 128"/>
                <a:gd name="T6" fmla="*/ 32 w 128"/>
                <a:gd name="T7" fmla="*/ 43 h 128"/>
                <a:gd name="T8" fmla="*/ 12 w 128"/>
                <a:gd name="T9" fmla="*/ 40 h 128"/>
                <a:gd name="T10" fmla="*/ 0 w 128"/>
                <a:gd name="T11" fmla="*/ 116 h 128"/>
                <a:gd name="T12" fmla="*/ 24 w 128"/>
                <a:gd name="T13" fmla="*/ 128 h 128"/>
                <a:gd name="T14" fmla="*/ 35 w 128"/>
                <a:gd name="T15" fmla="*/ 121 h 128"/>
                <a:gd name="T16" fmla="*/ 36 w 128"/>
                <a:gd name="T17" fmla="*/ 121 h 128"/>
                <a:gd name="T18" fmla="*/ 76 w 128"/>
                <a:gd name="T19" fmla="*/ 128 h 128"/>
                <a:gd name="T20" fmla="*/ 112 w 128"/>
                <a:gd name="T21" fmla="*/ 120 h 128"/>
                <a:gd name="T22" fmla="*/ 114 w 128"/>
                <a:gd name="T23" fmla="*/ 109 h 128"/>
                <a:gd name="T24" fmla="*/ 121 w 128"/>
                <a:gd name="T25" fmla="*/ 88 h 128"/>
                <a:gd name="T26" fmla="*/ 124 w 128"/>
                <a:gd name="T27" fmla="*/ 67 h 128"/>
                <a:gd name="T28" fmla="*/ 128 w 128"/>
                <a:gd name="T29" fmla="*/ 58 h 128"/>
                <a:gd name="T30" fmla="*/ 117 w 128"/>
                <a:gd name="T31" fmla="*/ 42 h 128"/>
                <a:gd name="T32" fmla="*/ 24 w 128"/>
                <a:gd name="T33" fmla="*/ 120 h 128"/>
                <a:gd name="T34" fmla="*/ 8 w 128"/>
                <a:gd name="T35" fmla="*/ 116 h 128"/>
                <a:gd name="T36" fmla="*/ 12 w 128"/>
                <a:gd name="T37" fmla="*/ 48 h 128"/>
                <a:gd name="T38" fmla="*/ 28 w 128"/>
                <a:gd name="T39" fmla="*/ 52 h 128"/>
                <a:gd name="T40" fmla="*/ 120 w 128"/>
                <a:gd name="T41" fmla="*/ 58 h 128"/>
                <a:gd name="T42" fmla="*/ 104 w 128"/>
                <a:gd name="T43" fmla="*/ 64 h 128"/>
                <a:gd name="T44" fmla="*/ 104 w 128"/>
                <a:gd name="T45" fmla="*/ 68 h 128"/>
                <a:gd name="T46" fmla="*/ 118 w 128"/>
                <a:gd name="T47" fmla="*/ 75 h 128"/>
                <a:gd name="T48" fmla="*/ 100 w 128"/>
                <a:gd name="T49" fmla="*/ 84 h 128"/>
                <a:gd name="T50" fmla="*/ 100 w 128"/>
                <a:gd name="T51" fmla="*/ 88 h 128"/>
                <a:gd name="T52" fmla="*/ 113 w 128"/>
                <a:gd name="T53" fmla="*/ 96 h 128"/>
                <a:gd name="T54" fmla="*/ 96 w 128"/>
                <a:gd name="T55" fmla="*/ 104 h 128"/>
                <a:gd name="T56" fmla="*/ 96 w 128"/>
                <a:gd name="T57" fmla="*/ 108 h 128"/>
                <a:gd name="T58" fmla="*/ 106 w 128"/>
                <a:gd name="T59" fmla="*/ 114 h 128"/>
                <a:gd name="T60" fmla="*/ 98 w 128"/>
                <a:gd name="T61" fmla="*/ 120 h 128"/>
                <a:gd name="T62" fmla="*/ 54 w 128"/>
                <a:gd name="T63" fmla="*/ 117 h 128"/>
                <a:gd name="T64" fmla="*/ 32 w 128"/>
                <a:gd name="T65" fmla="*/ 110 h 128"/>
                <a:gd name="T66" fmla="*/ 35 w 128"/>
                <a:gd name="T67" fmla="*/ 50 h 128"/>
                <a:gd name="T68" fmla="*/ 60 w 128"/>
                <a:gd name="T69" fmla="*/ 12 h 128"/>
                <a:gd name="T70" fmla="*/ 76 w 128"/>
                <a:gd name="T71" fmla="*/ 27 h 128"/>
                <a:gd name="T72" fmla="*/ 115 w 128"/>
                <a:gd name="T73" fmla="*/ 50 h 128"/>
                <a:gd name="T74" fmla="*/ 120 w 128"/>
                <a:gd name="T75" fmla="*/ 5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117" y="42"/>
                  </a:moveTo>
                  <a:cubicBezTo>
                    <a:pt x="112" y="41"/>
                    <a:pt x="100" y="41"/>
                    <a:pt x="83" y="40"/>
                  </a:cubicBezTo>
                  <a:cubicBezTo>
                    <a:pt x="84" y="36"/>
                    <a:pt x="84" y="33"/>
                    <a:pt x="84" y="27"/>
                  </a:cubicBezTo>
                  <a:cubicBezTo>
                    <a:pt x="84" y="13"/>
                    <a:pt x="73" y="0"/>
                    <a:pt x="64" y="0"/>
                  </a:cubicBezTo>
                  <a:cubicBezTo>
                    <a:pt x="57" y="0"/>
                    <a:pt x="52" y="5"/>
                    <a:pt x="52" y="12"/>
                  </a:cubicBezTo>
                  <a:cubicBezTo>
                    <a:pt x="52" y="20"/>
                    <a:pt x="49" y="34"/>
                    <a:pt x="36" y="41"/>
                  </a:cubicBezTo>
                  <a:cubicBezTo>
                    <a:pt x="35" y="41"/>
                    <a:pt x="32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0" y="41"/>
                    <a:pt x="27" y="40"/>
                    <a:pt x="2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5" y="40"/>
                    <a:pt x="0" y="45"/>
                    <a:pt x="0" y="5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2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9" y="128"/>
                    <a:pt x="33" y="125"/>
                    <a:pt x="35" y="121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21"/>
                    <a:pt x="35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8" y="122"/>
                    <a:pt x="43" y="123"/>
                    <a:pt x="52" y="125"/>
                  </a:cubicBezTo>
                  <a:cubicBezTo>
                    <a:pt x="54" y="126"/>
                    <a:pt x="65" y="128"/>
                    <a:pt x="76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105" y="128"/>
                    <a:pt x="109" y="125"/>
                    <a:pt x="112" y="120"/>
                  </a:cubicBezTo>
                  <a:cubicBezTo>
                    <a:pt x="112" y="120"/>
                    <a:pt x="113" y="118"/>
                    <a:pt x="114" y="116"/>
                  </a:cubicBezTo>
                  <a:cubicBezTo>
                    <a:pt x="115" y="114"/>
                    <a:pt x="115" y="112"/>
                    <a:pt x="114" y="109"/>
                  </a:cubicBezTo>
                  <a:cubicBezTo>
                    <a:pt x="118" y="106"/>
                    <a:pt x="120" y="102"/>
                    <a:pt x="121" y="99"/>
                  </a:cubicBezTo>
                  <a:cubicBezTo>
                    <a:pt x="122" y="94"/>
                    <a:pt x="122" y="90"/>
                    <a:pt x="121" y="88"/>
                  </a:cubicBezTo>
                  <a:cubicBezTo>
                    <a:pt x="123" y="85"/>
                    <a:pt x="125" y="82"/>
                    <a:pt x="126" y="77"/>
                  </a:cubicBezTo>
                  <a:cubicBezTo>
                    <a:pt x="127" y="73"/>
                    <a:pt x="126" y="70"/>
                    <a:pt x="124" y="67"/>
                  </a:cubicBezTo>
                  <a:cubicBezTo>
                    <a:pt x="127" y="65"/>
                    <a:pt x="128" y="61"/>
                    <a:pt x="128" y="58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7"/>
                    <a:pt x="128" y="57"/>
                    <a:pt x="128" y="56"/>
                  </a:cubicBezTo>
                  <a:cubicBezTo>
                    <a:pt x="128" y="51"/>
                    <a:pt x="125" y="44"/>
                    <a:pt x="117" y="42"/>
                  </a:cubicBezTo>
                  <a:close/>
                  <a:moveTo>
                    <a:pt x="28" y="116"/>
                  </a:moveTo>
                  <a:cubicBezTo>
                    <a:pt x="28" y="118"/>
                    <a:pt x="26" y="120"/>
                    <a:pt x="2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0" y="120"/>
                    <a:pt x="8" y="118"/>
                    <a:pt x="8" y="11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0"/>
                    <a:pt x="10" y="48"/>
                    <a:pt x="1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8" y="50"/>
                    <a:pt x="28" y="52"/>
                  </a:cubicBezTo>
                  <a:lnTo>
                    <a:pt x="28" y="116"/>
                  </a:lnTo>
                  <a:close/>
                  <a:moveTo>
                    <a:pt x="120" y="58"/>
                  </a:moveTo>
                  <a:cubicBezTo>
                    <a:pt x="120" y="60"/>
                    <a:pt x="119" y="64"/>
                    <a:pt x="112" y="64"/>
                  </a:cubicBezTo>
                  <a:cubicBezTo>
                    <a:pt x="106" y="64"/>
                    <a:pt x="104" y="64"/>
                    <a:pt x="104" y="64"/>
                  </a:cubicBezTo>
                  <a:cubicBezTo>
                    <a:pt x="103" y="64"/>
                    <a:pt x="102" y="65"/>
                    <a:pt x="102" y="66"/>
                  </a:cubicBezTo>
                  <a:cubicBezTo>
                    <a:pt x="102" y="67"/>
                    <a:pt x="103" y="68"/>
                    <a:pt x="104" y="68"/>
                  </a:cubicBezTo>
                  <a:cubicBezTo>
                    <a:pt x="104" y="68"/>
                    <a:pt x="106" y="68"/>
                    <a:pt x="112" y="68"/>
                  </a:cubicBezTo>
                  <a:cubicBezTo>
                    <a:pt x="118" y="68"/>
                    <a:pt x="119" y="73"/>
                    <a:pt x="118" y="75"/>
                  </a:cubicBezTo>
                  <a:cubicBezTo>
                    <a:pt x="118" y="78"/>
                    <a:pt x="116" y="84"/>
                    <a:pt x="110" y="84"/>
                  </a:cubicBezTo>
                  <a:cubicBezTo>
                    <a:pt x="103" y="84"/>
                    <a:pt x="100" y="84"/>
                    <a:pt x="100" y="84"/>
                  </a:cubicBezTo>
                  <a:cubicBezTo>
                    <a:pt x="99" y="84"/>
                    <a:pt x="98" y="85"/>
                    <a:pt x="98" y="86"/>
                  </a:cubicBezTo>
                  <a:cubicBezTo>
                    <a:pt x="98" y="87"/>
                    <a:pt x="99" y="88"/>
                    <a:pt x="100" y="88"/>
                  </a:cubicBezTo>
                  <a:cubicBezTo>
                    <a:pt x="100" y="88"/>
                    <a:pt x="105" y="88"/>
                    <a:pt x="108" y="88"/>
                  </a:cubicBezTo>
                  <a:cubicBezTo>
                    <a:pt x="115" y="88"/>
                    <a:pt x="114" y="93"/>
                    <a:pt x="113" y="96"/>
                  </a:cubicBezTo>
                  <a:cubicBezTo>
                    <a:pt x="112" y="100"/>
                    <a:pt x="111" y="104"/>
                    <a:pt x="103" y="104"/>
                  </a:cubicBezTo>
                  <a:cubicBezTo>
                    <a:pt x="100" y="104"/>
                    <a:pt x="96" y="104"/>
                    <a:pt x="96" y="104"/>
                  </a:cubicBezTo>
                  <a:cubicBezTo>
                    <a:pt x="95" y="104"/>
                    <a:pt x="94" y="105"/>
                    <a:pt x="94" y="106"/>
                  </a:cubicBezTo>
                  <a:cubicBezTo>
                    <a:pt x="94" y="107"/>
                    <a:pt x="95" y="108"/>
                    <a:pt x="96" y="108"/>
                  </a:cubicBezTo>
                  <a:cubicBezTo>
                    <a:pt x="96" y="108"/>
                    <a:pt x="99" y="108"/>
                    <a:pt x="102" y="108"/>
                  </a:cubicBezTo>
                  <a:cubicBezTo>
                    <a:pt x="107" y="108"/>
                    <a:pt x="107" y="112"/>
                    <a:pt x="106" y="114"/>
                  </a:cubicBezTo>
                  <a:cubicBezTo>
                    <a:pt x="106" y="115"/>
                    <a:pt x="105" y="116"/>
                    <a:pt x="105" y="117"/>
                  </a:cubicBezTo>
                  <a:cubicBezTo>
                    <a:pt x="104" y="119"/>
                    <a:pt x="102" y="120"/>
                    <a:pt x="98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65" y="120"/>
                    <a:pt x="54" y="118"/>
                    <a:pt x="54" y="117"/>
                  </a:cubicBezTo>
                  <a:cubicBezTo>
                    <a:pt x="37" y="114"/>
                    <a:pt x="36" y="113"/>
                    <a:pt x="35" y="113"/>
                  </a:cubicBezTo>
                  <a:cubicBezTo>
                    <a:pt x="35" y="113"/>
                    <a:pt x="32" y="112"/>
                    <a:pt x="32" y="110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2"/>
                    <a:pt x="33" y="51"/>
                    <a:pt x="35" y="50"/>
                  </a:cubicBezTo>
                  <a:cubicBezTo>
                    <a:pt x="35" y="50"/>
                    <a:pt x="36" y="50"/>
                    <a:pt x="36" y="50"/>
                  </a:cubicBezTo>
                  <a:cubicBezTo>
                    <a:pt x="54" y="42"/>
                    <a:pt x="60" y="26"/>
                    <a:pt x="60" y="12"/>
                  </a:cubicBezTo>
                  <a:cubicBezTo>
                    <a:pt x="60" y="10"/>
                    <a:pt x="62" y="8"/>
                    <a:pt x="64" y="8"/>
                  </a:cubicBezTo>
                  <a:cubicBezTo>
                    <a:pt x="68" y="8"/>
                    <a:pt x="76" y="16"/>
                    <a:pt x="76" y="27"/>
                  </a:cubicBezTo>
                  <a:cubicBezTo>
                    <a:pt x="76" y="36"/>
                    <a:pt x="75" y="38"/>
                    <a:pt x="72" y="48"/>
                  </a:cubicBezTo>
                  <a:cubicBezTo>
                    <a:pt x="112" y="48"/>
                    <a:pt x="112" y="49"/>
                    <a:pt x="115" y="50"/>
                  </a:cubicBezTo>
                  <a:cubicBezTo>
                    <a:pt x="120" y="51"/>
                    <a:pt x="120" y="54"/>
                    <a:pt x="120" y="56"/>
                  </a:cubicBezTo>
                  <a:cubicBezTo>
                    <a:pt x="120" y="57"/>
                    <a:pt x="120" y="57"/>
                    <a:pt x="120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Freeform 349"/>
            <p:cNvSpPr>
              <a:spLocks noEditPoints="1"/>
            </p:cNvSpPr>
            <p:nvPr/>
          </p:nvSpPr>
          <p:spPr bwMode="auto">
            <a:xfrm>
              <a:off x="4970463" y="3530600"/>
              <a:ext cx="44450" cy="44450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71" name="Freeform 5"/>
          <p:cNvSpPr>
            <a:spLocks noChangeAspect="1" noEditPoints="1"/>
          </p:cNvSpPr>
          <p:nvPr/>
        </p:nvSpPr>
        <p:spPr bwMode="auto">
          <a:xfrm>
            <a:off x="7417177" y="3867894"/>
            <a:ext cx="251167" cy="251997"/>
          </a:xfrm>
          <a:custGeom>
            <a:avLst/>
            <a:gdLst>
              <a:gd name="T0" fmla="*/ 114 w 128"/>
              <a:gd name="T1" fmla="*/ 29 h 128"/>
              <a:gd name="T2" fmla="*/ 112 w 128"/>
              <a:gd name="T3" fmla="*/ 8 h 128"/>
              <a:gd name="T4" fmla="*/ 24 w 128"/>
              <a:gd name="T5" fmla="*/ 0 h 128"/>
              <a:gd name="T6" fmla="*/ 16 w 128"/>
              <a:gd name="T7" fmla="*/ 27 h 128"/>
              <a:gd name="T8" fmla="*/ 2 w 128"/>
              <a:gd name="T9" fmla="*/ 45 h 128"/>
              <a:gd name="T10" fmla="*/ 0 w 128"/>
              <a:gd name="T11" fmla="*/ 56 h 128"/>
              <a:gd name="T12" fmla="*/ 12 w 128"/>
              <a:gd name="T13" fmla="*/ 68 h 128"/>
              <a:gd name="T14" fmla="*/ 20 w 128"/>
              <a:gd name="T15" fmla="*/ 128 h 128"/>
              <a:gd name="T16" fmla="*/ 116 w 128"/>
              <a:gd name="T17" fmla="*/ 120 h 128"/>
              <a:gd name="T18" fmla="*/ 116 w 128"/>
              <a:gd name="T19" fmla="*/ 68 h 128"/>
              <a:gd name="T20" fmla="*/ 128 w 128"/>
              <a:gd name="T21" fmla="*/ 52 h 128"/>
              <a:gd name="T22" fmla="*/ 104 w 128"/>
              <a:gd name="T23" fmla="*/ 8 h 128"/>
              <a:gd name="T24" fmla="*/ 24 w 128"/>
              <a:gd name="T25" fmla="*/ 24 h 128"/>
              <a:gd name="T26" fmla="*/ 24 w 128"/>
              <a:gd name="T27" fmla="*/ 8 h 128"/>
              <a:gd name="T28" fmla="*/ 41 w 128"/>
              <a:gd name="T29" fmla="*/ 60 h 128"/>
              <a:gd name="T30" fmla="*/ 40 w 128"/>
              <a:gd name="T31" fmla="*/ 32 h 128"/>
              <a:gd name="T32" fmla="*/ 41 w 128"/>
              <a:gd name="T33" fmla="*/ 60 h 128"/>
              <a:gd name="T34" fmla="*/ 62 w 128"/>
              <a:gd name="T35" fmla="*/ 32 h 128"/>
              <a:gd name="T36" fmla="*/ 45 w 128"/>
              <a:gd name="T37" fmla="*/ 60 h 128"/>
              <a:gd name="T38" fmla="*/ 66 w 128"/>
              <a:gd name="T39" fmla="*/ 32 h 128"/>
              <a:gd name="T40" fmla="*/ 83 w 128"/>
              <a:gd name="T41" fmla="*/ 60 h 128"/>
              <a:gd name="T42" fmla="*/ 66 w 128"/>
              <a:gd name="T43" fmla="*/ 32 h 128"/>
              <a:gd name="T44" fmla="*/ 88 w 128"/>
              <a:gd name="T45" fmla="*/ 32 h 128"/>
              <a:gd name="T46" fmla="*/ 87 w 128"/>
              <a:gd name="T47" fmla="*/ 60 h 128"/>
              <a:gd name="T48" fmla="*/ 8 w 128"/>
              <a:gd name="T49" fmla="*/ 56 h 128"/>
              <a:gd name="T50" fmla="*/ 9 w 128"/>
              <a:gd name="T51" fmla="*/ 50 h 128"/>
              <a:gd name="T52" fmla="*/ 24 w 128"/>
              <a:gd name="T53" fmla="*/ 32 h 128"/>
              <a:gd name="T54" fmla="*/ 19 w 128"/>
              <a:gd name="T55" fmla="*/ 60 h 128"/>
              <a:gd name="T56" fmla="*/ 8 w 128"/>
              <a:gd name="T57" fmla="*/ 56 h 128"/>
              <a:gd name="T58" fmla="*/ 50 w 128"/>
              <a:gd name="T59" fmla="*/ 120 h 128"/>
              <a:gd name="T60" fmla="*/ 80 w 128"/>
              <a:gd name="T61" fmla="*/ 80 h 128"/>
              <a:gd name="T62" fmla="*/ 108 w 128"/>
              <a:gd name="T63" fmla="*/ 120 h 128"/>
              <a:gd name="T64" fmla="*/ 84 w 128"/>
              <a:gd name="T65" fmla="*/ 80 h 128"/>
              <a:gd name="T66" fmla="*/ 50 w 128"/>
              <a:gd name="T67" fmla="*/ 76 h 128"/>
              <a:gd name="T68" fmla="*/ 46 w 128"/>
              <a:gd name="T69" fmla="*/ 120 h 128"/>
              <a:gd name="T70" fmla="*/ 20 w 128"/>
              <a:gd name="T71" fmla="*/ 68 h 128"/>
              <a:gd name="T72" fmla="*/ 108 w 128"/>
              <a:gd name="T73" fmla="*/ 120 h 128"/>
              <a:gd name="T74" fmla="*/ 116 w 128"/>
              <a:gd name="T75" fmla="*/ 60 h 128"/>
              <a:gd name="T76" fmla="*/ 93 w 128"/>
              <a:gd name="T77" fmla="*/ 32 h 128"/>
              <a:gd name="T78" fmla="*/ 104 w 128"/>
              <a:gd name="T79" fmla="*/ 32 h 128"/>
              <a:gd name="T80" fmla="*/ 119 w 128"/>
              <a:gd name="T81" fmla="*/ 50 h 128"/>
              <a:gd name="T82" fmla="*/ 120 w 128"/>
              <a:gd name="T83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126" y="45"/>
                </a:moveTo>
                <a:cubicBezTo>
                  <a:pt x="114" y="29"/>
                  <a:pt x="114" y="29"/>
                  <a:pt x="114" y="29"/>
                </a:cubicBezTo>
                <a:cubicBezTo>
                  <a:pt x="113" y="28"/>
                  <a:pt x="113" y="28"/>
                  <a:pt x="112" y="27"/>
                </a:cubicBezTo>
                <a:cubicBezTo>
                  <a:pt x="112" y="8"/>
                  <a:pt x="112" y="8"/>
                  <a:pt x="112" y="8"/>
                </a:cubicBezTo>
                <a:cubicBezTo>
                  <a:pt x="112" y="4"/>
                  <a:pt x="108" y="0"/>
                  <a:pt x="10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16" y="4"/>
                  <a:pt x="16" y="8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8"/>
                  <a:pt x="15" y="28"/>
                  <a:pt x="14" y="29"/>
                </a:cubicBezTo>
                <a:cubicBezTo>
                  <a:pt x="2" y="45"/>
                  <a:pt x="2" y="45"/>
                  <a:pt x="2" y="45"/>
                </a:cubicBezTo>
                <a:cubicBezTo>
                  <a:pt x="1" y="47"/>
                  <a:pt x="0" y="49"/>
                  <a:pt x="0" y="52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5" y="68"/>
                  <a:pt x="12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2" y="124"/>
                  <a:pt x="16" y="128"/>
                  <a:pt x="20" y="128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12" y="128"/>
                  <a:pt x="116" y="124"/>
                  <a:pt x="116" y="12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123" y="68"/>
                  <a:pt x="128" y="63"/>
                  <a:pt x="128" y="56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49"/>
                  <a:pt x="127" y="47"/>
                  <a:pt x="126" y="45"/>
                </a:cubicBezTo>
                <a:close/>
                <a:moveTo>
                  <a:pt x="104" y="8"/>
                </a:moveTo>
                <a:cubicBezTo>
                  <a:pt x="104" y="24"/>
                  <a:pt x="104" y="24"/>
                  <a:pt x="10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8"/>
                  <a:pt x="24" y="8"/>
                  <a:pt x="24" y="8"/>
                </a:cubicBezTo>
                <a:lnTo>
                  <a:pt x="104" y="8"/>
                </a:lnTo>
                <a:close/>
                <a:moveTo>
                  <a:pt x="41" y="60"/>
                </a:moveTo>
                <a:cubicBezTo>
                  <a:pt x="24" y="60"/>
                  <a:pt x="24" y="60"/>
                  <a:pt x="24" y="60"/>
                </a:cubicBezTo>
                <a:cubicBezTo>
                  <a:pt x="40" y="32"/>
                  <a:pt x="40" y="32"/>
                  <a:pt x="40" y="32"/>
                </a:cubicBezTo>
                <a:cubicBezTo>
                  <a:pt x="49" y="32"/>
                  <a:pt x="49" y="32"/>
                  <a:pt x="49" y="32"/>
                </a:cubicBezTo>
                <a:lnTo>
                  <a:pt x="41" y="60"/>
                </a:lnTo>
                <a:close/>
                <a:moveTo>
                  <a:pt x="53" y="32"/>
                </a:moveTo>
                <a:cubicBezTo>
                  <a:pt x="62" y="32"/>
                  <a:pt x="62" y="32"/>
                  <a:pt x="62" y="32"/>
                </a:cubicBezTo>
                <a:cubicBezTo>
                  <a:pt x="62" y="60"/>
                  <a:pt x="62" y="60"/>
                  <a:pt x="62" y="60"/>
                </a:cubicBezTo>
                <a:cubicBezTo>
                  <a:pt x="45" y="60"/>
                  <a:pt x="45" y="60"/>
                  <a:pt x="45" y="60"/>
                </a:cubicBezTo>
                <a:lnTo>
                  <a:pt x="53" y="32"/>
                </a:lnTo>
                <a:close/>
                <a:moveTo>
                  <a:pt x="66" y="32"/>
                </a:moveTo>
                <a:cubicBezTo>
                  <a:pt x="75" y="32"/>
                  <a:pt x="75" y="32"/>
                  <a:pt x="75" y="32"/>
                </a:cubicBezTo>
                <a:cubicBezTo>
                  <a:pt x="83" y="60"/>
                  <a:pt x="83" y="60"/>
                  <a:pt x="83" y="60"/>
                </a:cubicBezTo>
                <a:cubicBezTo>
                  <a:pt x="66" y="60"/>
                  <a:pt x="66" y="60"/>
                  <a:pt x="66" y="60"/>
                </a:cubicBezTo>
                <a:lnTo>
                  <a:pt x="66" y="32"/>
                </a:lnTo>
                <a:close/>
                <a:moveTo>
                  <a:pt x="79" y="32"/>
                </a:moveTo>
                <a:cubicBezTo>
                  <a:pt x="88" y="32"/>
                  <a:pt x="88" y="32"/>
                  <a:pt x="88" y="32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87" y="60"/>
                  <a:pt x="87" y="60"/>
                  <a:pt x="87" y="60"/>
                </a:cubicBezTo>
                <a:lnTo>
                  <a:pt x="79" y="32"/>
                </a:lnTo>
                <a:close/>
                <a:moveTo>
                  <a:pt x="8" y="56"/>
                </a:moveTo>
                <a:cubicBezTo>
                  <a:pt x="8" y="52"/>
                  <a:pt x="8" y="52"/>
                  <a:pt x="8" y="52"/>
                </a:cubicBezTo>
                <a:cubicBezTo>
                  <a:pt x="8" y="51"/>
                  <a:pt x="8" y="50"/>
                  <a:pt x="9" y="50"/>
                </a:cubicBezTo>
                <a:cubicBezTo>
                  <a:pt x="21" y="34"/>
                  <a:pt x="21" y="34"/>
                  <a:pt x="21" y="34"/>
                </a:cubicBezTo>
                <a:cubicBezTo>
                  <a:pt x="22" y="33"/>
                  <a:pt x="23" y="32"/>
                  <a:pt x="24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19" y="60"/>
                  <a:pt x="19" y="60"/>
                  <a:pt x="19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0" y="60"/>
                  <a:pt x="8" y="58"/>
                  <a:pt x="8" y="56"/>
                </a:cubicBezTo>
                <a:close/>
                <a:moveTo>
                  <a:pt x="80" y="120"/>
                </a:moveTo>
                <a:cubicBezTo>
                  <a:pt x="50" y="120"/>
                  <a:pt x="50" y="120"/>
                  <a:pt x="50" y="120"/>
                </a:cubicBezTo>
                <a:cubicBezTo>
                  <a:pt x="50" y="80"/>
                  <a:pt x="50" y="80"/>
                  <a:pt x="50" y="80"/>
                </a:cubicBezTo>
                <a:cubicBezTo>
                  <a:pt x="80" y="80"/>
                  <a:pt x="80" y="80"/>
                  <a:pt x="80" y="80"/>
                </a:cubicBezTo>
                <a:lnTo>
                  <a:pt x="80" y="120"/>
                </a:lnTo>
                <a:close/>
                <a:moveTo>
                  <a:pt x="108" y="120"/>
                </a:moveTo>
                <a:cubicBezTo>
                  <a:pt x="84" y="120"/>
                  <a:pt x="84" y="120"/>
                  <a:pt x="84" y="12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78"/>
                  <a:pt x="82" y="76"/>
                  <a:pt x="80" y="76"/>
                </a:cubicBezTo>
                <a:cubicBezTo>
                  <a:pt x="50" y="76"/>
                  <a:pt x="50" y="76"/>
                  <a:pt x="50" y="76"/>
                </a:cubicBezTo>
                <a:cubicBezTo>
                  <a:pt x="48" y="76"/>
                  <a:pt x="46" y="78"/>
                  <a:pt x="46" y="8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68"/>
                  <a:pt x="20" y="68"/>
                  <a:pt x="20" y="68"/>
                </a:cubicBezTo>
                <a:cubicBezTo>
                  <a:pt x="108" y="68"/>
                  <a:pt x="108" y="68"/>
                  <a:pt x="108" y="68"/>
                </a:cubicBezTo>
                <a:lnTo>
                  <a:pt x="108" y="120"/>
                </a:lnTo>
                <a:close/>
                <a:moveTo>
                  <a:pt x="120" y="56"/>
                </a:moveTo>
                <a:cubicBezTo>
                  <a:pt x="120" y="58"/>
                  <a:pt x="118" y="60"/>
                  <a:pt x="116" y="60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93" y="32"/>
                  <a:pt x="93" y="32"/>
                  <a:pt x="93" y="32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5" y="32"/>
                  <a:pt x="106" y="33"/>
                  <a:pt x="107" y="34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20" y="50"/>
                  <a:pt x="120" y="51"/>
                  <a:pt x="120" y="52"/>
                </a:cubicBezTo>
                <a:lnTo>
                  <a:pt x="120" y="56"/>
                </a:lnTo>
                <a:close/>
              </a:path>
            </a:pathLst>
          </a:custGeom>
          <a:solidFill>
            <a:srgbClr val="23ACA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0" name="Группа 9"/>
          <p:cNvGrpSpPr/>
          <p:nvPr/>
        </p:nvGrpSpPr>
        <p:grpSpPr>
          <a:xfrm>
            <a:off x="4572000" y="2643758"/>
            <a:ext cx="720072" cy="720072"/>
            <a:chOff x="4572000" y="2643758"/>
            <a:chExt cx="720072" cy="720072"/>
          </a:xfrm>
        </p:grpSpPr>
        <p:sp>
          <p:nvSpPr>
            <p:cNvPr id="142" name="Овал 141"/>
            <p:cNvSpPr>
              <a:spLocks noChangeAspect="1"/>
            </p:cNvSpPr>
            <p:nvPr/>
          </p:nvSpPr>
          <p:spPr>
            <a:xfrm>
              <a:off x="4572000" y="2643758"/>
              <a:ext cx="720072" cy="720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Изображение 8" descr="Безымянный-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715766"/>
              <a:ext cx="437664" cy="611999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7092288" y="699550"/>
            <a:ext cx="720072" cy="720072"/>
            <a:chOff x="7092288" y="627534"/>
            <a:chExt cx="720072" cy="720072"/>
          </a:xfrm>
        </p:grpSpPr>
        <p:sp>
          <p:nvSpPr>
            <p:cNvPr id="148" name="Овал 147"/>
            <p:cNvSpPr>
              <a:spLocks noChangeAspect="1"/>
            </p:cNvSpPr>
            <p:nvPr/>
          </p:nvSpPr>
          <p:spPr>
            <a:xfrm>
              <a:off x="7092288" y="627534"/>
              <a:ext cx="720072" cy="7200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7" name="Изображение 176" descr="Vector-Smart-Object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53" y="699542"/>
              <a:ext cx="503999" cy="503999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5580112" y="2499742"/>
            <a:ext cx="576072" cy="576072"/>
            <a:chOff x="5580112" y="2499742"/>
            <a:chExt cx="576072" cy="576072"/>
          </a:xfrm>
        </p:grpSpPr>
        <p:sp>
          <p:nvSpPr>
            <p:cNvPr id="144" name="Овал 143"/>
            <p:cNvSpPr>
              <a:spLocks noChangeAspect="1"/>
            </p:cNvSpPr>
            <p:nvPr/>
          </p:nvSpPr>
          <p:spPr>
            <a:xfrm>
              <a:off x="5580112" y="2499742"/>
              <a:ext cx="576072" cy="576072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8" name="Group 162"/>
            <p:cNvGrpSpPr>
              <a:grpSpLocks noChangeAspect="1"/>
            </p:cNvGrpSpPr>
            <p:nvPr/>
          </p:nvGrpSpPr>
          <p:grpSpPr>
            <a:xfrm>
              <a:off x="5652120" y="2571750"/>
              <a:ext cx="403736" cy="431999"/>
              <a:chOff x="12631738" y="3760788"/>
              <a:chExt cx="476250" cy="509588"/>
            </a:xfrm>
            <a:solidFill>
              <a:schemeClr val="tx2">
                <a:alpha val="90000"/>
              </a:schemeClr>
            </a:solidFill>
          </p:grpSpPr>
          <p:sp>
            <p:nvSpPr>
              <p:cNvPr id="179" name="Freeform 5"/>
              <p:cNvSpPr>
                <a:spLocks/>
              </p:cNvSpPr>
              <p:nvPr/>
            </p:nvSpPr>
            <p:spPr bwMode="auto">
              <a:xfrm>
                <a:off x="12631738" y="3806825"/>
                <a:ext cx="271463" cy="84138"/>
              </a:xfrm>
              <a:custGeom>
                <a:avLst/>
                <a:gdLst>
                  <a:gd name="T0" fmla="*/ 34 w 36"/>
                  <a:gd name="T1" fmla="*/ 0 h 11"/>
                  <a:gd name="T2" fmla="*/ 6 w 36"/>
                  <a:gd name="T3" fmla="*/ 0 h 11"/>
                  <a:gd name="T4" fmla="*/ 6 w 36"/>
                  <a:gd name="T5" fmla="*/ 0 h 11"/>
                  <a:gd name="T6" fmla="*/ 4 w 36"/>
                  <a:gd name="T7" fmla="*/ 0 h 11"/>
                  <a:gd name="T8" fmla="*/ 1 w 36"/>
                  <a:gd name="T9" fmla="*/ 4 h 11"/>
                  <a:gd name="T10" fmla="*/ 0 w 36"/>
                  <a:gd name="T11" fmla="*/ 7 h 11"/>
                  <a:gd name="T12" fmla="*/ 4 w 36"/>
                  <a:gd name="T13" fmla="*/ 10 h 11"/>
                  <a:gd name="T14" fmla="*/ 6 w 36"/>
                  <a:gd name="T15" fmla="*/ 11 h 11"/>
                  <a:gd name="T16" fmla="*/ 6 w 36"/>
                  <a:gd name="T17" fmla="*/ 11 h 11"/>
                  <a:gd name="T18" fmla="*/ 34 w 36"/>
                  <a:gd name="T19" fmla="*/ 11 h 11"/>
                  <a:gd name="T20" fmla="*/ 36 w 36"/>
                  <a:gd name="T21" fmla="*/ 9 h 11"/>
                  <a:gd name="T22" fmla="*/ 36 w 36"/>
                  <a:gd name="T23" fmla="*/ 2 h 11"/>
                  <a:gd name="T24" fmla="*/ 34 w 36"/>
                  <a:gd name="T2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11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1"/>
                      <a:pt x="36" y="10"/>
                      <a:pt x="36" y="9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0" name="Freeform 6"/>
              <p:cNvSpPr>
                <a:spLocks/>
              </p:cNvSpPr>
              <p:nvPr/>
            </p:nvSpPr>
            <p:spPr bwMode="auto">
              <a:xfrm>
                <a:off x="12834938" y="3898900"/>
                <a:ext cx="273050" cy="82550"/>
              </a:xfrm>
              <a:custGeom>
                <a:avLst/>
                <a:gdLst>
                  <a:gd name="T0" fmla="*/ 2 w 36"/>
                  <a:gd name="T1" fmla="*/ 0 h 11"/>
                  <a:gd name="T2" fmla="*/ 30 w 36"/>
                  <a:gd name="T3" fmla="*/ 0 h 11"/>
                  <a:gd name="T4" fmla="*/ 31 w 36"/>
                  <a:gd name="T5" fmla="*/ 0 h 11"/>
                  <a:gd name="T6" fmla="*/ 32 w 36"/>
                  <a:gd name="T7" fmla="*/ 1 h 11"/>
                  <a:gd name="T8" fmla="*/ 36 w 36"/>
                  <a:gd name="T9" fmla="*/ 4 h 11"/>
                  <a:gd name="T10" fmla="*/ 36 w 36"/>
                  <a:gd name="T11" fmla="*/ 7 h 11"/>
                  <a:gd name="T12" fmla="*/ 32 w 36"/>
                  <a:gd name="T13" fmla="*/ 11 h 11"/>
                  <a:gd name="T14" fmla="*/ 31 w 36"/>
                  <a:gd name="T15" fmla="*/ 11 h 11"/>
                  <a:gd name="T16" fmla="*/ 30 w 36"/>
                  <a:gd name="T17" fmla="*/ 11 h 11"/>
                  <a:gd name="T18" fmla="*/ 2 w 36"/>
                  <a:gd name="T19" fmla="*/ 11 h 11"/>
                  <a:gd name="T20" fmla="*/ 0 w 36"/>
                  <a:gd name="T21" fmla="*/ 9 h 11"/>
                  <a:gd name="T22" fmla="*/ 1 w 36"/>
                  <a:gd name="T23" fmla="*/ 1 h 11"/>
                  <a:gd name="T24" fmla="*/ 2 w 36"/>
                  <a:gd name="T2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11">
                    <a:moveTo>
                      <a:pt x="2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5"/>
                      <a:pt x="36" y="6"/>
                      <a:pt x="36" y="7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1" name="Freeform 7"/>
              <p:cNvSpPr>
                <a:spLocks/>
              </p:cNvSpPr>
              <p:nvPr/>
            </p:nvSpPr>
            <p:spPr bwMode="auto">
              <a:xfrm>
                <a:off x="12842875" y="3989388"/>
                <a:ext cx="46038" cy="280988"/>
              </a:xfrm>
              <a:custGeom>
                <a:avLst/>
                <a:gdLst>
                  <a:gd name="T0" fmla="*/ 6 w 6"/>
                  <a:gd name="T1" fmla="*/ 0 h 37"/>
                  <a:gd name="T2" fmla="*/ 6 w 6"/>
                  <a:gd name="T3" fmla="*/ 35 h 37"/>
                  <a:gd name="T4" fmla="*/ 4 w 6"/>
                  <a:gd name="T5" fmla="*/ 37 h 37"/>
                  <a:gd name="T6" fmla="*/ 2 w 6"/>
                  <a:gd name="T7" fmla="*/ 37 h 37"/>
                  <a:gd name="T8" fmla="*/ 0 w 6"/>
                  <a:gd name="T9" fmla="*/ 35 h 37"/>
                  <a:gd name="T10" fmla="*/ 1 w 6"/>
                  <a:gd name="T11" fmla="*/ 0 h 37"/>
                  <a:gd name="T12" fmla="*/ 6 w 6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5" y="37"/>
                      <a:pt x="4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1" y="37"/>
                      <a:pt x="0" y="36"/>
                      <a:pt x="0" y="35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8"/>
              <p:cNvSpPr>
                <a:spLocks/>
              </p:cNvSpPr>
              <p:nvPr/>
            </p:nvSpPr>
            <p:spPr bwMode="auto">
              <a:xfrm>
                <a:off x="12850813" y="3760788"/>
                <a:ext cx="38100" cy="38100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2 h 5"/>
                  <a:gd name="T4" fmla="*/ 2 w 5"/>
                  <a:gd name="T5" fmla="*/ 0 h 5"/>
                  <a:gd name="T6" fmla="*/ 4 w 5"/>
                  <a:gd name="T7" fmla="*/ 0 h 5"/>
                  <a:gd name="T8" fmla="*/ 5 w 5"/>
                  <a:gd name="T9" fmla="*/ 2 h 5"/>
                  <a:gd name="T10" fmla="*/ 5 w 5"/>
                  <a:gd name="T11" fmla="*/ 5 h 5"/>
                  <a:gd name="T12" fmla="*/ 0 w 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3" name="Группа 12"/>
          <p:cNvGrpSpPr/>
          <p:nvPr/>
        </p:nvGrpSpPr>
        <p:grpSpPr>
          <a:xfrm>
            <a:off x="4716016" y="1851670"/>
            <a:ext cx="720072" cy="720072"/>
            <a:chOff x="4716016" y="1851670"/>
            <a:chExt cx="720072" cy="720072"/>
          </a:xfrm>
        </p:grpSpPr>
        <p:sp>
          <p:nvSpPr>
            <p:cNvPr id="143" name="Овал 142"/>
            <p:cNvSpPr>
              <a:spLocks noChangeAspect="1"/>
            </p:cNvSpPr>
            <p:nvPr/>
          </p:nvSpPr>
          <p:spPr>
            <a:xfrm>
              <a:off x="4716016" y="1851670"/>
              <a:ext cx="720072" cy="7200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3" name="Group 115"/>
            <p:cNvGrpSpPr/>
            <p:nvPr/>
          </p:nvGrpSpPr>
          <p:grpSpPr>
            <a:xfrm flipH="1">
              <a:off x="4860032" y="1995686"/>
              <a:ext cx="448187" cy="363369"/>
              <a:chOff x="5928707" y="2618469"/>
              <a:chExt cx="448187" cy="363369"/>
            </a:xfrm>
            <a:solidFill>
              <a:schemeClr val="tx2">
                <a:alpha val="89000"/>
              </a:schemeClr>
            </a:solidFill>
          </p:grpSpPr>
          <p:sp>
            <p:nvSpPr>
              <p:cNvPr id="184" name="Freeform 131"/>
              <p:cNvSpPr>
                <a:spLocks noEditPoints="1"/>
              </p:cNvSpPr>
              <p:nvPr/>
            </p:nvSpPr>
            <p:spPr bwMode="auto">
              <a:xfrm>
                <a:off x="6007742" y="2618469"/>
                <a:ext cx="330599" cy="205299"/>
              </a:xfrm>
              <a:custGeom>
                <a:avLst/>
                <a:gdLst>
                  <a:gd name="T0" fmla="*/ 270 w 343"/>
                  <a:gd name="T1" fmla="*/ 213 h 213"/>
                  <a:gd name="T2" fmla="*/ 343 w 343"/>
                  <a:gd name="T3" fmla="*/ 213 h 213"/>
                  <a:gd name="T4" fmla="*/ 343 w 343"/>
                  <a:gd name="T5" fmla="*/ 119 h 213"/>
                  <a:gd name="T6" fmla="*/ 303 w 343"/>
                  <a:gd name="T7" fmla="*/ 119 h 213"/>
                  <a:gd name="T8" fmla="*/ 303 w 343"/>
                  <a:gd name="T9" fmla="*/ 0 h 213"/>
                  <a:gd name="T10" fmla="*/ 270 w 343"/>
                  <a:gd name="T11" fmla="*/ 0 h 213"/>
                  <a:gd name="T12" fmla="*/ 270 w 343"/>
                  <a:gd name="T13" fmla="*/ 149 h 213"/>
                  <a:gd name="T14" fmla="*/ 301 w 343"/>
                  <a:gd name="T15" fmla="*/ 149 h 213"/>
                  <a:gd name="T16" fmla="*/ 301 w 343"/>
                  <a:gd name="T17" fmla="*/ 190 h 213"/>
                  <a:gd name="T18" fmla="*/ 301 w 343"/>
                  <a:gd name="T19" fmla="*/ 190 h 213"/>
                  <a:gd name="T20" fmla="*/ 270 w 343"/>
                  <a:gd name="T21" fmla="*/ 190 h 213"/>
                  <a:gd name="T22" fmla="*/ 270 w 343"/>
                  <a:gd name="T23" fmla="*/ 213 h 213"/>
                  <a:gd name="T24" fmla="*/ 223 w 343"/>
                  <a:gd name="T25" fmla="*/ 0 h 213"/>
                  <a:gd name="T26" fmla="*/ 223 w 343"/>
                  <a:gd name="T27" fmla="*/ 119 h 213"/>
                  <a:gd name="T28" fmla="*/ 171 w 343"/>
                  <a:gd name="T29" fmla="*/ 119 h 213"/>
                  <a:gd name="T30" fmla="*/ 171 w 343"/>
                  <a:gd name="T31" fmla="*/ 149 h 213"/>
                  <a:gd name="T32" fmla="*/ 201 w 343"/>
                  <a:gd name="T33" fmla="*/ 149 h 213"/>
                  <a:gd name="T34" fmla="*/ 201 w 343"/>
                  <a:gd name="T35" fmla="*/ 190 h 213"/>
                  <a:gd name="T36" fmla="*/ 201 w 343"/>
                  <a:gd name="T37" fmla="*/ 190 h 213"/>
                  <a:gd name="T38" fmla="*/ 171 w 343"/>
                  <a:gd name="T39" fmla="*/ 190 h 213"/>
                  <a:gd name="T40" fmla="*/ 171 w 343"/>
                  <a:gd name="T41" fmla="*/ 213 h 213"/>
                  <a:gd name="T42" fmla="*/ 270 w 343"/>
                  <a:gd name="T43" fmla="*/ 213 h 213"/>
                  <a:gd name="T44" fmla="*/ 270 w 343"/>
                  <a:gd name="T45" fmla="*/ 190 h 213"/>
                  <a:gd name="T46" fmla="*/ 242 w 343"/>
                  <a:gd name="T47" fmla="*/ 190 h 213"/>
                  <a:gd name="T48" fmla="*/ 242 w 343"/>
                  <a:gd name="T49" fmla="*/ 149 h 213"/>
                  <a:gd name="T50" fmla="*/ 270 w 343"/>
                  <a:gd name="T51" fmla="*/ 149 h 213"/>
                  <a:gd name="T52" fmla="*/ 270 w 343"/>
                  <a:gd name="T53" fmla="*/ 0 h 213"/>
                  <a:gd name="T54" fmla="*/ 223 w 343"/>
                  <a:gd name="T55" fmla="*/ 0 h 213"/>
                  <a:gd name="T56" fmla="*/ 171 w 343"/>
                  <a:gd name="T57" fmla="*/ 119 h 213"/>
                  <a:gd name="T58" fmla="*/ 74 w 343"/>
                  <a:gd name="T59" fmla="*/ 119 h 213"/>
                  <a:gd name="T60" fmla="*/ 74 w 343"/>
                  <a:gd name="T61" fmla="*/ 149 h 213"/>
                  <a:gd name="T62" fmla="*/ 102 w 343"/>
                  <a:gd name="T63" fmla="*/ 149 h 213"/>
                  <a:gd name="T64" fmla="*/ 102 w 343"/>
                  <a:gd name="T65" fmla="*/ 190 h 213"/>
                  <a:gd name="T66" fmla="*/ 102 w 343"/>
                  <a:gd name="T67" fmla="*/ 190 h 213"/>
                  <a:gd name="T68" fmla="*/ 74 w 343"/>
                  <a:gd name="T69" fmla="*/ 190 h 213"/>
                  <a:gd name="T70" fmla="*/ 74 w 343"/>
                  <a:gd name="T71" fmla="*/ 213 h 213"/>
                  <a:gd name="T72" fmla="*/ 171 w 343"/>
                  <a:gd name="T73" fmla="*/ 213 h 213"/>
                  <a:gd name="T74" fmla="*/ 171 w 343"/>
                  <a:gd name="T75" fmla="*/ 190 h 213"/>
                  <a:gd name="T76" fmla="*/ 142 w 343"/>
                  <a:gd name="T77" fmla="*/ 190 h 213"/>
                  <a:gd name="T78" fmla="*/ 142 w 343"/>
                  <a:gd name="T79" fmla="*/ 149 h 213"/>
                  <a:gd name="T80" fmla="*/ 171 w 343"/>
                  <a:gd name="T81" fmla="*/ 149 h 213"/>
                  <a:gd name="T82" fmla="*/ 171 w 343"/>
                  <a:gd name="T83" fmla="*/ 119 h 213"/>
                  <a:gd name="T84" fmla="*/ 74 w 343"/>
                  <a:gd name="T85" fmla="*/ 119 h 213"/>
                  <a:gd name="T86" fmla="*/ 0 w 343"/>
                  <a:gd name="T87" fmla="*/ 119 h 213"/>
                  <a:gd name="T88" fmla="*/ 0 w 343"/>
                  <a:gd name="T89" fmla="*/ 213 h 213"/>
                  <a:gd name="T90" fmla="*/ 74 w 343"/>
                  <a:gd name="T91" fmla="*/ 213 h 213"/>
                  <a:gd name="T92" fmla="*/ 74 w 343"/>
                  <a:gd name="T93" fmla="*/ 190 h 213"/>
                  <a:gd name="T94" fmla="*/ 43 w 343"/>
                  <a:gd name="T95" fmla="*/ 190 h 213"/>
                  <a:gd name="T96" fmla="*/ 43 w 343"/>
                  <a:gd name="T97" fmla="*/ 149 h 213"/>
                  <a:gd name="T98" fmla="*/ 74 w 343"/>
                  <a:gd name="T99" fmla="*/ 149 h 213"/>
                  <a:gd name="T100" fmla="*/ 74 w 343"/>
                  <a:gd name="T101" fmla="*/ 11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3" h="213">
                    <a:moveTo>
                      <a:pt x="270" y="213"/>
                    </a:moveTo>
                    <a:lnTo>
                      <a:pt x="343" y="213"/>
                    </a:lnTo>
                    <a:lnTo>
                      <a:pt x="343" y="119"/>
                    </a:lnTo>
                    <a:lnTo>
                      <a:pt x="303" y="119"/>
                    </a:lnTo>
                    <a:lnTo>
                      <a:pt x="303" y="0"/>
                    </a:lnTo>
                    <a:lnTo>
                      <a:pt x="270" y="0"/>
                    </a:lnTo>
                    <a:lnTo>
                      <a:pt x="270" y="149"/>
                    </a:lnTo>
                    <a:lnTo>
                      <a:pt x="301" y="149"/>
                    </a:lnTo>
                    <a:lnTo>
                      <a:pt x="301" y="190"/>
                    </a:lnTo>
                    <a:lnTo>
                      <a:pt x="301" y="190"/>
                    </a:lnTo>
                    <a:lnTo>
                      <a:pt x="270" y="190"/>
                    </a:lnTo>
                    <a:lnTo>
                      <a:pt x="270" y="213"/>
                    </a:lnTo>
                    <a:close/>
                    <a:moveTo>
                      <a:pt x="223" y="0"/>
                    </a:moveTo>
                    <a:lnTo>
                      <a:pt x="223" y="119"/>
                    </a:lnTo>
                    <a:lnTo>
                      <a:pt x="171" y="119"/>
                    </a:lnTo>
                    <a:lnTo>
                      <a:pt x="171" y="149"/>
                    </a:lnTo>
                    <a:lnTo>
                      <a:pt x="201" y="149"/>
                    </a:lnTo>
                    <a:lnTo>
                      <a:pt x="201" y="190"/>
                    </a:lnTo>
                    <a:lnTo>
                      <a:pt x="201" y="190"/>
                    </a:lnTo>
                    <a:lnTo>
                      <a:pt x="171" y="190"/>
                    </a:lnTo>
                    <a:lnTo>
                      <a:pt x="171" y="213"/>
                    </a:lnTo>
                    <a:lnTo>
                      <a:pt x="270" y="213"/>
                    </a:lnTo>
                    <a:lnTo>
                      <a:pt x="270" y="190"/>
                    </a:lnTo>
                    <a:lnTo>
                      <a:pt x="242" y="190"/>
                    </a:lnTo>
                    <a:lnTo>
                      <a:pt x="242" y="149"/>
                    </a:lnTo>
                    <a:lnTo>
                      <a:pt x="270" y="149"/>
                    </a:lnTo>
                    <a:lnTo>
                      <a:pt x="270" y="0"/>
                    </a:lnTo>
                    <a:lnTo>
                      <a:pt x="223" y="0"/>
                    </a:lnTo>
                    <a:close/>
                    <a:moveTo>
                      <a:pt x="171" y="119"/>
                    </a:moveTo>
                    <a:lnTo>
                      <a:pt x="74" y="119"/>
                    </a:lnTo>
                    <a:lnTo>
                      <a:pt x="74" y="149"/>
                    </a:lnTo>
                    <a:lnTo>
                      <a:pt x="102" y="149"/>
                    </a:lnTo>
                    <a:lnTo>
                      <a:pt x="102" y="190"/>
                    </a:lnTo>
                    <a:lnTo>
                      <a:pt x="102" y="190"/>
                    </a:lnTo>
                    <a:lnTo>
                      <a:pt x="74" y="190"/>
                    </a:lnTo>
                    <a:lnTo>
                      <a:pt x="74" y="213"/>
                    </a:lnTo>
                    <a:lnTo>
                      <a:pt x="171" y="213"/>
                    </a:lnTo>
                    <a:lnTo>
                      <a:pt x="171" y="190"/>
                    </a:lnTo>
                    <a:lnTo>
                      <a:pt x="142" y="190"/>
                    </a:lnTo>
                    <a:lnTo>
                      <a:pt x="142" y="149"/>
                    </a:lnTo>
                    <a:lnTo>
                      <a:pt x="171" y="149"/>
                    </a:lnTo>
                    <a:lnTo>
                      <a:pt x="171" y="119"/>
                    </a:lnTo>
                    <a:close/>
                    <a:moveTo>
                      <a:pt x="74" y="119"/>
                    </a:moveTo>
                    <a:lnTo>
                      <a:pt x="0" y="119"/>
                    </a:lnTo>
                    <a:lnTo>
                      <a:pt x="0" y="213"/>
                    </a:lnTo>
                    <a:lnTo>
                      <a:pt x="74" y="213"/>
                    </a:lnTo>
                    <a:lnTo>
                      <a:pt x="74" y="190"/>
                    </a:lnTo>
                    <a:lnTo>
                      <a:pt x="43" y="190"/>
                    </a:lnTo>
                    <a:lnTo>
                      <a:pt x="43" y="149"/>
                    </a:lnTo>
                    <a:lnTo>
                      <a:pt x="74" y="149"/>
                    </a:lnTo>
                    <a:lnTo>
                      <a:pt x="74" y="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Freeform 132"/>
              <p:cNvSpPr>
                <a:spLocks/>
              </p:cNvSpPr>
              <p:nvPr/>
            </p:nvSpPr>
            <p:spPr bwMode="auto">
              <a:xfrm>
                <a:off x="5928707" y="2835334"/>
                <a:ext cx="448187" cy="146504"/>
              </a:xfrm>
              <a:custGeom>
                <a:avLst/>
                <a:gdLst>
                  <a:gd name="T0" fmla="*/ 449 w 465"/>
                  <a:gd name="T1" fmla="*/ 152 h 152"/>
                  <a:gd name="T2" fmla="*/ 465 w 465"/>
                  <a:gd name="T3" fmla="*/ 0 h 152"/>
                  <a:gd name="T4" fmla="*/ 0 w 465"/>
                  <a:gd name="T5" fmla="*/ 0 h 152"/>
                  <a:gd name="T6" fmla="*/ 52 w 465"/>
                  <a:gd name="T7" fmla="*/ 152 h 152"/>
                  <a:gd name="T8" fmla="*/ 449 w 465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5" h="152">
                    <a:moveTo>
                      <a:pt x="449" y="152"/>
                    </a:moveTo>
                    <a:lnTo>
                      <a:pt x="465" y="0"/>
                    </a:lnTo>
                    <a:lnTo>
                      <a:pt x="0" y="0"/>
                    </a:lnTo>
                    <a:lnTo>
                      <a:pt x="52" y="152"/>
                    </a:lnTo>
                    <a:lnTo>
                      <a:pt x="449" y="1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86" name="Group 107"/>
          <p:cNvGrpSpPr>
            <a:grpSpLocks noChangeAspect="1"/>
          </p:cNvGrpSpPr>
          <p:nvPr/>
        </p:nvGrpSpPr>
        <p:grpSpPr>
          <a:xfrm rot="21545399">
            <a:off x="8027201" y="2213395"/>
            <a:ext cx="214647" cy="323997"/>
            <a:chOff x="2289175" y="1751013"/>
            <a:chExt cx="168275" cy="254001"/>
          </a:xfrm>
          <a:solidFill>
            <a:srgbClr val="23ACAB"/>
          </a:solidFill>
        </p:grpSpPr>
        <p:sp>
          <p:nvSpPr>
            <p:cNvPr id="187" name="Freeform 110"/>
            <p:cNvSpPr>
              <a:spLocks noEditPoints="1"/>
            </p:cNvSpPr>
            <p:nvPr/>
          </p:nvSpPr>
          <p:spPr bwMode="auto">
            <a:xfrm>
              <a:off x="2289175" y="1812926"/>
              <a:ext cx="168275" cy="192088"/>
            </a:xfrm>
            <a:custGeom>
              <a:avLst/>
              <a:gdLst>
                <a:gd name="T0" fmla="*/ 32 w 63"/>
                <a:gd name="T1" fmla="*/ 56 h 72"/>
                <a:gd name="T2" fmla="*/ 48 w 63"/>
                <a:gd name="T3" fmla="*/ 72 h 72"/>
                <a:gd name="T4" fmla="*/ 63 w 63"/>
                <a:gd name="T5" fmla="*/ 72 h 72"/>
                <a:gd name="T6" fmla="*/ 33 w 63"/>
                <a:gd name="T7" fmla="*/ 15 h 72"/>
                <a:gd name="T8" fmla="*/ 39 w 63"/>
                <a:gd name="T9" fmla="*/ 7 h 72"/>
                <a:gd name="T10" fmla="*/ 32 w 63"/>
                <a:gd name="T11" fmla="*/ 0 h 72"/>
                <a:gd name="T12" fmla="*/ 24 w 63"/>
                <a:gd name="T13" fmla="*/ 7 h 72"/>
                <a:gd name="T14" fmla="*/ 31 w 63"/>
                <a:gd name="T15" fmla="*/ 15 h 72"/>
                <a:gd name="T16" fmla="*/ 0 w 63"/>
                <a:gd name="T17" fmla="*/ 72 h 72"/>
                <a:gd name="T18" fmla="*/ 16 w 63"/>
                <a:gd name="T19" fmla="*/ 72 h 72"/>
                <a:gd name="T20" fmla="*/ 32 w 63"/>
                <a:gd name="T21" fmla="*/ 56 h 72"/>
                <a:gd name="T22" fmla="*/ 32 w 63"/>
                <a:gd name="T23" fmla="*/ 33 h 72"/>
                <a:gd name="T24" fmla="*/ 32 w 63"/>
                <a:gd name="T25" fmla="*/ 32 h 72"/>
                <a:gd name="T26" fmla="*/ 32 w 63"/>
                <a:gd name="T27" fmla="*/ 33 h 72"/>
                <a:gd name="T28" fmla="*/ 41 w 63"/>
                <a:gd name="T29" fmla="*/ 52 h 72"/>
                <a:gd name="T30" fmla="*/ 32 w 63"/>
                <a:gd name="T31" fmla="*/ 50 h 72"/>
                <a:gd name="T32" fmla="*/ 23 w 63"/>
                <a:gd name="T33" fmla="*/ 52 h 72"/>
                <a:gd name="T34" fmla="*/ 32 w 63"/>
                <a:gd name="T35" fmla="*/ 3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72">
                  <a:moveTo>
                    <a:pt x="32" y="56"/>
                  </a:moveTo>
                  <a:cubicBezTo>
                    <a:pt x="41" y="56"/>
                    <a:pt x="48" y="63"/>
                    <a:pt x="48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44" y="51"/>
                    <a:pt x="36" y="26"/>
                    <a:pt x="33" y="15"/>
                  </a:cubicBezTo>
                  <a:cubicBezTo>
                    <a:pt x="37" y="14"/>
                    <a:pt x="39" y="11"/>
                    <a:pt x="39" y="7"/>
                  </a:cubicBezTo>
                  <a:cubicBezTo>
                    <a:pt x="39" y="3"/>
                    <a:pt x="36" y="0"/>
                    <a:pt x="32" y="0"/>
                  </a:cubicBezTo>
                  <a:cubicBezTo>
                    <a:pt x="28" y="0"/>
                    <a:pt x="24" y="3"/>
                    <a:pt x="24" y="7"/>
                  </a:cubicBezTo>
                  <a:cubicBezTo>
                    <a:pt x="24" y="11"/>
                    <a:pt x="27" y="14"/>
                    <a:pt x="31" y="15"/>
                  </a:cubicBezTo>
                  <a:cubicBezTo>
                    <a:pt x="28" y="26"/>
                    <a:pt x="20" y="51"/>
                    <a:pt x="0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63"/>
                    <a:pt x="23" y="56"/>
                    <a:pt x="32" y="56"/>
                  </a:cubicBezTo>
                  <a:close/>
                  <a:moveTo>
                    <a:pt x="32" y="33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3"/>
                  </a:cubicBezTo>
                  <a:cubicBezTo>
                    <a:pt x="35" y="39"/>
                    <a:pt x="38" y="46"/>
                    <a:pt x="41" y="52"/>
                  </a:cubicBezTo>
                  <a:cubicBezTo>
                    <a:pt x="38" y="50"/>
                    <a:pt x="35" y="50"/>
                    <a:pt x="32" y="50"/>
                  </a:cubicBezTo>
                  <a:cubicBezTo>
                    <a:pt x="29" y="50"/>
                    <a:pt x="26" y="50"/>
                    <a:pt x="23" y="52"/>
                  </a:cubicBezTo>
                  <a:cubicBezTo>
                    <a:pt x="26" y="46"/>
                    <a:pt x="29" y="39"/>
                    <a:pt x="32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8" name="Freeform 111"/>
            <p:cNvSpPr>
              <a:spLocks/>
            </p:cNvSpPr>
            <p:nvPr/>
          </p:nvSpPr>
          <p:spPr bwMode="auto">
            <a:xfrm>
              <a:off x="2290763" y="1751013"/>
              <a:ext cx="166687" cy="155575"/>
            </a:xfrm>
            <a:custGeom>
              <a:avLst/>
              <a:gdLst>
                <a:gd name="T0" fmla="*/ 15 w 62"/>
                <a:gd name="T1" fmla="*/ 57 h 58"/>
                <a:gd name="T2" fmla="*/ 18 w 62"/>
                <a:gd name="T3" fmla="*/ 57 h 58"/>
                <a:gd name="T4" fmla="*/ 17 w 62"/>
                <a:gd name="T5" fmla="*/ 54 h 58"/>
                <a:gd name="T6" fmla="*/ 3 w 62"/>
                <a:gd name="T7" fmla="*/ 30 h 58"/>
                <a:gd name="T8" fmla="*/ 31 w 62"/>
                <a:gd name="T9" fmla="*/ 3 h 58"/>
                <a:gd name="T10" fmla="*/ 59 w 62"/>
                <a:gd name="T11" fmla="*/ 30 h 58"/>
                <a:gd name="T12" fmla="*/ 45 w 62"/>
                <a:gd name="T13" fmla="*/ 54 h 58"/>
                <a:gd name="T14" fmla="*/ 44 w 62"/>
                <a:gd name="T15" fmla="*/ 57 h 58"/>
                <a:gd name="T16" fmla="*/ 45 w 62"/>
                <a:gd name="T17" fmla="*/ 57 h 58"/>
                <a:gd name="T18" fmla="*/ 46 w 62"/>
                <a:gd name="T19" fmla="*/ 57 h 58"/>
                <a:gd name="T20" fmla="*/ 57 w 62"/>
                <a:gd name="T21" fmla="*/ 46 h 58"/>
                <a:gd name="T22" fmla="*/ 62 w 62"/>
                <a:gd name="T23" fmla="*/ 30 h 58"/>
                <a:gd name="T24" fmla="*/ 31 w 62"/>
                <a:gd name="T25" fmla="*/ 0 h 58"/>
                <a:gd name="T26" fmla="*/ 0 w 62"/>
                <a:gd name="T27" fmla="*/ 30 h 58"/>
                <a:gd name="T28" fmla="*/ 4 w 62"/>
                <a:gd name="T29" fmla="*/ 46 h 58"/>
                <a:gd name="T30" fmla="*/ 15 w 62"/>
                <a:gd name="T31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58">
                  <a:moveTo>
                    <a:pt x="15" y="57"/>
                  </a:moveTo>
                  <a:cubicBezTo>
                    <a:pt x="16" y="58"/>
                    <a:pt x="17" y="57"/>
                    <a:pt x="18" y="57"/>
                  </a:cubicBezTo>
                  <a:cubicBezTo>
                    <a:pt x="18" y="56"/>
                    <a:pt x="18" y="55"/>
                    <a:pt x="17" y="54"/>
                  </a:cubicBezTo>
                  <a:cubicBezTo>
                    <a:pt x="8" y="50"/>
                    <a:pt x="3" y="40"/>
                    <a:pt x="3" y="30"/>
                  </a:cubicBezTo>
                  <a:cubicBezTo>
                    <a:pt x="3" y="15"/>
                    <a:pt x="16" y="3"/>
                    <a:pt x="31" y="3"/>
                  </a:cubicBezTo>
                  <a:cubicBezTo>
                    <a:pt x="46" y="3"/>
                    <a:pt x="59" y="15"/>
                    <a:pt x="59" y="30"/>
                  </a:cubicBezTo>
                  <a:cubicBezTo>
                    <a:pt x="59" y="40"/>
                    <a:pt x="53" y="50"/>
                    <a:pt x="45" y="54"/>
                  </a:cubicBezTo>
                  <a:cubicBezTo>
                    <a:pt x="44" y="55"/>
                    <a:pt x="44" y="56"/>
                    <a:pt x="44" y="57"/>
                  </a:cubicBezTo>
                  <a:cubicBezTo>
                    <a:pt x="44" y="57"/>
                    <a:pt x="45" y="57"/>
                    <a:pt x="45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1" y="54"/>
                    <a:pt x="55" y="51"/>
                    <a:pt x="57" y="46"/>
                  </a:cubicBezTo>
                  <a:cubicBezTo>
                    <a:pt x="60" y="41"/>
                    <a:pt x="62" y="36"/>
                    <a:pt x="62" y="30"/>
                  </a:cubicBez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6"/>
                    <a:pt x="2" y="41"/>
                    <a:pt x="4" y="46"/>
                  </a:cubicBezTo>
                  <a:cubicBezTo>
                    <a:pt x="7" y="51"/>
                    <a:pt x="11" y="54"/>
                    <a:pt x="15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9" name="Freeform 112"/>
            <p:cNvSpPr>
              <a:spLocks/>
            </p:cNvSpPr>
            <p:nvPr/>
          </p:nvSpPr>
          <p:spPr bwMode="auto">
            <a:xfrm>
              <a:off x="2309813" y="1770063"/>
              <a:ext cx="125412" cy="117475"/>
            </a:xfrm>
            <a:custGeom>
              <a:avLst/>
              <a:gdLst>
                <a:gd name="T0" fmla="*/ 36 w 47"/>
                <a:gd name="T1" fmla="*/ 44 h 44"/>
                <a:gd name="T2" fmla="*/ 44 w 47"/>
                <a:gd name="T3" fmla="*/ 35 h 44"/>
                <a:gd name="T4" fmla="*/ 47 w 47"/>
                <a:gd name="T5" fmla="*/ 23 h 44"/>
                <a:gd name="T6" fmla="*/ 24 w 47"/>
                <a:gd name="T7" fmla="*/ 0 h 44"/>
                <a:gd name="T8" fmla="*/ 0 w 47"/>
                <a:gd name="T9" fmla="*/ 23 h 44"/>
                <a:gd name="T10" fmla="*/ 3 w 47"/>
                <a:gd name="T11" fmla="*/ 35 h 44"/>
                <a:gd name="T12" fmla="*/ 11 w 47"/>
                <a:gd name="T13" fmla="*/ 44 h 44"/>
                <a:gd name="T14" fmla="*/ 12 w 47"/>
                <a:gd name="T15" fmla="*/ 44 h 44"/>
                <a:gd name="T16" fmla="*/ 14 w 47"/>
                <a:gd name="T17" fmla="*/ 43 h 44"/>
                <a:gd name="T18" fmla="*/ 13 w 47"/>
                <a:gd name="T19" fmla="*/ 41 h 44"/>
                <a:gd name="T20" fmla="*/ 3 w 47"/>
                <a:gd name="T21" fmla="*/ 23 h 44"/>
                <a:gd name="T22" fmla="*/ 24 w 47"/>
                <a:gd name="T23" fmla="*/ 3 h 44"/>
                <a:gd name="T24" fmla="*/ 44 w 47"/>
                <a:gd name="T25" fmla="*/ 23 h 44"/>
                <a:gd name="T26" fmla="*/ 35 w 47"/>
                <a:gd name="T27" fmla="*/ 41 h 44"/>
                <a:gd name="T28" fmla="*/ 34 w 47"/>
                <a:gd name="T29" fmla="*/ 43 h 44"/>
                <a:gd name="T30" fmla="*/ 36 w 47"/>
                <a:gd name="T3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44">
                  <a:moveTo>
                    <a:pt x="36" y="44"/>
                  </a:moveTo>
                  <a:cubicBezTo>
                    <a:pt x="40" y="41"/>
                    <a:pt x="42" y="39"/>
                    <a:pt x="44" y="35"/>
                  </a:cubicBezTo>
                  <a:cubicBezTo>
                    <a:pt x="46" y="32"/>
                    <a:pt x="47" y="28"/>
                    <a:pt x="47" y="23"/>
                  </a:cubicBezTo>
                  <a:cubicBezTo>
                    <a:pt x="47" y="11"/>
                    <a:pt x="37" y="0"/>
                    <a:pt x="24" y="0"/>
                  </a:cubicBezTo>
                  <a:cubicBezTo>
                    <a:pt x="11" y="0"/>
                    <a:pt x="0" y="11"/>
                    <a:pt x="0" y="23"/>
                  </a:cubicBezTo>
                  <a:cubicBezTo>
                    <a:pt x="0" y="28"/>
                    <a:pt x="1" y="32"/>
                    <a:pt x="3" y="35"/>
                  </a:cubicBezTo>
                  <a:cubicBezTo>
                    <a:pt x="5" y="39"/>
                    <a:pt x="8" y="41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3" y="43"/>
                    <a:pt x="14" y="43"/>
                  </a:cubicBezTo>
                  <a:cubicBezTo>
                    <a:pt x="14" y="42"/>
                    <a:pt x="14" y="41"/>
                    <a:pt x="13" y="41"/>
                  </a:cubicBezTo>
                  <a:cubicBezTo>
                    <a:pt x="7" y="37"/>
                    <a:pt x="3" y="31"/>
                    <a:pt x="3" y="23"/>
                  </a:cubicBezTo>
                  <a:cubicBezTo>
                    <a:pt x="3" y="12"/>
                    <a:pt x="13" y="3"/>
                    <a:pt x="24" y="3"/>
                  </a:cubicBezTo>
                  <a:cubicBezTo>
                    <a:pt x="35" y="3"/>
                    <a:pt x="44" y="12"/>
                    <a:pt x="44" y="23"/>
                  </a:cubicBezTo>
                  <a:cubicBezTo>
                    <a:pt x="44" y="31"/>
                    <a:pt x="41" y="37"/>
                    <a:pt x="35" y="41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5" y="44"/>
                    <a:pt x="35" y="44"/>
                    <a:pt x="3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0" name="Freeform 113"/>
            <p:cNvSpPr>
              <a:spLocks/>
            </p:cNvSpPr>
            <p:nvPr/>
          </p:nvSpPr>
          <p:spPr bwMode="auto">
            <a:xfrm>
              <a:off x="2332038" y="1789113"/>
              <a:ext cx="85725" cy="79375"/>
            </a:xfrm>
            <a:custGeom>
              <a:avLst/>
              <a:gdLst>
                <a:gd name="T0" fmla="*/ 24 w 32"/>
                <a:gd name="T1" fmla="*/ 27 h 30"/>
                <a:gd name="T2" fmla="*/ 23 w 32"/>
                <a:gd name="T3" fmla="*/ 29 h 30"/>
                <a:gd name="T4" fmla="*/ 25 w 32"/>
                <a:gd name="T5" fmla="*/ 30 h 30"/>
                <a:gd name="T6" fmla="*/ 25 w 32"/>
                <a:gd name="T7" fmla="*/ 30 h 30"/>
                <a:gd name="T8" fmla="*/ 32 w 32"/>
                <a:gd name="T9" fmla="*/ 16 h 30"/>
                <a:gd name="T10" fmla="*/ 16 w 32"/>
                <a:gd name="T11" fmla="*/ 0 h 30"/>
                <a:gd name="T12" fmla="*/ 0 w 32"/>
                <a:gd name="T13" fmla="*/ 16 h 30"/>
                <a:gd name="T14" fmla="*/ 6 w 32"/>
                <a:gd name="T15" fmla="*/ 30 h 30"/>
                <a:gd name="T16" fmla="*/ 8 w 32"/>
                <a:gd name="T17" fmla="*/ 29 h 30"/>
                <a:gd name="T18" fmla="*/ 8 w 32"/>
                <a:gd name="T19" fmla="*/ 27 h 30"/>
                <a:gd name="T20" fmla="*/ 3 w 32"/>
                <a:gd name="T21" fmla="*/ 16 h 30"/>
                <a:gd name="T22" fmla="*/ 16 w 32"/>
                <a:gd name="T23" fmla="*/ 3 h 30"/>
                <a:gd name="T24" fmla="*/ 29 w 32"/>
                <a:gd name="T25" fmla="*/ 16 h 30"/>
                <a:gd name="T26" fmla="*/ 24 w 32"/>
                <a:gd name="T2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4" y="27"/>
                  </a:moveTo>
                  <a:cubicBezTo>
                    <a:pt x="23" y="28"/>
                    <a:pt x="23" y="29"/>
                    <a:pt x="23" y="29"/>
                  </a:cubicBezTo>
                  <a:cubicBezTo>
                    <a:pt x="24" y="30"/>
                    <a:pt x="24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30" y="27"/>
                    <a:pt x="32" y="22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2" y="27"/>
                    <a:pt x="6" y="30"/>
                  </a:cubicBezTo>
                  <a:cubicBezTo>
                    <a:pt x="7" y="30"/>
                    <a:pt x="8" y="30"/>
                    <a:pt x="8" y="29"/>
                  </a:cubicBezTo>
                  <a:cubicBezTo>
                    <a:pt x="9" y="29"/>
                    <a:pt x="9" y="28"/>
                    <a:pt x="8" y="27"/>
                  </a:cubicBezTo>
                  <a:cubicBezTo>
                    <a:pt x="5" y="25"/>
                    <a:pt x="3" y="21"/>
                    <a:pt x="3" y="16"/>
                  </a:cubicBezTo>
                  <a:cubicBezTo>
                    <a:pt x="3" y="9"/>
                    <a:pt x="9" y="3"/>
                    <a:pt x="16" y="3"/>
                  </a:cubicBezTo>
                  <a:cubicBezTo>
                    <a:pt x="23" y="3"/>
                    <a:pt x="29" y="9"/>
                    <a:pt x="29" y="16"/>
                  </a:cubicBezTo>
                  <a:cubicBezTo>
                    <a:pt x="29" y="21"/>
                    <a:pt x="27" y="25"/>
                    <a:pt x="2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1" name="Group 261"/>
          <p:cNvGrpSpPr>
            <a:grpSpLocks noChangeAspect="1"/>
          </p:cNvGrpSpPr>
          <p:nvPr/>
        </p:nvGrpSpPr>
        <p:grpSpPr>
          <a:xfrm>
            <a:off x="6901483" y="3399865"/>
            <a:ext cx="190797" cy="179997"/>
            <a:chOff x="3498850" y="1541463"/>
            <a:chExt cx="504825" cy="476250"/>
          </a:xfrm>
          <a:solidFill>
            <a:srgbClr val="23ACAB"/>
          </a:solidFill>
        </p:grpSpPr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3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1788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14:gallery dir="l"/>
      </p:transition>
    </mc:Choice>
    <mc:Fallback xmlns="">
      <p:transition xmlns:p14="http://schemas.microsoft.com/office/powerpoint/2010/main"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/>
      <p:bldP spid="36" grpId="0" animBg="1"/>
      <p:bldP spid="45" grpId="0" animBg="1"/>
      <p:bldP spid="50" grpId="0" animBg="1"/>
      <p:bldP spid="68" grpId="0" animBg="1"/>
      <p:bldP spid="306" grpId="0" animBg="1"/>
      <p:bldP spid="319" grpId="0" animBg="1"/>
      <p:bldP spid="324" grpId="0" animBg="1"/>
      <p:bldP spid="325" grpId="0" animBg="1"/>
      <p:bldP spid="326" grpId="0" animBg="1"/>
      <p:bldP spid="338" grpId="0" animBg="1"/>
      <p:bldP spid="349" grpId="0" animBg="1"/>
      <p:bldP spid="354" grpId="0" animBg="1"/>
      <p:bldP spid="355" grpId="0" animBg="1"/>
      <p:bldP spid="395" grpId="0" animBg="1"/>
      <p:bldP spid="174" grpId="0"/>
      <p:bldP spid="171" grpId="0" animBg="1"/>
      <p:bldP spid="1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"/>
          <p:cNvSpPr/>
          <p:nvPr/>
        </p:nvSpPr>
        <p:spPr>
          <a:xfrm>
            <a:off x="0" y="0"/>
            <a:ext cx="9144000" cy="1347613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24" name="TextBox 23"/>
          <p:cNvSpPr txBox="1"/>
          <p:nvPr/>
        </p:nvSpPr>
        <p:spPr>
          <a:xfrm>
            <a:off x="0" y="123478"/>
            <a:ext cx="9144000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Вы и сами не раз думали на эту тему? </a:t>
            </a:r>
            <a:endParaRPr lang="en-US" dirty="0" smtClean="0">
              <a:solidFill>
                <a:schemeClr val="bg1"/>
              </a:solidFill>
              <a:latin typeface="EuropeC"/>
              <a:cs typeface="EuropeC"/>
            </a:endParaRPr>
          </a:p>
          <a:p>
            <a:pPr algn="ctr">
              <a:lnSpc>
                <a:spcPct val="120000"/>
              </a:lnSpc>
            </a:pP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М</a:t>
            </a:r>
            <a:r>
              <a:rPr lang="ru-RU" dirty="0" smtClean="0">
                <a:solidFill>
                  <a:schemeClr val="bg1"/>
                </a:solidFill>
                <a:latin typeface="EuropeC"/>
                <a:cs typeface="EuropeC"/>
              </a:rPr>
              <a:t>ы </a:t>
            </a: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уверенны в этом и знаем, какие проблемы Вас останавливают при покупке подобных продуктов:</a:t>
            </a:r>
          </a:p>
        </p:txBody>
      </p:sp>
      <p:grpSp>
        <p:nvGrpSpPr>
          <p:cNvPr id="71" name="Group 12"/>
          <p:cNvGrpSpPr/>
          <p:nvPr/>
        </p:nvGrpSpPr>
        <p:grpSpPr>
          <a:xfrm>
            <a:off x="251520" y="1563638"/>
            <a:ext cx="1763998" cy="1763998"/>
            <a:chOff x="6525183" y="2028043"/>
            <a:chExt cx="2026062" cy="2026062"/>
          </a:xfrm>
          <a:solidFill>
            <a:srgbClr val="2D4861"/>
          </a:solidFill>
        </p:grpSpPr>
        <p:sp>
          <p:nvSpPr>
            <p:cNvPr id="72" name="Freeform 6"/>
            <p:cNvSpPr>
              <a:spLocks/>
            </p:cNvSpPr>
            <p:nvPr/>
          </p:nvSpPr>
          <p:spPr bwMode="auto">
            <a:xfrm>
              <a:off x="8017318" y="2177018"/>
              <a:ext cx="386144" cy="384952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7"/>
            <p:cNvSpPr>
              <a:spLocks/>
            </p:cNvSpPr>
            <p:nvPr/>
          </p:nvSpPr>
          <p:spPr bwMode="auto">
            <a:xfrm>
              <a:off x="7562050" y="2028043"/>
              <a:ext cx="463611" cy="20737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8"/>
            <p:cNvSpPr>
              <a:spLocks/>
            </p:cNvSpPr>
            <p:nvPr/>
          </p:nvSpPr>
          <p:spPr bwMode="auto">
            <a:xfrm>
              <a:off x="8343872" y="2556011"/>
              <a:ext cx="207373" cy="461227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8343872" y="3064910"/>
              <a:ext cx="207373" cy="463611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8017318" y="3520178"/>
              <a:ext cx="386144" cy="38614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562050" y="3849115"/>
              <a:ext cx="463611" cy="204990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3151" y="3849115"/>
              <a:ext cx="461227" cy="204990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6674158" y="3520178"/>
              <a:ext cx="384952" cy="38614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14"/>
            <p:cNvSpPr>
              <a:spLocks/>
            </p:cNvSpPr>
            <p:nvPr/>
          </p:nvSpPr>
          <p:spPr bwMode="auto">
            <a:xfrm>
              <a:off x="6525183" y="3064910"/>
              <a:ext cx="207373" cy="463611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15"/>
            <p:cNvSpPr>
              <a:spLocks/>
            </p:cNvSpPr>
            <p:nvPr/>
          </p:nvSpPr>
          <p:spPr bwMode="auto">
            <a:xfrm>
              <a:off x="6525183" y="2556011"/>
              <a:ext cx="207373" cy="461227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16"/>
            <p:cNvSpPr>
              <a:spLocks/>
            </p:cNvSpPr>
            <p:nvPr/>
          </p:nvSpPr>
          <p:spPr bwMode="auto">
            <a:xfrm>
              <a:off x="6674158" y="2177018"/>
              <a:ext cx="384952" cy="384952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7053151" y="2028043"/>
              <a:ext cx="461227" cy="20737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415468" y="1727586"/>
            <a:ext cx="1437140" cy="1437140"/>
          </a:xfrm>
          <a:prstGeom prst="ellipse">
            <a:avLst/>
          </a:prstGeom>
          <a:solidFill>
            <a:srgbClr val="23ACA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12" name="Group 104"/>
          <p:cNvGrpSpPr/>
          <p:nvPr/>
        </p:nvGrpSpPr>
        <p:grpSpPr>
          <a:xfrm>
            <a:off x="107504" y="3467125"/>
            <a:ext cx="2158219" cy="1552897"/>
            <a:chOff x="572968" y="4391246"/>
            <a:chExt cx="2158219" cy="1552897"/>
          </a:xfrm>
        </p:grpSpPr>
        <p:sp>
          <p:nvSpPr>
            <p:cNvPr id="113" name="TextBox 112"/>
            <p:cNvSpPr txBox="1"/>
            <p:nvPr/>
          </p:nvSpPr>
          <p:spPr>
            <a:xfrm>
              <a:off x="639046" y="4743814"/>
              <a:ext cx="20260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2D4861"/>
                  </a:solidFill>
                  <a:latin typeface="EuropeC"/>
                  <a:cs typeface="EuropeC"/>
                </a:rPr>
                <a:t>подобных программ: даже самый простой модуль бронирования отелей подразумевает, что Вы заплатите за него  от 10000-15000 </a:t>
              </a:r>
              <a:r>
                <a:rPr lang="en-US" sz="1200" dirty="0">
                  <a:solidFill>
                    <a:srgbClr val="2D4861"/>
                  </a:solidFill>
                  <a:latin typeface="EuropeC"/>
                  <a:cs typeface="EuropeC"/>
                </a:rPr>
                <a:t>USD</a:t>
              </a:r>
              <a:r>
                <a:rPr lang="ru-RU" sz="1200" dirty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endParaRPr lang="en-US" sz="1200" dirty="0">
                <a:solidFill>
                  <a:srgbClr val="2D4861"/>
                </a:solidFill>
                <a:latin typeface="EuropeC"/>
                <a:cs typeface="EuropeC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72968" y="4391246"/>
              <a:ext cx="21582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D4861"/>
                  </a:solidFill>
                  <a:latin typeface="EuropeC"/>
                  <a:cs typeface="EuropeC"/>
                </a:rPr>
                <a:t>Высокая стоимость</a:t>
              </a:r>
              <a:r>
                <a:rPr lang="ru-RU" sz="1400" dirty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endParaRPr lang="en-US" sz="1400" b="1" dirty="0">
                <a:solidFill>
                  <a:srgbClr val="2D4861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19" name="Group 12"/>
          <p:cNvGrpSpPr/>
          <p:nvPr/>
        </p:nvGrpSpPr>
        <p:grpSpPr>
          <a:xfrm>
            <a:off x="2555776" y="1563638"/>
            <a:ext cx="1763998" cy="1763998"/>
            <a:chOff x="6525183" y="2028043"/>
            <a:chExt cx="2026062" cy="2026062"/>
          </a:xfrm>
          <a:solidFill>
            <a:srgbClr val="2D4861"/>
          </a:solidFill>
        </p:grpSpPr>
        <p:sp>
          <p:nvSpPr>
            <p:cNvPr id="120" name="Freeform 6"/>
            <p:cNvSpPr>
              <a:spLocks/>
            </p:cNvSpPr>
            <p:nvPr/>
          </p:nvSpPr>
          <p:spPr bwMode="auto">
            <a:xfrm>
              <a:off x="8017318" y="2177018"/>
              <a:ext cx="386144" cy="384952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7"/>
            <p:cNvSpPr>
              <a:spLocks/>
            </p:cNvSpPr>
            <p:nvPr/>
          </p:nvSpPr>
          <p:spPr bwMode="auto">
            <a:xfrm>
              <a:off x="7562050" y="2028043"/>
              <a:ext cx="463611" cy="20737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>
              <a:off x="8343872" y="2556011"/>
              <a:ext cx="207373" cy="461227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>
              <a:off x="8343872" y="3064910"/>
              <a:ext cx="207373" cy="463611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>
              <a:off x="8017318" y="3520178"/>
              <a:ext cx="386144" cy="38614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Freeform 11"/>
            <p:cNvSpPr>
              <a:spLocks/>
            </p:cNvSpPr>
            <p:nvPr/>
          </p:nvSpPr>
          <p:spPr bwMode="auto">
            <a:xfrm>
              <a:off x="7562050" y="3849115"/>
              <a:ext cx="463611" cy="204990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>
              <a:off x="7053151" y="3849115"/>
              <a:ext cx="461227" cy="204990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Freeform 13"/>
            <p:cNvSpPr>
              <a:spLocks/>
            </p:cNvSpPr>
            <p:nvPr/>
          </p:nvSpPr>
          <p:spPr bwMode="auto">
            <a:xfrm>
              <a:off x="6674158" y="3520178"/>
              <a:ext cx="384952" cy="38614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Freeform 14"/>
            <p:cNvSpPr>
              <a:spLocks/>
            </p:cNvSpPr>
            <p:nvPr/>
          </p:nvSpPr>
          <p:spPr bwMode="auto">
            <a:xfrm>
              <a:off x="6525183" y="3064910"/>
              <a:ext cx="207373" cy="463611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Freeform 15"/>
            <p:cNvSpPr>
              <a:spLocks/>
            </p:cNvSpPr>
            <p:nvPr/>
          </p:nvSpPr>
          <p:spPr bwMode="auto">
            <a:xfrm>
              <a:off x="6525183" y="2556011"/>
              <a:ext cx="207373" cy="461227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Freeform 16"/>
            <p:cNvSpPr>
              <a:spLocks/>
            </p:cNvSpPr>
            <p:nvPr/>
          </p:nvSpPr>
          <p:spPr bwMode="auto">
            <a:xfrm>
              <a:off x="6674158" y="2177018"/>
              <a:ext cx="384952" cy="384952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Freeform 17"/>
            <p:cNvSpPr>
              <a:spLocks/>
            </p:cNvSpPr>
            <p:nvPr/>
          </p:nvSpPr>
          <p:spPr bwMode="auto">
            <a:xfrm>
              <a:off x="7053151" y="2028043"/>
              <a:ext cx="461227" cy="20737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32" name="Oval 5"/>
          <p:cNvSpPr>
            <a:spLocks noChangeArrowheads="1"/>
          </p:cNvSpPr>
          <p:nvPr/>
        </p:nvSpPr>
        <p:spPr bwMode="auto">
          <a:xfrm>
            <a:off x="2719724" y="1727586"/>
            <a:ext cx="1437140" cy="1437140"/>
          </a:xfrm>
          <a:prstGeom prst="ellipse">
            <a:avLst/>
          </a:prstGeom>
          <a:solidFill>
            <a:srgbClr val="23ACA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33" name="Group 104"/>
          <p:cNvGrpSpPr/>
          <p:nvPr/>
        </p:nvGrpSpPr>
        <p:grpSpPr>
          <a:xfrm>
            <a:off x="2195736" y="3467128"/>
            <a:ext cx="2520280" cy="1524578"/>
            <a:chOff x="356944" y="4391246"/>
            <a:chExt cx="2520280" cy="1244336"/>
          </a:xfrm>
        </p:grpSpPr>
        <p:sp>
          <p:nvSpPr>
            <p:cNvPr id="134" name="TextBox 133"/>
            <p:cNvSpPr txBox="1"/>
            <p:nvPr/>
          </p:nvSpPr>
          <p:spPr>
            <a:xfrm>
              <a:off x="639046" y="4743814"/>
              <a:ext cx="2026062" cy="89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endParaRPr lang="ru-RU" sz="500" dirty="0">
                <a:solidFill>
                  <a:srgbClr val="2D4861"/>
                </a:solidFill>
                <a:latin typeface="EuropeC"/>
                <a:cs typeface="EuropeC"/>
              </a:endParaRPr>
            </a:p>
            <a:p>
              <a:pPr lvl="0" algn="ctr"/>
              <a:r>
                <a:rPr lang="ru-RU" sz="1200" dirty="0" smtClean="0">
                  <a:solidFill>
                    <a:srgbClr val="2D4861"/>
                  </a:solidFill>
                  <a:latin typeface="EuropeC"/>
                  <a:cs typeface="EuropeC"/>
                </a:rPr>
                <a:t>интеграция </a:t>
              </a:r>
              <a:r>
                <a:rPr lang="ru-RU" sz="1200" dirty="0">
                  <a:solidFill>
                    <a:srgbClr val="2D4861"/>
                  </a:solidFill>
                  <a:latin typeface="EuropeC"/>
                  <a:cs typeface="EuropeC"/>
                </a:rPr>
                <a:t>этого продукта на ваш сайт, отладка работы всех его систем порой занимает около 1 года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56944" y="4391246"/>
              <a:ext cx="2520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D4861"/>
                  </a:solidFill>
                  <a:latin typeface="EuropeC"/>
                  <a:cs typeface="EuropeC"/>
                </a:rPr>
                <a:t>Сложная утомительная отладка</a:t>
              </a:r>
              <a:r>
                <a:rPr lang="ru-RU" sz="1400" dirty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endParaRPr lang="en-US" sz="1400" b="1" dirty="0">
                <a:solidFill>
                  <a:srgbClr val="2D4861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36" name="Group 12"/>
          <p:cNvGrpSpPr/>
          <p:nvPr/>
        </p:nvGrpSpPr>
        <p:grpSpPr>
          <a:xfrm>
            <a:off x="4860032" y="1563638"/>
            <a:ext cx="1763998" cy="1763998"/>
            <a:chOff x="6525183" y="2028043"/>
            <a:chExt cx="2026062" cy="2026062"/>
          </a:xfrm>
          <a:solidFill>
            <a:srgbClr val="2D4861"/>
          </a:solidFill>
        </p:grpSpPr>
        <p:sp>
          <p:nvSpPr>
            <p:cNvPr id="137" name="Freeform 6"/>
            <p:cNvSpPr>
              <a:spLocks/>
            </p:cNvSpPr>
            <p:nvPr/>
          </p:nvSpPr>
          <p:spPr bwMode="auto">
            <a:xfrm>
              <a:off x="8017318" y="2177018"/>
              <a:ext cx="386144" cy="384952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Freeform 7"/>
            <p:cNvSpPr>
              <a:spLocks/>
            </p:cNvSpPr>
            <p:nvPr/>
          </p:nvSpPr>
          <p:spPr bwMode="auto">
            <a:xfrm>
              <a:off x="7562050" y="2028043"/>
              <a:ext cx="463611" cy="20737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Freeform 8"/>
            <p:cNvSpPr>
              <a:spLocks/>
            </p:cNvSpPr>
            <p:nvPr/>
          </p:nvSpPr>
          <p:spPr bwMode="auto">
            <a:xfrm>
              <a:off x="8343872" y="2556011"/>
              <a:ext cx="207373" cy="461227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Freeform 9"/>
            <p:cNvSpPr>
              <a:spLocks/>
            </p:cNvSpPr>
            <p:nvPr/>
          </p:nvSpPr>
          <p:spPr bwMode="auto">
            <a:xfrm>
              <a:off x="8343872" y="3064910"/>
              <a:ext cx="207373" cy="463611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Freeform 10"/>
            <p:cNvSpPr>
              <a:spLocks/>
            </p:cNvSpPr>
            <p:nvPr/>
          </p:nvSpPr>
          <p:spPr bwMode="auto">
            <a:xfrm>
              <a:off x="8017318" y="3520178"/>
              <a:ext cx="386144" cy="38614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Freeform 11"/>
            <p:cNvSpPr>
              <a:spLocks/>
            </p:cNvSpPr>
            <p:nvPr/>
          </p:nvSpPr>
          <p:spPr bwMode="auto">
            <a:xfrm>
              <a:off x="7562050" y="3849115"/>
              <a:ext cx="463611" cy="204990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Freeform 12"/>
            <p:cNvSpPr>
              <a:spLocks/>
            </p:cNvSpPr>
            <p:nvPr/>
          </p:nvSpPr>
          <p:spPr bwMode="auto">
            <a:xfrm>
              <a:off x="7053151" y="3849115"/>
              <a:ext cx="461227" cy="204990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13"/>
            <p:cNvSpPr>
              <a:spLocks/>
            </p:cNvSpPr>
            <p:nvPr/>
          </p:nvSpPr>
          <p:spPr bwMode="auto">
            <a:xfrm>
              <a:off x="6674158" y="3520178"/>
              <a:ext cx="384952" cy="38614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Freeform 14"/>
            <p:cNvSpPr>
              <a:spLocks/>
            </p:cNvSpPr>
            <p:nvPr/>
          </p:nvSpPr>
          <p:spPr bwMode="auto">
            <a:xfrm>
              <a:off x="6525183" y="3064910"/>
              <a:ext cx="207373" cy="463611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Freeform 15"/>
            <p:cNvSpPr>
              <a:spLocks/>
            </p:cNvSpPr>
            <p:nvPr/>
          </p:nvSpPr>
          <p:spPr bwMode="auto">
            <a:xfrm>
              <a:off x="6525183" y="2556011"/>
              <a:ext cx="207373" cy="461227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Freeform 16"/>
            <p:cNvSpPr>
              <a:spLocks/>
            </p:cNvSpPr>
            <p:nvPr/>
          </p:nvSpPr>
          <p:spPr bwMode="auto">
            <a:xfrm>
              <a:off x="6674158" y="2177018"/>
              <a:ext cx="384952" cy="384952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17"/>
            <p:cNvSpPr>
              <a:spLocks/>
            </p:cNvSpPr>
            <p:nvPr/>
          </p:nvSpPr>
          <p:spPr bwMode="auto">
            <a:xfrm>
              <a:off x="7053151" y="2028043"/>
              <a:ext cx="461227" cy="20737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49" name="Oval 5"/>
          <p:cNvSpPr>
            <a:spLocks noChangeArrowheads="1"/>
          </p:cNvSpPr>
          <p:nvPr/>
        </p:nvSpPr>
        <p:spPr bwMode="auto">
          <a:xfrm>
            <a:off x="5023980" y="1727586"/>
            <a:ext cx="1437140" cy="1437140"/>
          </a:xfrm>
          <a:prstGeom prst="ellipse">
            <a:avLst/>
          </a:prstGeom>
          <a:solidFill>
            <a:srgbClr val="23ACA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50" name="Group 104"/>
          <p:cNvGrpSpPr/>
          <p:nvPr/>
        </p:nvGrpSpPr>
        <p:grpSpPr>
          <a:xfrm>
            <a:off x="4716016" y="3467125"/>
            <a:ext cx="2158219" cy="1552897"/>
            <a:chOff x="572968" y="4391246"/>
            <a:chExt cx="2158219" cy="1552897"/>
          </a:xfrm>
        </p:grpSpPr>
        <p:sp>
          <p:nvSpPr>
            <p:cNvPr id="151" name="TextBox 150"/>
            <p:cNvSpPr txBox="1"/>
            <p:nvPr/>
          </p:nvSpPr>
          <p:spPr>
            <a:xfrm>
              <a:off x="639046" y="4743814"/>
              <a:ext cx="20260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2D4861"/>
                  </a:solidFill>
                  <a:latin typeface="EuropeC"/>
                  <a:cs typeface="EuropeC"/>
                </a:rPr>
                <a:t>тоже займет немало времени, особенно если система плохо продумана и интуитивно непонятна вашим сотрудникам </a:t>
              </a:r>
              <a:endParaRPr lang="en-US" sz="1200" dirty="0">
                <a:solidFill>
                  <a:srgbClr val="2D4861"/>
                </a:solidFill>
                <a:latin typeface="EuropeC"/>
                <a:cs typeface="EuropeC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72968" y="4391246"/>
              <a:ext cx="21582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D4861"/>
                  </a:solidFill>
                  <a:latin typeface="EuropeC"/>
                  <a:cs typeface="EuropeC"/>
                </a:rPr>
                <a:t>Обучение персонала</a:t>
              </a:r>
              <a:r>
                <a:rPr lang="ru-RU" sz="1400" dirty="0">
                  <a:solidFill>
                    <a:srgbClr val="2D4861"/>
                  </a:solidFill>
                  <a:latin typeface="EuropeC"/>
                  <a:cs typeface="EuropeC"/>
                </a:rPr>
                <a:t> </a:t>
              </a:r>
              <a:endParaRPr lang="en-US" sz="1400" b="1" dirty="0">
                <a:solidFill>
                  <a:srgbClr val="2D4861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53" name="Group 12"/>
          <p:cNvGrpSpPr/>
          <p:nvPr/>
        </p:nvGrpSpPr>
        <p:grpSpPr>
          <a:xfrm>
            <a:off x="7166309" y="1563638"/>
            <a:ext cx="1763998" cy="1763998"/>
            <a:chOff x="6525183" y="2028043"/>
            <a:chExt cx="2026062" cy="2026062"/>
          </a:xfrm>
          <a:solidFill>
            <a:srgbClr val="2D4861"/>
          </a:solidFill>
        </p:grpSpPr>
        <p:sp>
          <p:nvSpPr>
            <p:cNvPr id="154" name="Freeform 6"/>
            <p:cNvSpPr>
              <a:spLocks/>
            </p:cNvSpPr>
            <p:nvPr/>
          </p:nvSpPr>
          <p:spPr bwMode="auto">
            <a:xfrm>
              <a:off x="8017318" y="2177018"/>
              <a:ext cx="386144" cy="384952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Freeform 7"/>
            <p:cNvSpPr>
              <a:spLocks/>
            </p:cNvSpPr>
            <p:nvPr/>
          </p:nvSpPr>
          <p:spPr bwMode="auto">
            <a:xfrm>
              <a:off x="7562050" y="2028043"/>
              <a:ext cx="463611" cy="20737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Freeform 8"/>
            <p:cNvSpPr>
              <a:spLocks/>
            </p:cNvSpPr>
            <p:nvPr/>
          </p:nvSpPr>
          <p:spPr bwMode="auto">
            <a:xfrm>
              <a:off x="8343872" y="2556011"/>
              <a:ext cx="207373" cy="461227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Freeform 9"/>
            <p:cNvSpPr>
              <a:spLocks/>
            </p:cNvSpPr>
            <p:nvPr/>
          </p:nvSpPr>
          <p:spPr bwMode="auto">
            <a:xfrm>
              <a:off x="8343872" y="3064910"/>
              <a:ext cx="207373" cy="463611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Freeform 10"/>
            <p:cNvSpPr>
              <a:spLocks/>
            </p:cNvSpPr>
            <p:nvPr/>
          </p:nvSpPr>
          <p:spPr bwMode="auto">
            <a:xfrm>
              <a:off x="8017318" y="3520178"/>
              <a:ext cx="386144" cy="38614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Freeform 11"/>
            <p:cNvSpPr>
              <a:spLocks/>
            </p:cNvSpPr>
            <p:nvPr/>
          </p:nvSpPr>
          <p:spPr bwMode="auto">
            <a:xfrm>
              <a:off x="7562050" y="3849115"/>
              <a:ext cx="463611" cy="204990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Freeform 12"/>
            <p:cNvSpPr>
              <a:spLocks/>
            </p:cNvSpPr>
            <p:nvPr/>
          </p:nvSpPr>
          <p:spPr bwMode="auto">
            <a:xfrm>
              <a:off x="7053151" y="3849115"/>
              <a:ext cx="461227" cy="204990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" name="Freeform 13"/>
            <p:cNvSpPr>
              <a:spLocks/>
            </p:cNvSpPr>
            <p:nvPr/>
          </p:nvSpPr>
          <p:spPr bwMode="auto">
            <a:xfrm>
              <a:off x="6674158" y="3520178"/>
              <a:ext cx="384952" cy="38614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Freeform 14"/>
            <p:cNvSpPr>
              <a:spLocks/>
            </p:cNvSpPr>
            <p:nvPr/>
          </p:nvSpPr>
          <p:spPr bwMode="auto">
            <a:xfrm>
              <a:off x="6525183" y="3064910"/>
              <a:ext cx="207373" cy="463611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Freeform 15"/>
            <p:cNvSpPr>
              <a:spLocks/>
            </p:cNvSpPr>
            <p:nvPr/>
          </p:nvSpPr>
          <p:spPr bwMode="auto">
            <a:xfrm>
              <a:off x="6525183" y="2556011"/>
              <a:ext cx="207373" cy="461227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Freeform 16"/>
            <p:cNvSpPr>
              <a:spLocks/>
            </p:cNvSpPr>
            <p:nvPr/>
          </p:nvSpPr>
          <p:spPr bwMode="auto">
            <a:xfrm>
              <a:off x="6674158" y="2177018"/>
              <a:ext cx="384952" cy="384952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Freeform 17"/>
            <p:cNvSpPr>
              <a:spLocks/>
            </p:cNvSpPr>
            <p:nvPr/>
          </p:nvSpPr>
          <p:spPr bwMode="auto">
            <a:xfrm>
              <a:off x="7053151" y="2028043"/>
              <a:ext cx="461227" cy="20737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66" name="Oval 5"/>
          <p:cNvSpPr>
            <a:spLocks noChangeArrowheads="1"/>
          </p:cNvSpPr>
          <p:nvPr/>
        </p:nvSpPr>
        <p:spPr bwMode="auto">
          <a:xfrm>
            <a:off x="7330257" y="1727586"/>
            <a:ext cx="1437140" cy="1437140"/>
          </a:xfrm>
          <a:prstGeom prst="ellipse">
            <a:avLst/>
          </a:prstGeom>
          <a:solidFill>
            <a:srgbClr val="23ACA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67" name="Group 104"/>
          <p:cNvGrpSpPr/>
          <p:nvPr/>
        </p:nvGrpSpPr>
        <p:grpSpPr>
          <a:xfrm>
            <a:off x="7022293" y="3467125"/>
            <a:ext cx="2158219" cy="1676375"/>
            <a:chOff x="572968" y="4391246"/>
            <a:chExt cx="2158219" cy="814233"/>
          </a:xfrm>
        </p:grpSpPr>
        <p:sp>
          <p:nvSpPr>
            <p:cNvPr id="168" name="TextBox 167"/>
            <p:cNvSpPr txBox="1"/>
            <p:nvPr/>
          </p:nvSpPr>
          <p:spPr>
            <a:xfrm>
              <a:off x="639046" y="4743814"/>
              <a:ext cx="2026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2D4861"/>
                  </a:solidFill>
                  <a:latin typeface="EuropeC"/>
                  <a:cs typeface="EuropeC"/>
                </a:rPr>
                <a:t>могут быть также вашей постоянной проблемой </a:t>
              </a:r>
              <a:endParaRPr lang="en-US" sz="1200" dirty="0">
                <a:solidFill>
                  <a:srgbClr val="2D4861"/>
                </a:solidFill>
                <a:latin typeface="EuropeC"/>
                <a:cs typeface="EuropeC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72968" y="4391246"/>
              <a:ext cx="21582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D4861"/>
                  </a:solidFill>
                  <a:latin typeface="EuropeC"/>
                  <a:cs typeface="EuropeC"/>
                </a:rPr>
                <a:t>Абонентская плата и различные скрытые платежи </a:t>
              </a:r>
              <a:endParaRPr lang="en-US" sz="1400" b="1" dirty="0">
                <a:solidFill>
                  <a:srgbClr val="2D4861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70" name="Group 17"/>
          <p:cNvGrpSpPr>
            <a:grpSpLocks noChangeAspect="1"/>
          </p:cNvGrpSpPr>
          <p:nvPr/>
        </p:nvGrpSpPr>
        <p:grpSpPr>
          <a:xfrm>
            <a:off x="683568" y="1923678"/>
            <a:ext cx="914591" cy="863998"/>
            <a:chOff x="10121900" y="790575"/>
            <a:chExt cx="746125" cy="704851"/>
          </a:xfrm>
          <a:solidFill>
            <a:srgbClr val="2D4861"/>
          </a:solidFill>
        </p:grpSpPr>
        <p:sp>
          <p:nvSpPr>
            <p:cNvPr id="171" name="Freeform 29"/>
            <p:cNvSpPr>
              <a:spLocks noEditPoints="1"/>
            </p:cNvSpPr>
            <p:nvPr/>
          </p:nvSpPr>
          <p:spPr bwMode="auto">
            <a:xfrm>
              <a:off x="10121900" y="947738"/>
              <a:ext cx="746125" cy="547688"/>
            </a:xfrm>
            <a:custGeom>
              <a:avLst/>
              <a:gdLst>
                <a:gd name="T0" fmla="*/ 167 w 196"/>
                <a:gd name="T1" fmla="*/ 35 h 144"/>
                <a:gd name="T2" fmla="*/ 153 w 196"/>
                <a:gd name="T3" fmla="*/ 34 h 144"/>
                <a:gd name="T4" fmla="*/ 136 w 196"/>
                <a:gd name="T5" fmla="*/ 28 h 144"/>
                <a:gd name="T6" fmla="*/ 172 w 196"/>
                <a:gd name="T7" fmla="*/ 28 h 144"/>
                <a:gd name="T8" fmla="*/ 167 w 196"/>
                <a:gd name="T9" fmla="*/ 18 h 144"/>
                <a:gd name="T10" fmla="*/ 167 w 196"/>
                <a:gd name="T11" fmla="*/ 11 h 144"/>
                <a:gd name="T12" fmla="*/ 151 w 196"/>
                <a:gd name="T13" fmla="*/ 8 h 144"/>
                <a:gd name="T14" fmla="*/ 136 w 196"/>
                <a:gd name="T15" fmla="*/ 6 h 144"/>
                <a:gd name="T16" fmla="*/ 122 w 196"/>
                <a:gd name="T17" fmla="*/ 7 h 144"/>
                <a:gd name="T18" fmla="*/ 113 w 196"/>
                <a:gd name="T19" fmla="*/ 10 h 144"/>
                <a:gd name="T20" fmla="*/ 105 w 196"/>
                <a:gd name="T21" fmla="*/ 6 h 144"/>
                <a:gd name="T22" fmla="*/ 105 w 196"/>
                <a:gd name="T23" fmla="*/ 0 h 144"/>
                <a:gd name="T24" fmla="*/ 43 w 196"/>
                <a:gd name="T25" fmla="*/ 0 h 144"/>
                <a:gd name="T26" fmla="*/ 0 w 196"/>
                <a:gd name="T27" fmla="*/ 71 h 144"/>
                <a:gd name="T28" fmla="*/ 108 w 196"/>
                <a:gd name="T29" fmla="*/ 132 h 144"/>
                <a:gd name="T30" fmla="*/ 170 w 196"/>
                <a:gd name="T31" fmla="*/ 126 h 144"/>
                <a:gd name="T32" fmla="*/ 167 w 196"/>
                <a:gd name="T33" fmla="*/ 37 h 144"/>
                <a:gd name="T34" fmla="*/ 76 w 196"/>
                <a:gd name="T35" fmla="*/ 109 h 144"/>
                <a:gd name="T36" fmla="*/ 64 w 196"/>
                <a:gd name="T37" fmla="*/ 110 h 144"/>
                <a:gd name="T38" fmla="*/ 37 w 196"/>
                <a:gd name="T39" fmla="*/ 79 h 144"/>
                <a:gd name="T40" fmla="*/ 53 w 196"/>
                <a:gd name="T41" fmla="*/ 76 h 144"/>
                <a:gd name="T42" fmla="*/ 67 w 196"/>
                <a:gd name="T43" fmla="*/ 84 h 144"/>
                <a:gd name="T44" fmla="*/ 54 w 196"/>
                <a:gd name="T45" fmla="*/ 67 h 144"/>
                <a:gd name="T46" fmla="*/ 59 w 196"/>
                <a:gd name="T47" fmla="*/ 30 h 144"/>
                <a:gd name="T48" fmla="*/ 60 w 196"/>
                <a:gd name="T49" fmla="*/ 22 h 144"/>
                <a:gd name="T50" fmla="*/ 73 w 196"/>
                <a:gd name="T51" fmla="*/ 29 h 144"/>
                <a:gd name="T52" fmla="*/ 95 w 196"/>
                <a:gd name="T53" fmla="*/ 52 h 144"/>
                <a:gd name="T54" fmla="*/ 70 w 196"/>
                <a:gd name="T55" fmla="*/ 48 h 144"/>
                <a:gd name="T56" fmla="*/ 82 w 196"/>
                <a:gd name="T57" fmla="*/ 62 h 144"/>
                <a:gd name="T58" fmla="*/ 76 w 196"/>
                <a:gd name="T59" fmla="*/ 102 h 144"/>
                <a:gd name="T60" fmla="*/ 145 w 196"/>
                <a:gd name="T61" fmla="*/ 108 h 144"/>
                <a:gd name="T62" fmla="*/ 137 w 196"/>
                <a:gd name="T63" fmla="*/ 110 h 144"/>
                <a:gd name="T64" fmla="*/ 118 w 196"/>
                <a:gd name="T65" fmla="*/ 87 h 144"/>
                <a:gd name="T66" fmla="*/ 129 w 196"/>
                <a:gd name="T67" fmla="*/ 85 h 144"/>
                <a:gd name="T68" fmla="*/ 139 w 196"/>
                <a:gd name="T69" fmla="*/ 91 h 144"/>
                <a:gd name="T70" fmla="*/ 129 w 196"/>
                <a:gd name="T71" fmla="*/ 79 h 144"/>
                <a:gd name="T72" fmla="*/ 133 w 196"/>
                <a:gd name="T73" fmla="*/ 53 h 144"/>
                <a:gd name="T74" fmla="*/ 134 w 196"/>
                <a:gd name="T75" fmla="*/ 47 h 144"/>
                <a:gd name="T76" fmla="*/ 143 w 196"/>
                <a:gd name="T77" fmla="*/ 52 h 144"/>
                <a:gd name="T78" fmla="*/ 158 w 196"/>
                <a:gd name="T79" fmla="*/ 68 h 144"/>
                <a:gd name="T80" fmla="*/ 141 w 196"/>
                <a:gd name="T81" fmla="*/ 65 h 144"/>
                <a:gd name="T82" fmla="*/ 150 w 196"/>
                <a:gd name="T83" fmla="*/ 75 h 144"/>
                <a:gd name="T84" fmla="*/ 145 w 196"/>
                <a:gd name="T85" fmla="*/ 10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44">
                  <a:moveTo>
                    <a:pt x="167" y="37"/>
                  </a:moveTo>
                  <a:cubicBezTo>
                    <a:pt x="168" y="36"/>
                    <a:pt x="168" y="35"/>
                    <a:pt x="167" y="35"/>
                  </a:cubicBezTo>
                  <a:cubicBezTo>
                    <a:pt x="167" y="34"/>
                    <a:pt x="167" y="33"/>
                    <a:pt x="167" y="33"/>
                  </a:cubicBezTo>
                  <a:cubicBezTo>
                    <a:pt x="163" y="33"/>
                    <a:pt x="158" y="34"/>
                    <a:pt x="153" y="34"/>
                  </a:cubicBezTo>
                  <a:cubicBezTo>
                    <a:pt x="133" y="34"/>
                    <a:pt x="117" y="26"/>
                    <a:pt x="115" y="17"/>
                  </a:cubicBezTo>
                  <a:cubicBezTo>
                    <a:pt x="122" y="22"/>
                    <a:pt x="132" y="27"/>
                    <a:pt x="136" y="28"/>
                  </a:cubicBezTo>
                  <a:cubicBezTo>
                    <a:pt x="136" y="28"/>
                    <a:pt x="137" y="28"/>
                    <a:pt x="137" y="28"/>
                  </a:cubicBezTo>
                  <a:cubicBezTo>
                    <a:pt x="149" y="33"/>
                    <a:pt x="172" y="28"/>
                    <a:pt x="172" y="28"/>
                  </a:cubicBezTo>
                  <a:cubicBezTo>
                    <a:pt x="172" y="28"/>
                    <a:pt x="173" y="27"/>
                    <a:pt x="171" y="25"/>
                  </a:cubicBezTo>
                  <a:cubicBezTo>
                    <a:pt x="168" y="22"/>
                    <a:pt x="165" y="21"/>
                    <a:pt x="167" y="18"/>
                  </a:cubicBezTo>
                  <a:cubicBezTo>
                    <a:pt x="168" y="16"/>
                    <a:pt x="170" y="14"/>
                    <a:pt x="169" y="12"/>
                  </a:cubicBezTo>
                  <a:cubicBezTo>
                    <a:pt x="169" y="12"/>
                    <a:pt x="168" y="11"/>
                    <a:pt x="167" y="11"/>
                  </a:cubicBezTo>
                  <a:cubicBezTo>
                    <a:pt x="163" y="11"/>
                    <a:pt x="157" y="12"/>
                    <a:pt x="157" y="12"/>
                  </a:cubicBezTo>
                  <a:cubicBezTo>
                    <a:pt x="157" y="12"/>
                    <a:pt x="156" y="9"/>
                    <a:pt x="151" y="8"/>
                  </a:cubicBezTo>
                  <a:cubicBezTo>
                    <a:pt x="147" y="7"/>
                    <a:pt x="140" y="5"/>
                    <a:pt x="136" y="5"/>
                  </a:cubicBezTo>
                  <a:cubicBezTo>
                    <a:pt x="136" y="5"/>
                    <a:pt x="136" y="6"/>
                    <a:pt x="136" y="6"/>
                  </a:cubicBezTo>
                  <a:cubicBezTo>
                    <a:pt x="133" y="7"/>
                    <a:pt x="129" y="10"/>
                    <a:pt x="125" y="9"/>
                  </a:cubicBezTo>
                  <a:cubicBezTo>
                    <a:pt x="123" y="8"/>
                    <a:pt x="122" y="8"/>
                    <a:pt x="122" y="7"/>
                  </a:cubicBezTo>
                  <a:cubicBezTo>
                    <a:pt x="120" y="7"/>
                    <a:pt x="119" y="6"/>
                    <a:pt x="117" y="7"/>
                  </a:cubicBezTo>
                  <a:cubicBezTo>
                    <a:pt x="113" y="7"/>
                    <a:pt x="113" y="10"/>
                    <a:pt x="113" y="10"/>
                  </a:cubicBezTo>
                  <a:cubicBezTo>
                    <a:pt x="113" y="10"/>
                    <a:pt x="112" y="10"/>
                    <a:pt x="112" y="10"/>
                  </a:cubicBezTo>
                  <a:cubicBezTo>
                    <a:pt x="110" y="8"/>
                    <a:pt x="107" y="7"/>
                    <a:pt x="105" y="6"/>
                  </a:cubicBezTo>
                  <a:cubicBezTo>
                    <a:pt x="106" y="5"/>
                    <a:pt x="106" y="4"/>
                    <a:pt x="104" y="3"/>
                  </a:cubicBezTo>
                  <a:cubicBezTo>
                    <a:pt x="105" y="2"/>
                    <a:pt x="105" y="1"/>
                    <a:pt x="105" y="0"/>
                  </a:cubicBezTo>
                  <a:cubicBezTo>
                    <a:pt x="96" y="2"/>
                    <a:pt x="85" y="3"/>
                    <a:pt x="73" y="3"/>
                  </a:cubicBezTo>
                  <a:cubicBezTo>
                    <a:pt x="62" y="3"/>
                    <a:pt x="51" y="2"/>
                    <a:pt x="43" y="0"/>
                  </a:cubicBezTo>
                  <a:cubicBezTo>
                    <a:pt x="42" y="2"/>
                    <a:pt x="41" y="4"/>
                    <a:pt x="41" y="5"/>
                  </a:cubicBezTo>
                  <a:cubicBezTo>
                    <a:pt x="17" y="17"/>
                    <a:pt x="0" y="42"/>
                    <a:pt x="0" y="71"/>
                  </a:cubicBezTo>
                  <a:cubicBezTo>
                    <a:pt x="0" y="93"/>
                    <a:pt x="10" y="113"/>
                    <a:pt x="26" y="127"/>
                  </a:cubicBezTo>
                  <a:cubicBezTo>
                    <a:pt x="43" y="142"/>
                    <a:pt x="89" y="144"/>
                    <a:pt x="108" y="132"/>
                  </a:cubicBezTo>
                  <a:cubicBezTo>
                    <a:pt x="111" y="131"/>
                    <a:pt x="114" y="128"/>
                    <a:pt x="117" y="126"/>
                  </a:cubicBezTo>
                  <a:cubicBezTo>
                    <a:pt x="132" y="133"/>
                    <a:pt x="158" y="133"/>
                    <a:pt x="170" y="126"/>
                  </a:cubicBezTo>
                  <a:cubicBezTo>
                    <a:pt x="184" y="118"/>
                    <a:pt x="196" y="100"/>
                    <a:pt x="196" y="83"/>
                  </a:cubicBezTo>
                  <a:cubicBezTo>
                    <a:pt x="196" y="62"/>
                    <a:pt x="184" y="45"/>
                    <a:pt x="167" y="37"/>
                  </a:cubicBezTo>
                  <a:close/>
                  <a:moveTo>
                    <a:pt x="76" y="102"/>
                  </a:move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10"/>
                    <a:pt x="75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3" y="110"/>
                    <a:pt x="63" y="109"/>
                    <a:pt x="63" y="102"/>
                  </a:cubicBezTo>
                  <a:cubicBezTo>
                    <a:pt x="47" y="101"/>
                    <a:pt x="38" y="93"/>
                    <a:pt x="37" y="79"/>
                  </a:cubicBezTo>
                  <a:cubicBezTo>
                    <a:pt x="37" y="78"/>
                    <a:pt x="38" y="78"/>
                    <a:pt x="38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6"/>
                    <a:pt x="54" y="76"/>
                    <a:pt x="55" y="77"/>
                  </a:cubicBezTo>
                  <a:cubicBezTo>
                    <a:pt x="56" y="84"/>
                    <a:pt x="63" y="84"/>
                    <a:pt x="67" y="84"/>
                  </a:cubicBezTo>
                  <a:cubicBezTo>
                    <a:pt x="69" y="83"/>
                    <a:pt x="70" y="82"/>
                    <a:pt x="70" y="81"/>
                  </a:cubicBezTo>
                  <a:cubicBezTo>
                    <a:pt x="71" y="77"/>
                    <a:pt x="68" y="73"/>
                    <a:pt x="54" y="67"/>
                  </a:cubicBezTo>
                  <a:cubicBezTo>
                    <a:pt x="44" y="62"/>
                    <a:pt x="39" y="60"/>
                    <a:pt x="39" y="52"/>
                  </a:cubicBezTo>
                  <a:cubicBezTo>
                    <a:pt x="38" y="43"/>
                    <a:pt x="45" y="33"/>
                    <a:pt x="59" y="30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0" y="22"/>
                    <a:pt x="60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2"/>
                    <a:pt x="72" y="22"/>
                    <a:pt x="73" y="29"/>
                  </a:cubicBezTo>
                  <a:cubicBezTo>
                    <a:pt x="87" y="31"/>
                    <a:pt x="96" y="40"/>
                    <a:pt x="96" y="50"/>
                  </a:cubicBezTo>
                  <a:cubicBezTo>
                    <a:pt x="96" y="51"/>
                    <a:pt x="96" y="51"/>
                    <a:pt x="95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9" y="53"/>
                    <a:pt x="78" y="47"/>
                    <a:pt x="70" y="48"/>
                  </a:cubicBezTo>
                  <a:cubicBezTo>
                    <a:pt x="67" y="48"/>
                    <a:pt x="67" y="50"/>
                    <a:pt x="67" y="51"/>
                  </a:cubicBezTo>
                  <a:cubicBezTo>
                    <a:pt x="67" y="55"/>
                    <a:pt x="72" y="57"/>
                    <a:pt x="82" y="62"/>
                  </a:cubicBezTo>
                  <a:cubicBezTo>
                    <a:pt x="92" y="67"/>
                    <a:pt x="97" y="71"/>
                    <a:pt x="98" y="79"/>
                  </a:cubicBezTo>
                  <a:cubicBezTo>
                    <a:pt x="98" y="90"/>
                    <a:pt x="90" y="99"/>
                    <a:pt x="76" y="102"/>
                  </a:cubicBezTo>
                  <a:close/>
                  <a:moveTo>
                    <a:pt x="145" y="104"/>
                  </a:moveTo>
                  <a:cubicBezTo>
                    <a:pt x="145" y="108"/>
                    <a:pt x="145" y="108"/>
                    <a:pt x="145" y="108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6" y="110"/>
                    <a:pt x="136" y="109"/>
                    <a:pt x="136" y="104"/>
                  </a:cubicBezTo>
                  <a:cubicBezTo>
                    <a:pt x="124" y="103"/>
                    <a:pt x="118" y="97"/>
                    <a:pt x="118" y="87"/>
                  </a:cubicBezTo>
                  <a:cubicBezTo>
                    <a:pt x="118" y="87"/>
                    <a:pt x="118" y="87"/>
                    <a:pt x="119" y="87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30" y="85"/>
                    <a:pt x="130" y="86"/>
                    <a:pt x="130" y="86"/>
                  </a:cubicBezTo>
                  <a:cubicBezTo>
                    <a:pt x="131" y="91"/>
                    <a:pt x="136" y="91"/>
                    <a:pt x="139" y="91"/>
                  </a:cubicBezTo>
                  <a:cubicBezTo>
                    <a:pt x="140" y="90"/>
                    <a:pt x="141" y="90"/>
                    <a:pt x="141" y="89"/>
                  </a:cubicBezTo>
                  <a:cubicBezTo>
                    <a:pt x="142" y="86"/>
                    <a:pt x="140" y="83"/>
                    <a:pt x="129" y="79"/>
                  </a:cubicBezTo>
                  <a:cubicBezTo>
                    <a:pt x="123" y="76"/>
                    <a:pt x="119" y="74"/>
                    <a:pt x="119" y="68"/>
                  </a:cubicBezTo>
                  <a:cubicBezTo>
                    <a:pt x="118" y="62"/>
                    <a:pt x="124" y="55"/>
                    <a:pt x="133" y="53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3" y="48"/>
                    <a:pt x="134" y="47"/>
                    <a:pt x="134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3" y="47"/>
                    <a:pt x="143" y="47"/>
                    <a:pt x="143" y="52"/>
                  </a:cubicBezTo>
                  <a:cubicBezTo>
                    <a:pt x="153" y="53"/>
                    <a:pt x="159" y="60"/>
                    <a:pt x="160" y="67"/>
                  </a:cubicBezTo>
                  <a:cubicBezTo>
                    <a:pt x="160" y="68"/>
                    <a:pt x="159" y="68"/>
                    <a:pt x="158" y="68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7" y="69"/>
                    <a:pt x="147" y="65"/>
                    <a:pt x="141" y="65"/>
                  </a:cubicBezTo>
                  <a:cubicBezTo>
                    <a:pt x="139" y="66"/>
                    <a:pt x="139" y="67"/>
                    <a:pt x="139" y="68"/>
                  </a:cubicBezTo>
                  <a:cubicBezTo>
                    <a:pt x="139" y="70"/>
                    <a:pt x="142" y="72"/>
                    <a:pt x="150" y="75"/>
                  </a:cubicBezTo>
                  <a:cubicBezTo>
                    <a:pt x="157" y="79"/>
                    <a:pt x="160" y="82"/>
                    <a:pt x="161" y="87"/>
                  </a:cubicBezTo>
                  <a:cubicBezTo>
                    <a:pt x="161" y="96"/>
                    <a:pt x="155" y="102"/>
                    <a:pt x="145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Freeform 30"/>
            <p:cNvSpPr>
              <a:spLocks/>
            </p:cNvSpPr>
            <p:nvPr/>
          </p:nvSpPr>
          <p:spPr bwMode="auto">
            <a:xfrm>
              <a:off x="10198100" y="790575"/>
              <a:ext cx="406400" cy="152400"/>
            </a:xfrm>
            <a:custGeom>
              <a:avLst/>
              <a:gdLst>
                <a:gd name="T0" fmla="*/ 26 w 107"/>
                <a:gd name="T1" fmla="*/ 38 h 40"/>
                <a:gd name="T2" fmla="*/ 50 w 107"/>
                <a:gd name="T3" fmla="*/ 40 h 40"/>
                <a:gd name="T4" fmla="*/ 84 w 107"/>
                <a:gd name="T5" fmla="*/ 37 h 40"/>
                <a:gd name="T6" fmla="*/ 107 w 107"/>
                <a:gd name="T7" fmla="*/ 25 h 40"/>
                <a:gd name="T8" fmla="*/ 102 w 107"/>
                <a:gd name="T9" fmla="*/ 20 h 40"/>
                <a:gd name="T10" fmla="*/ 93 w 107"/>
                <a:gd name="T11" fmla="*/ 12 h 40"/>
                <a:gd name="T12" fmla="*/ 95 w 107"/>
                <a:gd name="T13" fmla="*/ 1 h 40"/>
                <a:gd name="T14" fmla="*/ 91 w 107"/>
                <a:gd name="T15" fmla="*/ 1 h 40"/>
                <a:gd name="T16" fmla="*/ 75 w 107"/>
                <a:gd name="T17" fmla="*/ 7 h 40"/>
                <a:gd name="T18" fmla="*/ 64 w 107"/>
                <a:gd name="T19" fmla="*/ 3 h 40"/>
                <a:gd name="T20" fmla="*/ 40 w 107"/>
                <a:gd name="T21" fmla="*/ 5 h 40"/>
                <a:gd name="T22" fmla="*/ 39 w 107"/>
                <a:gd name="T23" fmla="*/ 6 h 40"/>
                <a:gd name="T24" fmla="*/ 23 w 107"/>
                <a:gd name="T25" fmla="*/ 16 h 40"/>
                <a:gd name="T26" fmla="*/ 17 w 107"/>
                <a:gd name="T27" fmla="*/ 15 h 40"/>
                <a:gd name="T28" fmla="*/ 10 w 107"/>
                <a:gd name="T29" fmla="*/ 16 h 40"/>
                <a:gd name="T30" fmla="*/ 5 w 107"/>
                <a:gd name="T31" fmla="*/ 23 h 40"/>
                <a:gd name="T32" fmla="*/ 0 w 107"/>
                <a:gd name="T33" fmla="*/ 28 h 40"/>
                <a:gd name="T34" fmla="*/ 27 w 107"/>
                <a:gd name="T35" fmla="*/ 38 h 40"/>
                <a:gd name="T36" fmla="*/ 26 w 107"/>
                <a:gd name="T37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40">
                  <a:moveTo>
                    <a:pt x="26" y="38"/>
                  </a:moveTo>
                  <a:cubicBezTo>
                    <a:pt x="33" y="40"/>
                    <a:pt x="42" y="40"/>
                    <a:pt x="50" y="40"/>
                  </a:cubicBezTo>
                  <a:cubicBezTo>
                    <a:pt x="63" y="40"/>
                    <a:pt x="74" y="39"/>
                    <a:pt x="84" y="37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25"/>
                    <a:pt x="107" y="22"/>
                    <a:pt x="102" y="20"/>
                  </a:cubicBezTo>
                  <a:cubicBezTo>
                    <a:pt x="98" y="17"/>
                    <a:pt x="92" y="16"/>
                    <a:pt x="93" y="12"/>
                  </a:cubicBezTo>
                  <a:cubicBezTo>
                    <a:pt x="94" y="8"/>
                    <a:pt x="96" y="3"/>
                    <a:pt x="95" y="1"/>
                  </a:cubicBezTo>
                  <a:cubicBezTo>
                    <a:pt x="94" y="0"/>
                    <a:pt x="93" y="0"/>
                    <a:pt x="91" y="1"/>
                  </a:cubicBezTo>
                  <a:cubicBezTo>
                    <a:pt x="84" y="2"/>
                    <a:pt x="75" y="7"/>
                    <a:pt x="75" y="7"/>
                  </a:cubicBezTo>
                  <a:cubicBezTo>
                    <a:pt x="75" y="7"/>
                    <a:pt x="73" y="3"/>
                    <a:pt x="64" y="3"/>
                  </a:cubicBezTo>
                  <a:cubicBezTo>
                    <a:pt x="57" y="3"/>
                    <a:pt x="45" y="3"/>
                    <a:pt x="40" y="5"/>
                  </a:cubicBezTo>
                  <a:cubicBezTo>
                    <a:pt x="39" y="5"/>
                    <a:pt x="39" y="6"/>
                    <a:pt x="39" y="6"/>
                  </a:cubicBezTo>
                  <a:cubicBezTo>
                    <a:pt x="36" y="8"/>
                    <a:pt x="30" y="16"/>
                    <a:pt x="23" y="16"/>
                  </a:cubicBezTo>
                  <a:cubicBezTo>
                    <a:pt x="21" y="16"/>
                    <a:pt x="19" y="15"/>
                    <a:pt x="17" y="15"/>
                  </a:cubicBezTo>
                  <a:cubicBezTo>
                    <a:pt x="15" y="14"/>
                    <a:pt x="14" y="14"/>
                    <a:pt x="10" y="16"/>
                  </a:cubicBezTo>
                  <a:cubicBezTo>
                    <a:pt x="5" y="19"/>
                    <a:pt x="5" y="23"/>
                    <a:pt x="5" y="23"/>
                  </a:cubicBezTo>
                  <a:cubicBezTo>
                    <a:pt x="5" y="23"/>
                    <a:pt x="0" y="22"/>
                    <a:pt x="0" y="28"/>
                  </a:cubicBezTo>
                  <a:cubicBezTo>
                    <a:pt x="15" y="35"/>
                    <a:pt x="27" y="38"/>
                    <a:pt x="27" y="38"/>
                  </a:cubicBezTo>
                  <a:cubicBezTo>
                    <a:pt x="27" y="38"/>
                    <a:pt x="26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73" name="Group 188"/>
          <p:cNvGrpSpPr>
            <a:grpSpLocks noChangeAspect="1"/>
          </p:cNvGrpSpPr>
          <p:nvPr/>
        </p:nvGrpSpPr>
        <p:grpSpPr>
          <a:xfrm>
            <a:off x="3021751" y="2067783"/>
            <a:ext cx="830169" cy="791999"/>
            <a:chOff x="4849813" y="501081"/>
            <a:chExt cx="1104900" cy="1054100"/>
          </a:xfrm>
          <a:solidFill>
            <a:srgbClr val="2D4861"/>
          </a:solidFill>
        </p:grpSpPr>
        <p:sp>
          <p:nvSpPr>
            <p:cNvPr id="174" name="Freeform 5"/>
            <p:cNvSpPr>
              <a:spLocks noEditPoints="1"/>
            </p:cNvSpPr>
            <p:nvPr/>
          </p:nvSpPr>
          <p:spPr bwMode="auto">
            <a:xfrm>
              <a:off x="4849813" y="501081"/>
              <a:ext cx="1104900" cy="1054100"/>
            </a:xfrm>
            <a:custGeom>
              <a:avLst/>
              <a:gdLst>
                <a:gd name="T0" fmla="*/ 482 w 526"/>
                <a:gd name="T1" fmla="*/ 0 h 502"/>
                <a:gd name="T2" fmla="*/ 44 w 526"/>
                <a:gd name="T3" fmla="*/ 0 h 502"/>
                <a:gd name="T4" fmla="*/ 0 w 526"/>
                <a:gd name="T5" fmla="*/ 45 h 502"/>
                <a:gd name="T6" fmla="*/ 0 w 526"/>
                <a:gd name="T7" fmla="*/ 384 h 502"/>
                <a:gd name="T8" fmla="*/ 44 w 526"/>
                <a:gd name="T9" fmla="*/ 428 h 502"/>
                <a:gd name="T10" fmla="*/ 177 w 526"/>
                <a:gd name="T11" fmla="*/ 428 h 502"/>
                <a:gd name="T12" fmla="*/ 154 w 526"/>
                <a:gd name="T13" fmla="*/ 454 h 502"/>
                <a:gd name="T14" fmla="*/ 141 w 526"/>
                <a:gd name="T15" fmla="*/ 467 h 502"/>
                <a:gd name="T16" fmla="*/ 140 w 526"/>
                <a:gd name="T17" fmla="*/ 487 h 502"/>
                <a:gd name="T18" fmla="*/ 173 w 526"/>
                <a:gd name="T19" fmla="*/ 502 h 502"/>
                <a:gd name="T20" fmla="*/ 352 w 526"/>
                <a:gd name="T21" fmla="*/ 502 h 502"/>
                <a:gd name="T22" fmla="*/ 386 w 526"/>
                <a:gd name="T23" fmla="*/ 487 h 502"/>
                <a:gd name="T24" fmla="*/ 384 w 526"/>
                <a:gd name="T25" fmla="*/ 467 h 502"/>
                <a:gd name="T26" fmla="*/ 372 w 526"/>
                <a:gd name="T27" fmla="*/ 453 h 502"/>
                <a:gd name="T28" fmla="*/ 348 w 526"/>
                <a:gd name="T29" fmla="*/ 428 h 502"/>
                <a:gd name="T30" fmla="*/ 482 w 526"/>
                <a:gd name="T31" fmla="*/ 428 h 502"/>
                <a:gd name="T32" fmla="*/ 526 w 526"/>
                <a:gd name="T33" fmla="*/ 384 h 502"/>
                <a:gd name="T34" fmla="*/ 526 w 526"/>
                <a:gd name="T35" fmla="*/ 45 h 502"/>
                <a:gd name="T36" fmla="*/ 482 w 526"/>
                <a:gd name="T37" fmla="*/ 0 h 502"/>
                <a:gd name="T38" fmla="*/ 360 w 526"/>
                <a:gd name="T39" fmla="*/ 465 h 502"/>
                <a:gd name="T40" fmla="*/ 371 w 526"/>
                <a:gd name="T41" fmla="*/ 476 h 502"/>
                <a:gd name="T42" fmla="*/ 371 w 526"/>
                <a:gd name="T43" fmla="*/ 480 h 502"/>
                <a:gd name="T44" fmla="*/ 352 w 526"/>
                <a:gd name="T45" fmla="*/ 485 h 502"/>
                <a:gd name="T46" fmla="*/ 173 w 526"/>
                <a:gd name="T47" fmla="*/ 485 h 502"/>
                <a:gd name="T48" fmla="*/ 155 w 526"/>
                <a:gd name="T49" fmla="*/ 480 h 502"/>
                <a:gd name="T50" fmla="*/ 154 w 526"/>
                <a:gd name="T51" fmla="*/ 476 h 502"/>
                <a:gd name="T52" fmla="*/ 154 w 526"/>
                <a:gd name="T53" fmla="*/ 477 h 502"/>
                <a:gd name="T54" fmla="*/ 165 w 526"/>
                <a:gd name="T55" fmla="*/ 465 h 502"/>
                <a:gd name="T56" fmla="*/ 196 w 526"/>
                <a:gd name="T57" fmla="*/ 428 h 502"/>
                <a:gd name="T58" fmla="*/ 329 w 526"/>
                <a:gd name="T59" fmla="*/ 428 h 502"/>
                <a:gd name="T60" fmla="*/ 360 w 526"/>
                <a:gd name="T61" fmla="*/ 465 h 502"/>
                <a:gd name="T62" fmla="*/ 493 w 526"/>
                <a:gd name="T63" fmla="*/ 384 h 502"/>
                <a:gd name="T64" fmla="*/ 482 w 526"/>
                <a:gd name="T65" fmla="*/ 395 h 502"/>
                <a:gd name="T66" fmla="*/ 44 w 526"/>
                <a:gd name="T67" fmla="*/ 395 h 502"/>
                <a:gd name="T68" fmla="*/ 32 w 526"/>
                <a:gd name="T69" fmla="*/ 384 h 502"/>
                <a:gd name="T70" fmla="*/ 32 w 526"/>
                <a:gd name="T71" fmla="*/ 45 h 502"/>
                <a:gd name="T72" fmla="*/ 44 w 526"/>
                <a:gd name="T73" fmla="*/ 33 h 502"/>
                <a:gd name="T74" fmla="*/ 482 w 526"/>
                <a:gd name="T75" fmla="*/ 33 h 502"/>
                <a:gd name="T76" fmla="*/ 493 w 526"/>
                <a:gd name="T77" fmla="*/ 45 h 502"/>
                <a:gd name="T78" fmla="*/ 493 w 526"/>
                <a:gd name="T79" fmla="*/ 38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6" h="502">
                  <a:moveTo>
                    <a:pt x="48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9" y="0"/>
                    <a:pt x="0" y="20"/>
                    <a:pt x="0" y="45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8"/>
                    <a:pt x="19" y="428"/>
                    <a:pt x="44" y="428"/>
                  </a:cubicBezTo>
                  <a:cubicBezTo>
                    <a:pt x="177" y="428"/>
                    <a:pt x="177" y="428"/>
                    <a:pt x="177" y="428"/>
                  </a:cubicBezTo>
                  <a:cubicBezTo>
                    <a:pt x="170" y="437"/>
                    <a:pt x="159" y="448"/>
                    <a:pt x="154" y="454"/>
                  </a:cubicBezTo>
                  <a:cubicBezTo>
                    <a:pt x="148" y="459"/>
                    <a:pt x="144" y="463"/>
                    <a:pt x="141" y="467"/>
                  </a:cubicBezTo>
                  <a:cubicBezTo>
                    <a:pt x="138" y="471"/>
                    <a:pt x="136" y="480"/>
                    <a:pt x="140" y="487"/>
                  </a:cubicBezTo>
                  <a:cubicBezTo>
                    <a:pt x="144" y="494"/>
                    <a:pt x="152" y="502"/>
                    <a:pt x="173" y="502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74" y="502"/>
                    <a:pt x="382" y="494"/>
                    <a:pt x="386" y="487"/>
                  </a:cubicBezTo>
                  <a:cubicBezTo>
                    <a:pt x="389" y="480"/>
                    <a:pt x="388" y="471"/>
                    <a:pt x="384" y="467"/>
                  </a:cubicBezTo>
                  <a:cubicBezTo>
                    <a:pt x="382" y="463"/>
                    <a:pt x="378" y="459"/>
                    <a:pt x="372" y="453"/>
                  </a:cubicBezTo>
                  <a:cubicBezTo>
                    <a:pt x="367" y="448"/>
                    <a:pt x="355" y="437"/>
                    <a:pt x="348" y="428"/>
                  </a:cubicBezTo>
                  <a:cubicBezTo>
                    <a:pt x="482" y="428"/>
                    <a:pt x="482" y="428"/>
                    <a:pt x="482" y="428"/>
                  </a:cubicBezTo>
                  <a:cubicBezTo>
                    <a:pt x="506" y="428"/>
                    <a:pt x="526" y="408"/>
                    <a:pt x="526" y="384"/>
                  </a:cubicBezTo>
                  <a:cubicBezTo>
                    <a:pt x="526" y="45"/>
                    <a:pt x="526" y="45"/>
                    <a:pt x="526" y="45"/>
                  </a:cubicBezTo>
                  <a:cubicBezTo>
                    <a:pt x="526" y="20"/>
                    <a:pt x="506" y="0"/>
                    <a:pt x="482" y="0"/>
                  </a:cubicBezTo>
                  <a:close/>
                  <a:moveTo>
                    <a:pt x="360" y="465"/>
                  </a:moveTo>
                  <a:cubicBezTo>
                    <a:pt x="365" y="470"/>
                    <a:pt x="370" y="474"/>
                    <a:pt x="371" y="476"/>
                  </a:cubicBezTo>
                  <a:cubicBezTo>
                    <a:pt x="371" y="476"/>
                    <a:pt x="372" y="478"/>
                    <a:pt x="371" y="480"/>
                  </a:cubicBezTo>
                  <a:cubicBezTo>
                    <a:pt x="368" y="483"/>
                    <a:pt x="362" y="485"/>
                    <a:pt x="352" y="485"/>
                  </a:cubicBezTo>
                  <a:cubicBezTo>
                    <a:pt x="173" y="485"/>
                    <a:pt x="173" y="485"/>
                    <a:pt x="173" y="485"/>
                  </a:cubicBezTo>
                  <a:cubicBezTo>
                    <a:pt x="164" y="485"/>
                    <a:pt x="157" y="483"/>
                    <a:pt x="155" y="480"/>
                  </a:cubicBezTo>
                  <a:cubicBezTo>
                    <a:pt x="154" y="478"/>
                    <a:pt x="155" y="476"/>
                    <a:pt x="154" y="476"/>
                  </a:cubicBezTo>
                  <a:cubicBezTo>
                    <a:pt x="154" y="476"/>
                    <a:pt x="154" y="476"/>
                    <a:pt x="154" y="477"/>
                  </a:cubicBezTo>
                  <a:cubicBezTo>
                    <a:pt x="156" y="474"/>
                    <a:pt x="161" y="470"/>
                    <a:pt x="165" y="465"/>
                  </a:cubicBezTo>
                  <a:cubicBezTo>
                    <a:pt x="180" y="451"/>
                    <a:pt x="191" y="439"/>
                    <a:pt x="196" y="428"/>
                  </a:cubicBezTo>
                  <a:cubicBezTo>
                    <a:pt x="329" y="428"/>
                    <a:pt x="329" y="428"/>
                    <a:pt x="329" y="428"/>
                  </a:cubicBezTo>
                  <a:cubicBezTo>
                    <a:pt x="334" y="439"/>
                    <a:pt x="346" y="451"/>
                    <a:pt x="360" y="465"/>
                  </a:cubicBezTo>
                  <a:close/>
                  <a:moveTo>
                    <a:pt x="493" y="384"/>
                  </a:moveTo>
                  <a:cubicBezTo>
                    <a:pt x="493" y="390"/>
                    <a:pt x="488" y="395"/>
                    <a:pt x="482" y="395"/>
                  </a:cubicBezTo>
                  <a:cubicBezTo>
                    <a:pt x="44" y="395"/>
                    <a:pt x="44" y="395"/>
                    <a:pt x="44" y="395"/>
                  </a:cubicBezTo>
                  <a:cubicBezTo>
                    <a:pt x="38" y="395"/>
                    <a:pt x="32" y="390"/>
                    <a:pt x="32" y="38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38"/>
                    <a:pt x="38" y="33"/>
                    <a:pt x="44" y="33"/>
                  </a:cubicBezTo>
                  <a:cubicBezTo>
                    <a:pt x="482" y="33"/>
                    <a:pt x="482" y="33"/>
                    <a:pt x="482" y="33"/>
                  </a:cubicBezTo>
                  <a:cubicBezTo>
                    <a:pt x="488" y="33"/>
                    <a:pt x="493" y="38"/>
                    <a:pt x="493" y="45"/>
                  </a:cubicBezTo>
                  <a:lnTo>
                    <a:pt x="493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Freeform 6"/>
            <p:cNvSpPr>
              <a:spLocks noEditPoints="1"/>
            </p:cNvSpPr>
            <p:nvPr/>
          </p:nvSpPr>
          <p:spPr bwMode="auto">
            <a:xfrm>
              <a:off x="4986338" y="640781"/>
              <a:ext cx="828675" cy="552450"/>
            </a:xfrm>
            <a:custGeom>
              <a:avLst/>
              <a:gdLst>
                <a:gd name="T0" fmla="*/ 367 w 395"/>
                <a:gd name="T1" fmla="*/ 0 h 264"/>
                <a:gd name="T2" fmla="*/ 28 w 395"/>
                <a:gd name="T3" fmla="*/ 0 h 264"/>
                <a:gd name="T4" fmla="*/ 0 w 395"/>
                <a:gd name="T5" fmla="*/ 28 h 264"/>
                <a:gd name="T6" fmla="*/ 0 w 395"/>
                <a:gd name="T7" fmla="*/ 236 h 264"/>
                <a:gd name="T8" fmla="*/ 28 w 395"/>
                <a:gd name="T9" fmla="*/ 264 h 264"/>
                <a:gd name="T10" fmla="*/ 367 w 395"/>
                <a:gd name="T11" fmla="*/ 264 h 264"/>
                <a:gd name="T12" fmla="*/ 395 w 395"/>
                <a:gd name="T13" fmla="*/ 236 h 264"/>
                <a:gd name="T14" fmla="*/ 395 w 395"/>
                <a:gd name="T15" fmla="*/ 28 h 264"/>
                <a:gd name="T16" fmla="*/ 367 w 395"/>
                <a:gd name="T17" fmla="*/ 0 h 264"/>
                <a:gd name="T18" fmla="*/ 379 w 395"/>
                <a:gd name="T19" fmla="*/ 236 h 264"/>
                <a:gd name="T20" fmla="*/ 367 w 395"/>
                <a:gd name="T21" fmla="*/ 247 h 264"/>
                <a:gd name="T22" fmla="*/ 28 w 395"/>
                <a:gd name="T23" fmla="*/ 247 h 264"/>
                <a:gd name="T24" fmla="*/ 17 w 395"/>
                <a:gd name="T25" fmla="*/ 236 h 264"/>
                <a:gd name="T26" fmla="*/ 17 w 395"/>
                <a:gd name="T27" fmla="*/ 28 h 264"/>
                <a:gd name="T28" fmla="*/ 28 w 395"/>
                <a:gd name="T29" fmla="*/ 17 h 264"/>
                <a:gd name="T30" fmla="*/ 367 w 395"/>
                <a:gd name="T31" fmla="*/ 17 h 264"/>
                <a:gd name="T32" fmla="*/ 379 w 395"/>
                <a:gd name="T33" fmla="*/ 28 h 264"/>
                <a:gd name="T34" fmla="*/ 379 w 395"/>
                <a:gd name="T35" fmla="*/ 23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5" h="264">
                  <a:moveTo>
                    <a:pt x="36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51"/>
                    <a:pt x="13" y="264"/>
                    <a:pt x="28" y="264"/>
                  </a:cubicBezTo>
                  <a:cubicBezTo>
                    <a:pt x="367" y="264"/>
                    <a:pt x="367" y="264"/>
                    <a:pt x="367" y="264"/>
                  </a:cubicBezTo>
                  <a:cubicBezTo>
                    <a:pt x="383" y="264"/>
                    <a:pt x="395" y="251"/>
                    <a:pt x="395" y="236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5" y="13"/>
                    <a:pt x="383" y="0"/>
                    <a:pt x="367" y="0"/>
                  </a:cubicBezTo>
                  <a:close/>
                  <a:moveTo>
                    <a:pt x="379" y="236"/>
                  </a:moveTo>
                  <a:cubicBezTo>
                    <a:pt x="379" y="242"/>
                    <a:pt x="374" y="247"/>
                    <a:pt x="367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2" y="247"/>
                    <a:pt x="17" y="242"/>
                    <a:pt x="17" y="23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2"/>
                    <a:pt x="22" y="17"/>
                    <a:pt x="28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74" y="17"/>
                    <a:pt x="379" y="22"/>
                    <a:pt x="379" y="28"/>
                  </a:cubicBezTo>
                  <a:lnTo>
                    <a:pt x="379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Freeform 7"/>
            <p:cNvSpPr>
              <a:spLocks noEditPoints="1"/>
            </p:cNvSpPr>
            <p:nvPr/>
          </p:nvSpPr>
          <p:spPr bwMode="auto">
            <a:xfrm>
              <a:off x="5349875" y="1209106"/>
              <a:ext cx="104775" cy="104775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25 w 50"/>
                <a:gd name="T11" fmla="*/ 33 h 50"/>
                <a:gd name="T12" fmla="*/ 17 w 50"/>
                <a:gd name="T13" fmla="*/ 25 h 50"/>
                <a:gd name="T14" fmla="*/ 25 w 50"/>
                <a:gd name="T15" fmla="*/ 17 h 50"/>
                <a:gd name="T16" fmla="*/ 33 w 50"/>
                <a:gd name="T17" fmla="*/ 25 h 50"/>
                <a:gd name="T18" fmla="*/ 25 w 50"/>
                <a:gd name="T1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8" y="50"/>
                    <a:pt x="50" y="39"/>
                    <a:pt x="50" y="25"/>
                  </a:cubicBezTo>
                  <a:cubicBezTo>
                    <a:pt x="50" y="12"/>
                    <a:pt x="38" y="0"/>
                    <a:pt x="25" y="0"/>
                  </a:cubicBezTo>
                  <a:close/>
                  <a:moveTo>
                    <a:pt x="25" y="33"/>
                  </a:moveTo>
                  <a:cubicBezTo>
                    <a:pt x="20" y="33"/>
                    <a:pt x="17" y="30"/>
                    <a:pt x="17" y="25"/>
                  </a:cubicBezTo>
                  <a:cubicBezTo>
                    <a:pt x="17" y="21"/>
                    <a:pt x="20" y="17"/>
                    <a:pt x="25" y="17"/>
                  </a:cubicBezTo>
                  <a:cubicBezTo>
                    <a:pt x="29" y="17"/>
                    <a:pt x="33" y="21"/>
                    <a:pt x="33" y="25"/>
                  </a:cubicBezTo>
                  <a:cubicBezTo>
                    <a:pt x="33" y="30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Freeform 8"/>
            <p:cNvSpPr>
              <a:spLocks noEditPoints="1"/>
            </p:cNvSpPr>
            <p:nvPr/>
          </p:nvSpPr>
          <p:spPr bwMode="auto">
            <a:xfrm>
              <a:off x="5480050" y="866206"/>
              <a:ext cx="280988" cy="280988"/>
            </a:xfrm>
            <a:custGeom>
              <a:avLst/>
              <a:gdLst>
                <a:gd name="T0" fmla="*/ 67 w 134"/>
                <a:gd name="T1" fmla="*/ 134 h 134"/>
                <a:gd name="T2" fmla="*/ 0 w 134"/>
                <a:gd name="T3" fmla="*/ 67 h 134"/>
                <a:gd name="T4" fmla="*/ 67 w 134"/>
                <a:gd name="T5" fmla="*/ 0 h 134"/>
                <a:gd name="T6" fmla="*/ 134 w 134"/>
                <a:gd name="T7" fmla="*/ 67 h 134"/>
                <a:gd name="T8" fmla="*/ 67 w 134"/>
                <a:gd name="T9" fmla="*/ 134 h 134"/>
                <a:gd name="T10" fmla="*/ 67 w 134"/>
                <a:gd name="T11" fmla="*/ 10 h 134"/>
                <a:gd name="T12" fmla="*/ 10 w 134"/>
                <a:gd name="T13" fmla="*/ 67 h 134"/>
                <a:gd name="T14" fmla="*/ 67 w 134"/>
                <a:gd name="T15" fmla="*/ 124 h 134"/>
                <a:gd name="T16" fmla="*/ 124 w 134"/>
                <a:gd name="T17" fmla="*/ 67 h 134"/>
                <a:gd name="T18" fmla="*/ 67 w 134"/>
                <a:gd name="T19" fmla="*/ 1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4" y="30"/>
                    <a:pt x="134" y="67"/>
                  </a:cubicBezTo>
                  <a:cubicBezTo>
                    <a:pt x="134" y="104"/>
                    <a:pt x="104" y="134"/>
                    <a:pt x="67" y="134"/>
                  </a:cubicBezTo>
                  <a:close/>
                  <a:moveTo>
                    <a:pt x="67" y="10"/>
                  </a:moveTo>
                  <a:cubicBezTo>
                    <a:pt x="35" y="10"/>
                    <a:pt x="10" y="35"/>
                    <a:pt x="10" y="67"/>
                  </a:cubicBezTo>
                  <a:cubicBezTo>
                    <a:pt x="10" y="98"/>
                    <a:pt x="35" y="124"/>
                    <a:pt x="67" y="124"/>
                  </a:cubicBezTo>
                  <a:cubicBezTo>
                    <a:pt x="98" y="124"/>
                    <a:pt x="124" y="98"/>
                    <a:pt x="124" y="67"/>
                  </a:cubicBezTo>
                  <a:cubicBezTo>
                    <a:pt x="124" y="35"/>
                    <a:pt x="98" y="10"/>
                    <a:pt x="6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Freeform 9"/>
            <p:cNvSpPr>
              <a:spLocks noEditPoints="1"/>
            </p:cNvSpPr>
            <p:nvPr/>
          </p:nvSpPr>
          <p:spPr bwMode="auto">
            <a:xfrm>
              <a:off x="5545138" y="931293"/>
              <a:ext cx="150813" cy="150813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0 h 72"/>
                <a:gd name="T12" fmla="*/ 10 w 72"/>
                <a:gd name="T13" fmla="*/ 36 h 72"/>
                <a:gd name="T14" fmla="*/ 36 w 72"/>
                <a:gd name="T15" fmla="*/ 62 h 72"/>
                <a:gd name="T16" fmla="*/ 62 w 72"/>
                <a:gd name="T17" fmla="*/ 36 h 72"/>
                <a:gd name="T18" fmla="*/ 36 w 72"/>
                <a:gd name="T1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0"/>
                  </a:moveTo>
                  <a:cubicBezTo>
                    <a:pt x="22" y="10"/>
                    <a:pt x="10" y="21"/>
                    <a:pt x="10" y="36"/>
                  </a:cubicBezTo>
                  <a:cubicBezTo>
                    <a:pt x="10" y="50"/>
                    <a:pt x="22" y="62"/>
                    <a:pt x="36" y="62"/>
                  </a:cubicBezTo>
                  <a:cubicBezTo>
                    <a:pt x="50" y="62"/>
                    <a:pt x="62" y="50"/>
                    <a:pt x="62" y="36"/>
                  </a:cubicBezTo>
                  <a:cubicBezTo>
                    <a:pt x="62" y="21"/>
                    <a:pt x="50" y="10"/>
                    <a:pt x="3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Freeform 10"/>
            <p:cNvSpPr>
              <a:spLocks/>
            </p:cNvSpPr>
            <p:nvPr/>
          </p:nvSpPr>
          <p:spPr bwMode="auto">
            <a:xfrm>
              <a:off x="5316538" y="702693"/>
              <a:ext cx="371475" cy="396875"/>
            </a:xfrm>
            <a:custGeom>
              <a:avLst/>
              <a:gdLst>
                <a:gd name="T0" fmla="*/ 155 w 177"/>
                <a:gd name="T1" fmla="*/ 0 h 189"/>
                <a:gd name="T2" fmla="*/ 134 w 177"/>
                <a:gd name="T3" fmla="*/ 0 h 189"/>
                <a:gd name="T4" fmla="*/ 104 w 177"/>
                <a:gd name="T5" fmla="*/ 28 h 189"/>
                <a:gd name="T6" fmla="*/ 91 w 177"/>
                <a:gd name="T7" fmla="*/ 33 h 189"/>
                <a:gd name="T8" fmla="*/ 72 w 177"/>
                <a:gd name="T9" fmla="*/ 26 h 189"/>
                <a:gd name="T10" fmla="*/ 50 w 177"/>
                <a:gd name="T11" fmla="*/ 35 h 189"/>
                <a:gd name="T12" fmla="*/ 35 w 177"/>
                <a:gd name="T13" fmla="*/ 50 h 189"/>
                <a:gd name="T14" fmla="*/ 26 w 177"/>
                <a:gd name="T15" fmla="*/ 72 h 189"/>
                <a:gd name="T16" fmla="*/ 33 w 177"/>
                <a:gd name="T17" fmla="*/ 91 h 189"/>
                <a:gd name="T18" fmla="*/ 28 w 177"/>
                <a:gd name="T19" fmla="*/ 104 h 189"/>
                <a:gd name="T20" fmla="*/ 0 w 177"/>
                <a:gd name="T21" fmla="*/ 134 h 189"/>
                <a:gd name="T22" fmla="*/ 0 w 177"/>
                <a:gd name="T23" fmla="*/ 155 h 189"/>
                <a:gd name="T24" fmla="*/ 28 w 177"/>
                <a:gd name="T25" fmla="*/ 186 h 189"/>
                <a:gd name="T26" fmla="*/ 29 w 177"/>
                <a:gd name="T27" fmla="*/ 189 h 189"/>
                <a:gd name="T28" fmla="*/ 52 w 177"/>
                <a:gd name="T29" fmla="*/ 189 h 189"/>
                <a:gd name="T30" fmla="*/ 44 w 177"/>
                <a:gd name="T31" fmla="*/ 165 h 189"/>
                <a:gd name="T32" fmla="*/ 31 w 177"/>
                <a:gd name="T33" fmla="*/ 165 h 189"/>
                <a:gd name="T34" fmla="*/ 21 w 177"/>
                <a:gd name="T35" fmla="*/ 155 h 189"/>
                <a:gd name="T36" fmla="*/ 21 w 177"/>
                <a:gd name="T37" fmla="*/ 134 h 189"/>
                <a:gd name="T38" fmla="*/ 31 w 177"/>
                <a:gd name="T39" fmla="*/ 124 h 189"/>
                <a:gd name="T40" fmla="*/ 44 w 177"/>
                <a:gd name="T41" fmla="*/ 124 h 189"/>
                <a:gd name="T42" fmla="*/ 59 w 177"/>
                <a:gd name="T43" fmla="*/ 88 h 189"/>
                <a:gd name="T44" fmla="*/ 50 w 177"/>
                <a:gd name="T45" fmla="*/ 79 h 189"/>
                <a:gd name="T46" fmla="*/ 50 w 177"/>
                <a:gd name="T47" fmla="*/ 64 h 189"/>
                <a:gd name="T48" fmla="*/ 64 w 177"/>
                <a:gd name="T49" fmla="*/ 50 h 189"/>
                <a:gd name="T50" fmla="*/ 72 w 177"/>
                <a:gd name="T51" fmla="*/ 47 h 189"/>
                <a:gd name="T52" fmla="*/ 79 w 177"/>
                <a:gd name="T53" fmla="*/ 50 h 189"/>
                <a:gd name="T54" fmla="*/ 88 w 177"/>
                <a:gd name="T55" fmla="*/ 59 h 189"/>
                <a:gd name="T56" fmla="*/ 124 w 177"/>
                <a:gd name="T57" fmla="*/ 43 h 189"/>
                <a:gd name="T58" fmla="*/ 124 w 177"/>
                <a:gd name="T59" fmla="*/ 31 h 189"/>
                <a:gd name="T60" fmla="*/ 134 w 177"/>
                <a:gd name="T61" fmla="*/ 21 h 189"/>
                <a:gd name="T62" fmla="*/ 155 w 177"/>
                <a:gd name="T63" fmla="*/ 21 h 189"/>
                <a:gd name="T64" fmla="*/ 165 w 177"/>
                <a:gd name="T65" fmla="*/ 31 h 189"/>
                <a:gd name="T66" fmla="*/ 165 w 177"/>
                <a:gd name="T67" fmla="*/ 43 h 189"/>
                <a:gd name="T68" fmla="*/ 177 w 177"/>
                <a:gd name="T69" fmla="*/ 47 h 189"/>
                <a:gd name="T70" fmla="*/ 177 w 177"/>
                <a:gd name="T71" fmla="*/ 9 h 189"/>
                <a:gd name="T72" fmla="*/ 155 w 177"/>
                <a:gd name="T7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9">
                  <a:moveTo>
                    <a:pt x="155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18" y="0"/>
                    <a:pt x="105" y="12"/>
                    <a:pt x="104" y="28"/>
                  </a:cubicBezTo>
                  <a:cubicBezTo>
                    <a:pt x="99" y="29"/>
                    <a:pt x="95" y="31"/>
                    <a:pt x="91" y="33"/>
                  </a:cubicBezTo>
                  <a:cubicBezTo>
                    <a:pt x="86" y="28"/>
                    <a:pt x="79" y="26"/>
                    <a:pt x="72" y="26"/>
                  </a:cubicBezTo>
                  <a:cubicBezTo>
                    <a:pt x="63" y="26"/>
                    <a:pt x="56" y="29"/>
                    <a:pt x="50" y="3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9" y="56"/>
                    <a:pt x="26" y="63"/>
                    <a:pt x="26" y="72"/>
                  </a:cubicBezTo>
                  <a:cubicBezTo>
                    <a:pt x="26" y="79"/>
                    <a:pt x="29" y="86"/>
                    <a:pt x="33" y="91"/>
                  </a:cubicBezTo>
                  <a:cubicBezTo>
                    <a:pt x="31" y="95"/>
                    <a:pt x="29" y="99"/>
                    <a:pt x="28" y="104"/>
                  </a:cubicBezTo>
                  <a:cubicBezTo>
                    <a:pt x="12" y="105"/>
                    <a:pt x="0" y="118"/>
                    <a:pt x="0" y="13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71"/>
                    <a:pt x="12" y="184"/>
                    <a:pt x="28" y="186"/>
                  </a:cubicBezTo>
                  <a:cubicBezTo>
                    <a:pt x="28" y="187"/>
                    <a:pt x="29" y="188"/>
                    <a:pt x="29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48" y="182"/>
                    <a:pt x="45" y="174"/>
                    <a:pt x="44" y="165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25" y="165"/>
                    <a:pt x="21" y="161"/>
                    <a:pt x="21" y="155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1" y="129"/>
                    <a:pt x="25" y="124"/>
                    <a:pt x="31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6" y="111"/>
                    <a:pt x="52" y="99"/>
                    <a:pt x="59" y="88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46" y="75"/>
                    <a:pt x="46" y="68"/>
                    <a:pt x="50" y="64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6" y="48"/>
                    <a:pt x="69" y="47"/>
                    <a:pt x="72" y="47"/>
                  </a:cubicBezTo>
                  <a:cubicBezTo>
                    <a:pt x="74" y="47"/>
                    <a:pt x="77" y="48"/>
                    <a:pt x="79" y="5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9" y="52"/>
                    <a:pt x="111" y="46"/>
                    <a:pt x="124" y="4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4" y="25"/>
                    <a:pt x="129" y="21"/>
                    <a:pt x="134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61" y="21"/>
                    <a:pt x="165" y="25"/>
                    <a:pt x="165" y="31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9" y="44"/>
                    <a:pt x="173" y="45"/>
                    <a:pt x="177" y="47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1" y="3"/>
                    <a:pt x="1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81" name="Freeform 5"/>
          <p:cNvSpPr>
            <a:spLocks noChangeAspect="1" noEditPoints="1"/>
          </p:cNvSpPr>
          <p:nvPr/>
        </p:nvSpPr>
        <p:spPr bwMode="auto">
          <a:xfrm>
            <a:off x="5323489" y="1923678"/>
            <a:ext cx="827999" cy="935995"/>
          </a:xfrm>
          <a:custGeom>
            <a:avLst/>
            <a:gdLst>
              <a:gd name="T0" fmla="*/ 791 w 812"/>
              <a:gd name="T1" fmla="*/ 578 h 983"/>
              <a:gd name="T2" fmla="*/ 697 w 812"/>
              <a:gd name="T3" fmla="*/ 481 h 983"/>
              <a:gd name="T4" fmla="*/ 543 w 812"/>
              <a:gd name="T5" fmla="*/ 441 h 983"/>
              <a:gd name="T6" fmla="*/ 504 w 812"/>
              <a:gd name="T7" fmla="*/ 400 h 983"/>
              <a:gd name="T8" fmla="*/ 541 w 812"/>
              <a:gd name="T9" fmla="*/ 311 h 983"/>
              <a:gd name="T10" fmla="*/ 543 w 812"/>
              <a:gd name="T11" fmla="*/ 311 h 983"/>
              <a:gd name="T12" fmla="*/ 571 w 812"/>
              <a:gd name="T13" fmla="*/ 222 h 983"/>
              <a:gd name="T14" fmla="*/ 584 w 812"/>
              <a:gd name="T15" fmla="*/ 153 h 983"/>
              <a:gd name="T16" fmla="*/ 524 w 812"/>
              <a:gd name="T17" fmla="*/ 34 h 983"/>
              <a:gd name="T18" fmla="*/ 486 w 812"/>
              <a:gd name="T19" fmla="*/ 16 h 983"/>
              <a:gd name="T20" fmla="*/ 371 w 812"/>
              <a:gd name="T21" fmla="*/ 0 h 983"/>
              <a:gd name="T22" fmla="*/ 315 w 812"/>
              <a:gd name="T23" fmla="*/ 29 h 983"/>
              <a:gd name="T24" fmla="*/ 256 w 812"/>
              <a:gd name="T25" fmla="*/ 49 h 983"/>
              <a:gd name="T26" fmla="*/ 227 w 812"/>
              <a:gd name="T27" fmla="*/ 128 h 983"/>
              <a:gd name="T28" fmla="*/ 237 w 812"/>
              <a:gd name="T29" fmla="*/ 227 h 983"/>
              <a:gd name="T30" fmla="*/ 261 w 812"/>
              <a:gd name="T31" fmla="*/ 311 h 983"/>
              <a:gd name="T32" fmla="*/ 262 w 812"/>
              <a:gd name="T33" fmla="*/ 311 h 983"/>
              <a:gd name="T34" fmla="*/ 280 w 812"/>
              <a:gd name="T35" fmla="*/ 352 h 983"/>
              <a:gd name="T36" fmla="*/ 286 w 812"/>
              <a:gd name="T37" fmla="*/ 420 h 983"/>
              <a:gd name="T38" fmla="*/ 190 w 812"/>
              <a:gd name="T39" fmla="*/ 462 h 983"/>
              <a:gd name="T40" fmla="*/ 41 w 812"/>
              <a:gd name="T41" fmla="*/ 534 h 983"/>
              <a:gd name="T42" fmla="*/ 21 w 812"/>
              <a:gd name="T43" fmla="*/ 579 h 983"/>
              <a:gd name="T44" fmla="*/ 60 w 812"/>
              <a:gd name="T45" fmla="*/ 924 h 983"/>
              <a:gd name="T46" fmla="*/ 406 w 812"/>
              <a:gd name="T47" fmla="*/ 983 h 983"/>
              <a:gd name="T48" fmla="*/ 753 w 812"/>
              <a:gd name="T49" fmla="*/ 924 h 983"/>
              <a:gd name="T50" fmla="*/ 791 w 812"/>
              <a:gd name="T51" fmla="*/ 579 h 983"/>
              <a:gd name="T52" fmla="*/ 410 w 812"/>
              <a:gd name="T53" fmla="*/ 542 h 983"/>
              <a:gd name="T54" fmla="*/ 526 w 812"/>
              <a:gd name="T55" fmla="*/ 464 h 983"/>
              <a:gd name="T56" fmla="*/ 342 w 812"/>
              <a:gd name="T57" fmla="*/ 589 h 983"/>
              <a:gd name="T58" fmla="*/ 308 w 812"/>
              <a:gd name="T59" fmla="*/ 437 h 983"/>
              <a:gd name="T60" fmla="*/ 402 w 812"/>
              <a:gd name="T61" fmla="*/ 542 h 983"/>
              <a:gd name="T62" fmla="*/ 755 w 812"/>
              <a:gd name="T63" fmla="*/ 857 h 983"/>
              <a:gd name="T64" fmla="*/ 406 w 812"/>
              <a:gd name="T65" fmla="*/ 928 h 983"/>
              <a:gd name="T66" fmla="*/ 58 w 812"/>
              <a:gd name="T67" fmla="*/ 857 h 983"/>
              <a:gd name="T68" fmla="*/ 73 w 812"/>
              <a:gd name="T69" fmla="*/ 595 h 983"/>
              <a:gd name="T70" fmla="*/ 135 w 812"/>
              <a:gd name="T71" fmla="*/ 532 h 983"/>
              <a:gd name="T72" fmla="*/ 272 w 812"/>
              <a:gd name="T73" fmla="*/ 499 h 983"/>
              <a:gd name="T74" fmla="*/ 332 w 812"/>
              <a:gd name="T75" fmla="*/ 633 h 983"/>
              <a:gd name="T76" fmla="*/ 378 w 812"/>
              <a:gd name="T77" fmla="*/ 597 h 983"/>
              <a:gd name="T78" fmla="*/ 327 w 812"/>
              <a:gd name="T79" fmla="*/ 840 h 983"/>
              <a:gd name="T80" fmla="*/ 486 w 812"/>
              <a:gd name="T81" fmla="*/ 840 h 983"/>
              <a:gd name="T82" fmla="*/ 435 w 812"/>
              <a:gd name="T83" fmla="*/ 597 h 983"/>
              <a:gd name="T84" fmla="*/ 481 w 812"/>
              <a:gd name="T85" fmla="*/ 633 h 983"/>
              <a:gd name="T86" fmla="*/ 541 w 812"/>
              <a:gd name="T87" fmla="*/ 499 h 983"/>
              <a:gd name="T88" fmla="*/ 677 w 812"/>
              <a:gd name="T89" fmla="*/ 532 h 983"/>
              <a:gd name="T90" fmla="*/ 739 w 812"/>
              <a:gd name="T91" fmla="*/ 595 h 983"/>
              <a:gd name="T92" fmla="*/ 755 w 812"/>
              <a:gd name="T93" fmla="*/ 857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2" h="983">
                <a:moveTo>
                  <a:pt x="791" y="579"/>
                </a:moveTo>
                <a:cubicBezTo>
                  <a:pt x="791" y="578"/>
                  <a:pt x="791" y="578"/>
                  <a:pt x="791" y="578"/>
                </a:cubicBezTo>
                <a:cubicBezTo>
                  <a:pt x="790" y="570"/>
                  <a:pt x="786" y="553"/>
                  <a:pt x="772" y="534"/>
                </a:cubicBezTo>
                <a:cubicBezTo>
                  <a:pt x="756" y="511"/>
                  <a:pt x="730" y="494"/>
                  <a:pt x="697" y="481"/>
                </a:cubicBezTo>
                <a:cubicBezTo>
                  <a:pt x="674" y="471"/>
                  <a:pt x="647" y="467"/>
                  <a:pt x="622" y="462"/>
                </a:cubicBezTo>
                <a:cubicBezTo>
                  <a:pt x="595" y="457"/>
                  <a:pt x="567" y="452"/>
                  <a:pt x="543" y="441"/>
                </a:cubicBezTo>
                <a:cubicBezTo>
                  <a:pt x="521" y="418"/>
                  <a:pt x="521" y="418"/>
                  <a:pt x="521" y="418"/>
                </a:cubicBezTo>
                <a:cubicBezTo>
                  <a:pt x="504" y="400"/>
                  <a:pt x="504" y="400"/>
                  <a:pt x="504" y="400"/>
                </a:cubicBezTo>
                <a:cubicBezTo>
                  <a:pt x="512" y="384"/>
                  <a:pt x="520" y="367"/>
                  <a:pt x="528" y="347"/>
                </a:cubicBezTo>
                <a:cubicBezTo>
                  <a:pt x="533" y="336"/>
                  <a:pt x="537" y="324"/>
                  <a:pt x="541" y="311"/>
                </a:cubicBezTo>
                <a:cubicBezTo>
                  <a:pt x="542" y="311"/>
                  <a:pt x="542" y="311"/>
                  <a:pt x="542" y="311"/>
                </a:cubicBezTo>
                <a:cubicBezTo>
                  <a:pt x="542" y="311"/>
                  <a:pt x="542" y="311"/>
                  <a:pt x="543" y="311"/>
                </a:cubicBezTo>
                <a:cubicBezTo>
                  <a:pt x="551" y="311"/>
                  <a:pt x="565" y="296"/>
                  <a:pt x="566" y="287"/>
                </a:cubicBezTo>
                <a:cubicBezTo>
                  <a:pt x="571" y="222"/>
                  <a:pt x="571" y="222"/>
                  <a:pt x="571" y="222"/>
                </a:cubicBezTo>
                <a:cubicBezTo>
                  <a:pt x="572" y="216"/>
                  <a:pt x="569" y="210"/>
                  <a:pt x="564" y="206"/>
                </a:cubicBezTo>
                <a:cubicBezTo>
                  <a:pt x="584" y="153"/>
                  <a:pt x="584" y="153"/>
                  <a:pt x="584" y="153"/>
                </a:cubicBezTo>
                <a:cubicBezTo>
                  <a:pt x="589" y="141"/>
                  <a:pt x="587" y="128"/>
                  <a:pt x="580" y="117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18" y="25"/>
                  <a:pt x="508" y="19"/>
                  <a:pt x="497" y="18"/>
                </a:cubicBezTo>
                <a:cubicBezTo>
                  <a:pt x="486" y="16"/>
                  <a:pt x="486" y="16"/>
                  <a:pt x="486" y="16"/>
                </a:cubicBezTo>
                <a:cubicBezTo>
                  <a:pt x="455" y="12"/>
                  <a:pt x="404" y="4"/>
                  <a:pt x="377" y="0"/>
                </a:cubicBezTo>
                <a:cubicBezTo>
                  <a:pt x="375" y="0"/>
                  <a:pt x="373" y="0"/>
                  <a:pt x="371" y="0"/>
                </a:cubicBezTo>
                <a:cubicBezTo>
                  <a:pt x="363" y="0"/>
                  <a:pt x="356" y="2"/>
                  <a:pt x="350" y="6"/>
                </a:cubicBezTo>
                <a:cubicBezTo>
                  <a:pt x="315" y="29"/>
                  <a:pt x="315" y="29"/>
                  <a:pt x="315" y="29"/>
                </a:cubicBezTo>
                <a:cubicBezTo>
                  <a:pt x="291" y="28"/>
                  <a:pt x="291" y="28"/>
                  <a:pt x="291" y="28"/>
                </a:cubicBezTo>
                <a:cubicBezTo>
                  <a:pt x="276" y="28"/>
                  <a:pt x="263" y="36"/>
                  <a:pt x="256" y="49"/>
                </a:cubicBezTo>
                <a:cubicBezTo>
                  <a:pt x="247" y="66"/>
                  <a:pt x="235" y="93"/>
                  <a:pt x="230" y="103"/>
                </a:cubicBezTo>
                <a:cubicBezTo>
                  <a:pt x="226" y="111"/>
                  <a:pt x="225" y="120"/>
                  <a:pt x="227" y="128"/>
                </a:cubicBezTo>
                <a:cubicBezTo>
                  <a:pt x="229" y="142"/>
                  <a:pt x="235" y="170"/>
                  <a:pt x="243" y="212"/>
                </a:cubicBezTo>
                <a:cubicBezTo>
                  <a:pt x="239" y="216"/>
                  <a:pt x="236" y="221"/>
                  <a:pt x="237" y="227"/>
                </a:cubicBezTo>
                <a:cubicBezTo>
                  <a:pt x="242" y="292"/>
                  <a:pt x="242" y="292"/>
                  <a:pt x="242" y="292"/>
                </a:cubicBezTo>
                <a:cubicBezTo>
                  <a:pt x="243" y="304"/>
                  <a:pt x="257" y="311"/>
                  <a:pt x="261" y="311"/>
                </a:cubicBezTo>
                <a:cubicBezTo>
                  <a:pt x="262" y="311"/>
                  <a:pt x="262" y="311"/>
                  <a:pt x="262" y="311"/>
                </a:cubicBezTo>
                <a:cubicBezTo>
                  <a:pt x="262" y="311"/>
                  <a:pt x="262" y="311"/>
                  <a:pt x="262" y="311"/>
                </a:cubicBezTo>
                <a:cubicBezTo>
                  <a:pt x="263" y="310"/>
                  <a:pt x="264" y="310"/>
                  <a:pt x="265" y="310"/>
                </a:cubicBezTo>
                <a:cubicBezTo>
                  <a:pt x="269" y="324"/>
                  <a:pt x="274" y="338"/>
                  <a:pt x="280" y="352"/>
                </a:cubicBezTo>
                <a:cubicBezTo>
                  <a:pt x="287" y="370"/>
                  <a:pt x="294" y="386"/>
                  <a:pt x="302" y="400"/>
                </a:cubicBezTo>
                <a:cubicBezTo>
                  <a:pt x="286" y="420"/>
                  <a:pt x="286" y="420"/>
                  <a:pt x="286" y="420"/>
                </a:cubicBezTo>
                <a:cubicBezTo>
                  <a:pt x="269" y="441"/>
                  <a:pt x="269" y="441"/>
                  <a:pt x="269" y="441"/>
                </a:cubicBezTo>
                <a:cubicBezTo>
                  <a:pt x="245" y="452"/>
                  <a:pt x="217" y="457"/>
                  <a:pt x="190" y="462"/>
                </a:cubicBezTo>
                <a:cubicBezTo>
                  <a:pt x="165" y="467"/>
                  <a:pt x="139" y="471"/>
                  <a:pt x="115" y="481"/>
                </a:cubicBezTo>
                <a:cubicBezTo>
                  <a:pt x="82" y="494"/>
                  <a:pt x="57" y="512"/>
                  <a:pt x="41" y="534"/>
                </a:cubicBezTo>
                <a:cubicBezTo>
                  <a:pt x="26" y="553"/>
                  <a:pt x="23" y="570"/>
                  <a:pt x="21" y="578"/>
                </a:cubicBezTo>
                <a:cubicBezTo>
                  <a:pt x="21" y="578"/>
                  <a:pt x="21" y="578"/>
                  <a:pt x="21" y="579"/>
                </a:cubicBezTo>
                <a:cubicBezTo>
                  <a:pt x="13" y="605"/>
                  <a:pt x="3" y="749"/>
                  <a:pt x="1" y="844"/>
                </a:cubicBezTo>
                <a:cubicBezTo>
                  <a:pt x="0" y="869"/>
                  <a:pt x="7" y="901"/>
                  <a:pt x="60" y="924"/>
                </a:cubicBezTo>
                <a:cubicBezTo>
                  <a:pt x="115" y="949"/>
                  <a:pt x="190" y="966"/>
                  <a:pt x="283" y="975"/>
                </a:cubicBezTo>
                <a:cubicBezTo>
                  <a:pt x="353" y="982"/>
                  <a:pt x="406" y="983"/>
                  <a:pt x="406" y="983"/>
                </a:cubicBezTo>
                <a:cubicBezTo>
                  <a:pt x="408" y="983"/>
                  <a:pt x="612" y="982"/>
                  <a:pt x="752" y="925"/>
                </a:cubicBezTo>
                <a:cubicBezTo>
                  <a:pt x="753" y="924"/>
                  <a:pt x="753" y="924"/>
                  <a:pt x="753" y="924"/>
                </a:cubicBezTo>
                <a:cubicBezTo>
                  <a:pt x="806" y="901"/>
                  <a:pt x="812" y="869"/>
                  <a:pt x="812" y="844"/>
                </a:cubicBezTo>
                <a:cubicBezTo>
                  <a:pt x="809" y="749"/>
                  <a:pt x="799" y="605"/>
                  <a:pt x="791" y="579"/>
                </a:cubicBezTo>
                <a:close/>
                <a:moveTo>
                  <a:pt x="470" y="589"/>
                </a:moveTo>
                <a:cubicBezTo>
                  <a:pt x="410" y="542"/>
                  <a:pt x="410" y="542"/>
                  <a:pt x="410" y="542"/>
                </a:cubicBezTo>
                <a:cubicBezTo>
                  <a:pt x="501" y="437"/>
                  <a:pt x="501" y="437"/>
                  <a:pt x="501" y="437"/>
                </a:cubicBezTo>
                <a:cubicBezTo>
                  <a:pt x="526" y="464"/>
                  <a:pt x="526" y="464"/>
                  <a:pt x="526" y="464"/>
                </a:cubicBezTo>
                <a:lnTo>
                  <a:pt x="470" y="589"/>
                </a:lnTo>
                <a:close/>
                <a:moveTo>
                  <a:pt x="342" y="589"/>
                </a:moveTo>
                <a:cubicBezTo>
                  <a:pt x="286" y="464"/>
                  <a:pt x="286" y="464"/>
                  <a:pt x="286" y="464"/>
                </a:cubicBezTo>
                <a:cubicBezTo>
                  <a:pt x="308" y="437"/>
                  <a:pt x="308" y="437"/>
                  <a:pt x="308" y="437"/>
                </a:cubicBezTo>
                <a:cubicBezTo>
                  <a:pt x="308" y="437"/>
                  <a:pt x="308" y="437"/>
                  <a:pt x="308" y="437"/>
                </a:cubicBezTo>
                <a:cubicBezTo>
                  <a:pt x="402" y="542"/>
                  <a:pt x="402" y="542"/>
                  <a:pt x="402" y="542"/>
                </a:cubicBezTo>
                <a:lnTo>
                  <a:pt x="342" y="589"/>
                </a:lnTo>
                <a:close/>
                <a:moveTo>
                  <a:pt x="755" y="857"/>
                </a:moveTo>
                <a:cubicBezTo>
                  <a:pt x="753" y="860"/>
                  <a:pt x="748" y="867"/>
                  <a:pt x="731" y="874"/>
                </a:cubicBezTo>
                <a:cubicBezTo>
                  <a:pt x="602" y="926"/>
                  <a:pt x="410" y="928"/>
                  <a:pt x="406" y="928"/>
                </a:cubicBezTo>
                <a:cubicBezTo>
                  <a:pt x="402" y="928"/>
                  <a:pt x="201" y="926"/>
                  <a:pt x="82" y="874"/>
                </a:cubicBezTo>
                <a:cubicBezTo>
                  <a:pt x="65" y="867"/>
                  <a:pt x="59" y="860"/>
                  <a:pt x="58" y="857"/>
                </a:cubicBezTo>
                <a:cubicBezTo>
                  <a:pt x="56" y="854"/>
                  <a:pt x="56" y="851"/>
                  <a:pt x="56" y="845"/>
                </a:cubicBezTo>
                <a:cubicBezTo>
                  <a:pt x="58" y="736"/>
                  <a:pt x="69" y="611"/>
                  <a:pt x="73" y="595"/>
                </a:cubicBezTo>
                <a:cubicBezTo>
                  <a:pt x="74" y="593"/>
                  <a:pt x="75" y="591"/>
                  <a:pt x="75" y="589"/>
                </a:cubicBezTo>
                <a:cubicBezTo>
                  <a:pt x="83" y="552"/>
                  <a:pt x="121" y="537"/>
                  <a:pt x="135" y="532"/>
                </a:cubicBezTo>
                <a:cubicBezTo>
                  <a:pt x="154" y="524"/>
                  <a:pt x="177" y="520"/>
                  <a:pt x="201" y="516"/>
                </a:cubicBezTo>
                <a:cubicBezTo>
                  <a:pt x="224" y="511"/>
                  <a:pt x="248" y="507"/>
                  <a:pt x="272" y="499"/>
                </a:cubicBezTo>
                <a:cubicBezTo>
                  <a:pt x="317" y="601"/>
                  <a:pt x="317" y="601"/>
                  <a:pt x="317" y="601"/>
                </a:cubicBezTo>
                <a:cubicBezTo>
                  <a:pt x="332" y="633"/>
                  <a:pt x="332" y="633"/>
                  <a:pt x="332" y="633"/>
                </a:cubicBezTo>
                <a:cubicBezTo>
                  <a:pt x="359" y="611"/>
                  <a:pt x="359" y="611"/>
                  <a:pt x="359" y="611"/>
                </a:cubicBezTo>
                <a:cubicBezTo>
                  <a:pt x="378" y="597"/>
                  <a:pt x="378" y="597"/>
                  <a:pt x="378" y="597"/>
                </a:cubicBezTo>
                <a:cubicBezTo>
                  <a:pt x="379" y="599"/>
                  <a:pt x="379" y="599"/>
                  <a:pt x="379" y="599"/>
                </a:cubicBezTo>
                <a:cubicBezTo>
                  <a:pt x="327" y="840"/>
                  <a:pt x="327" y="840"/>
                  <a:pt x="327" y="840"/>
                </a:cubicBezTo>
                <a:cubicBezTo>
                  <a:pt x="406" y="914"/>
                  <a:pt x="406" y="914"/>
                  <a:pt x="406" y="914"/>
                </a:cubicBezTo>
                <a:cubicBezTo>
                  <a:pt x="486" y="840"/>
                  <a:pt x="486" y="840"/>
                  <a:pt x="486" y="840"/>
                </a:cubicBezTo>
                <a:cubicBezTo>
                  <a:pt x="434" y="598"/>
                  <a:pt x="434" y="598"/>
                  <a:pt x="434" y="598"/>
                </a:cubicBezTo>
                <a:cubicBezTo>
                  <a:pt x="435" y="597"/>
                  <a:pt x="435" y="597"/>
                  <a:pt x="435" y="597"/>
                </a:cubicBezTo>
                <a:cubicBezTo>
                  <a:pt x="453" y="611"/>
                  <a:pt x="453" y="611"/>
                  <a:pt x="453" y="611"/>
                </a:cubicBezTo>
                <a:cubicBezTo>
                  <a:pt x="481" y="633"/>
                  <a:pt x="481" y="633"/>
                  <a:pt x="481" y="633"/>
                </a:cubicBezTo>
                <a:cubicBezTo>
                  <a:pt x="495" y="601"/>
                  <a:pt x="495" y="601"/>
                  <a:pt x="495" y="601"/>
                </a:cubicBezTo>
                <a:cubicBezTo>
                  <a:pt x="541" y="499"/>
                  <a:pt x="541" y="499"/>
                  <a:pt x="541" y="499"/>
                </a:cubicBezTo>
                <a:cubicBezTo>
                  <a:pt x="564" y="507"/>
                  <a:pt x="588" y="511"/>
                  <a:pt x="612" y="516"/>
                </a:cubicBezTo>
                <a:cubicBezTo>
                  <a:pt x="636" y="520"/>
                  <a:pt x="658" y="524"/>
                  <a:pt x="677" y="532"/>
                </a:cubicBezTo>
                <a:cubicBezTo>
                  <a:pt x="692" y="537"/>
                  <a:pt x="730" y="552"/>
                  <a:pt x="738" y="589"/>
                </a:cubicBezTo>
                <a:cubicBezTo>
                  <a:pt x="738" y="591"/>
                  <a:pt x="738" y="593"/>
                  <a:pt x="739" y="595"/>
                </a:cubicBezTo>
                <a:cubicBezTo>
                  <a:pt x="743" y="611"/>
                  <a:pt x="754" y="736"/>
                  <a:pt x="757" y="845"/>
                </a:cubicBezTo>
                <a:cubicBezTo>
                  <a:pt x="757" y="851"/>
                  <a:pt x="757" y="854"/>
                  <a:pt x="755" y="857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82" name="Group 337"/>
          <p:cNvGrpSpPr>
            <a:grpSpLocks noChangeAspect="1"/>
          </p:cNvGrpSpPr>
          <p:nvPr/>
        </p:nvGrpSpPr>
        <p:grpSpPr>
          <a:xfrm>
            <a:off x="7596336" y="2067694"/>
            <a:ext cx="972457" cy="719999"/>
            <a:chOff x="8780463" y="3178175"/>
            <a:chExt cx="1693862" cy="1254125"/>
          </a:xfrm>
          <a:solidFill>
            <a:srgbClr val="2D4861"/>
          </a:solidFill>
        </p:grpSpPr>
        <p:sp>
          <p:nvSpPr>
            <p:cNvPr id="183" name="Freeform 20"/>
            <p:cNvSpPr>
              <a:spLocks noEditPoints="1"/>
            </p:cNvSpPr>
            <p:nvPr/>
          </p:nvSpPr>
          <p:spPr bwMode="auto">
            <a:xfrm>
              <a:off x="8901113" y="3841750"/>
              <a:ext cx="471487" cy="469900"/>
            </a:xfrm>
            <a:custGeom>
              <a:avLst/>
              <a:gdLst>
                <a:gd name="T0" fmla="*/ 392 w 784"/>
                <a:gd name="T1" fmla="*/ 0 h 783"/>
                <a:gd name="T2" fmla="*/ 0 w 784"/>
                <a:gd name="T3" fmla="*/ 391 h 783"/>
                <a:gd name="T4" fmla="*/ 392 w 784"/>
                <a:gd name="T5" fmla="*/ 783 h 783"/>
                <a:gd name="T6" fmla="*/ 784 w 784"/>
                <a:gd name="T7" fmla="*/ 391 h 783"/>
                <a:gd name="T8" fmla="*/ 392 w 784"/>
                <a:gd name="T9" fmla="*/ 0 h 783"/>
                <a:gd name="T10" fmla="*/ 392 w 784"/>
                <a:gd name="T11" fmla="*/ 712 h 783"/>
                <a:gd name="T12" fmla="*/ 72 w 784"/>
                <a:gd name="T13" fmla="*/ 391 h 783"/>
                <a:gd name="T14" fmla="*/ 392 w 784"/>
                <a:gd name="T15" fmla="*/ 71 h 783"/>
                <a:gd name="T16" fmla="*/ 713 w 784"/>
                <a:gd name="T17" fmla="*/ 391 h 783"/>
                <a:gd name="T18" fmla="*/ 392 w 784"/>
                <a:gd name="T19" fmla="*/ 712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4" h="783">
                  <a:moveTo>
                    <a:pt x="392" y="0"/>
                  </a:moveTo>
                  <a:cubicBezTo>
                    <a:pt x="176" y="0"/>
                    <a:pt x="0" y="175"/>
                    <a:pt x="0" y="391"/>
                  </a:cubicBezTo>
                  <a:cubicBezTo>
                    <a:pt x="0" y="608"/>
                    <a:pt x="176" y="783"/>
                    <a:pt x="392" y="783"/>
                  </a:cubicBezTo>
                  <a:cubicBezTo>
                    <a:pt x="608" y="783"/>
                    <a:pt x="784" y="608"/>
                    <a:pt x="784" y="391"/>
                  </a:cubicBezTo>
                  <a:cubicBezTo>
                    <a:pt x="784" y="175"/>
                    <a:pt x="608" y="0"/>
                    <a:pt x="392" y="0"/>
                  </a:cubicBezTo>
                  <a:close/>
                  <a:moveTo>
                    <a:pt x="392" y="712"/>
                  </a:moveTo>
                  <a:cubicBezTo>
                    <a:pt x="216" y="712"/>
                    <a:pt x="72" y="568"/>
                    <a:pt x="72" y="391"/>
                  </a:cubicBezTo>
                  <a:cubicBezTo>
                    <a:pt x="72" y="215"/>
                    <a:pt x="216" y="71"/>
                    <a:pt x="392" y="71"/>
                  </a:cubicBezTo>
                  <a:cubicBezTo>
                    <a:pt x="569" y="71"/>
                    <a:pt x="713" y="215"/>
                    <a:pt x="713" y="391"/>
                  </a:cubicBezTo>
                  <a:cubicBezTo>
                    <a:pt x="713" y="568"/>
                    <a:pt x="569" y="712"/>
                    <a:pt x="392" y="7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4" name="Freeform 21"/>
            <p:cNvSpPr>
              <a:spLocks/>
            </p:cNvSpPr>
            <p:nvPr/>
          </p:nvSpPr>
          <p:spPr bwMode="auto">
            <a:xfrm>
              <a:off x="9028113" y="3924300"/>
              <a:ext cx="219075" cy="300038"/>
            </a:xfrm>
            <a:custGeom>
              <a:avLst/>
              <a:gdLst>
                <a:gd name="T0" fmla="*/ 315 w 363"/>
                <a:gd name="T1" fmla="*/ 237 h 500"/>
                <a:gd name="T2" fmla="*/ 240 w 363"/>
                <a:gd name="T3" fmla="*/ 200 h 500"/>
                <a:gd name="T4" fmla="*/ 161 w 363"/>
                <a:gd name="T5" fmla="*/ 161 h 500"/>
                <a:gd name="T6" fmla="*/ 148 w 363"/>
                <a:gd name="T7" fmla="*/ 127 h 500"/>
                <a:gd name="T8" fmla="*/ 154 w 363"/>
                <a:gd name="T9" fmla="*/ 105 h 500"/>
                <a:gd name="T10" fmla="*/ 174 w 363"/>
                <a:gd name="T11" fmla="*/ 97 h 500"/>
                <a:gd name="T12" fmla="*/ 196 w 363"/>
                <a:gd name="T13" fmla="*/ 106 h 500"/>
                <a:gd name="T14" fmla="*/ 201 w 363"/>
                <a:gd name="T15" fmla="*/ 142 h 500"/>
                <a:gd name="T16" fmla="*/ 201 w 363"/>
                <a:gd name="T17" fmla="*/ 160 h 500"/>
                <a:gd name="T18" fmla="*/ 346 w 363"/>
                <a:gd name="T19" fmla="*/ 160 h 500"/>
                <a:gd name="T20" fmla="*/ 347 w 363"/>
                <a:gd name="T21" fmla="*/ 140 h 500"/>
                <a:gd name="T22" fmla="*/ 314 w 363"/>
                <a:gd name="T23" fmla="*/ 67 h 500"/>
                <a:gd name="T24" fmla="*/ 214 w 363"/>
                <a:gd name="T25" fmla="*/ 34 h 500"/>
                <a:gd name="T26" fmla="*/ 214 w 363"/>
                <a:gd name="T27" fmla="*/ 0 h 500"/>
                <a:gd name="T28" fmla="*/ 147 w 363"/>
                <a:gd name="T29" fmla="*/ 0 h 500"/>
                <a:gd name="T30" fmla="*/ 147 w 363"/>
                <a:gd name="T31" fmla="*/ 34 h 500"/>
                <a:gd name="T32" fmla="*/ 36 w 363"/>
                <a:gd name="T33" fmla="*/ 67 h 500"/>
                <a:gd name="T34" fmla="*/ 0 w 363"/>
                <a:gd name="T35" fmla="*/ 141 h 500"/>
                <a:gd name="T36" fmla="*/ 17 w 363"/>
                <a:gd name="T37" fmla="*/ 199 h 500"/>
                <a:gd name="T38" fmla="*/ 58 w 363"/>
                <a:gd name="T39" fmla="*/ 239 h 500"/>
                <a:gd name="T40" fmla="*/ 149 w 363"/>
                <a:gd name="T41" fmla="*/ 284 h 500"/>
                <a:gd name="T42" fmla="*/ 195 w 363"/>
                <a:gd name="T43" fmla="*/ 317 h 500"/>
                <a:gd name="T44" fmla="*/ 202 w 363"/>
                <a:gd name="T45" fmla="*/ 368 h 500"/>
                <a:gd name="T46" fmla="*/ 195 w 363"/>
                <a:gd name="T47" fmla="*/ 389 h 500"/>
                <a:gd name="T48" fmla="*/ 173 w 363"/>
                <a:gd name="T49" fmla="*/ 396 h 500"/>
                <a:gd name="T50" fmla="*/ 151 w 363"/>
                <a:gd name="T51" fmla="*/ 386 h 500"/>
                <a:gd name="T52" fmla="*/ 147 w 363"/>
                <a:gd name="T53" fmla="*/ 333 h 500"/>
                <a:gd name="T54" fmla="*/ 147 w 363"/>
                <a:gd name="T55" fmla="*/ 307 h 500"/>
                <a:gd name="T56" fmla="*/ 2 w 363"/>
                <a:gd name="T57" fmla="*/ 307 h 500"/>
                <a:gd name="T58" fmla="*/ 2 w 363"/>
                <a:gd name="T59" fmla="*/ 328 h 500"/>
                <a:gd name="T60" fmla="*/ 45 w 363"/>
                <a:gd name="T61" fmla="*/ 426 h 500"/>
                <a:gd name="T62" fmla="*/ 147 w 363"/>
                <a:gd name="T63" fmla="*/ 459 h 500"/>
                <a:gd name="T64" fmla="*/ 147 w 363"/>
                <a:gd name="T65" fmla="*/ 500 h 500"/>
                <a:gd name="T66" fmla="*/ 214 w 363"/>
                <a:gd name="T67" fmla="*/ 500 h 500"/>
                <a:gd name="T68" fmla="*/ 214 w 363"/>
                <a:gd name="T69" fmla="*/ 460 h 500"/>
                <a:gd name="T70" fmla="*/ 325 w 363"/>
                <a:gd name="T71" fmla="*/ 421 h 500"/>
                <a:gd name="T72" fmla="*/ 363 w 363"/>
                <a:gd name="T73" fmla="*/ 332 h 500"/>
                <a:gd name="T74" fmla="*/ 349 w 363"/>
                <a:gd name="T75" fmla="*/ 274 h 500"/>
                <a:gd name="T76" fmla="*/ 315 w 363"/>
                <a:gd name="T77" fmla="*/ 237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3" h="500">
                  <a:moveTo>
                    <a:pt x="315" y="237"/>
                  </a:moveTo>
                  <a:cubicBezTo>
                    <a:pt x="302" y="228"/>
                    <a:pt x="277" y="216"/>
                    <a:pt x="240" y="200"/>
                  </a:cubicBezTo>
                  <a:cubicBezTo>
                    <a:pt x="196" y="181"/>
                    <a:pt x="170" y="168"/>
                    <a:pt x="161" y="161"/>
                  </a:cubicBezTo>
                  <a:cubicBezTo>
                    <a:pt x="152" y="155"/>
                    <a:pt x="148" y="143"/>
                    <a:pt x="148" y="127"/>
                  </a:cubicBezTo>
                  <a:cubicBezTo>
                    <a:pt x="148" y="117"/>
                    <a:pt x="150" y="109"/>
                    <a:pt x="154" y="105"/>
                  </a:cubicBezTo>
                  <a:cubicBezTo>
                    <a:pt x="159" y="100"/>
                    <a:pt x="166" y="97"/>
                    <a:pt x="174" y="97"/>
                  </a:cubicBezTo>
                  <a:cubicBezTo>
                    <a:pt x="185" y="97"/>
                    <a:pt x="193" y="100"/>
                    <a:pt x="196" y="106"/>
                  </a:cubicBezTo>
                  <a:cubicBezTo>
                    <a:pt x="199" y="111"/>
                    <a:pt x="201" y="124"/>
                    <a:pt x="201" y="142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346" y="160"/>
                    <a:pt x="346" y="160"/>
                    <a:pt x="346" y="160"/>
                  </a:cubicBezTo>
                  <a:cubicBezTo>
                    <a:pt x="347" y="151"/>
                    <a:pt x="347" y="144"/>
                    <a:pt x="347" y="140"/>
                  </a:cubicBezTo>
                  <a:cubicBezTo>
                    <a:pt x="347" y="109"/>
                    <a:pt x="336" y="84"/>
                    <a:pt x="314" y="67"/>
                  </a:cubicBezTo>
                  <a:cubicBezTo>
                    <a:pt x="292" y="49"/>
                    <a:pt x="258" y="38"/>
                    <a:pt x="214" y="34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98" y="38"/>
                    <a:pt x="61" y="49"/>
                    <a:pt x="36" y="67"/>
                  </a:cubicBezTo>
                  <a:cubicBezTo>
                    <a:pt x="12" y="85"/>
                    <a:pt x="0" y="110"/>
                    <a:pt x="0" y="141"/>
                  </a:cubicBezTo>
                  <a:cubicBezTo>
                    <a:pt x="0" y="163"/>
                    <a:pt x="5" y="182"/>
                    <a:pt x="17" y="199"/>
                  </a:cubicBezTo>
                  <a:cubicBezTo>
                    <a:pt x="29" y="217"/>
                    <a:pt x="42" y="230"/>
                    <a:pt x="58" y="239"/>
                  </a:cubicBezTo>
                  <a:cubicBezTo>
                    <a:pt x="74" y="249"/>
                    <a:pt x="104" y="264"/>
                    <a:pt x="149" y="284"/>
                  </a:cubicBezTo>
                  <a:cubicBezTo>
                    <a:pt x="175" y="296"/>
                    <a:pt x="191" y="307"/>
                    <a:pt x="195" y="317"/>
                  </a:cubicBezTo>
                  <a:cubicBezTo>
                    <a:pt x="200" y="327"/>
                    <a:pt x="202" y="344"/>
                    <a:pt x="202" y="368"/>
                  </a:cubicBezTo>
                  <a:cubicBezTo>
                    <a:pt x="202" y="377"/>
                    <a:pt x="200" y="384"/>
                    <a:pt x="195" y="389"/>
                  </a:cubicBezTo>
                  <a:cubicBezTo>
                    <a:pt x="190" y="394"/>
                    <a:pt x="183" y="396"/>
                    <a:pt x="173" y="396"/>
                  </a:cubicBezTo>
                  <a:cubicBezTo>
                    <a:pt x="161" y="396"/>
                    <a:pt x="154" y="393"/>
                    <a:pt x="151" y="386"/>
                  </a:cubicBezTo>
                  <a:cubicBezTo>
                    <a:pt x="148" y="379"/>
                    <a:pt x="147" y="361"/>
                    <a:pt x="147" y="333"/>
                  </a:cubicBezTo>
                  <a:cubicBezTo>
                    <a:pt x="147" y="307"/>
                    <a:pt x="147" y="307"/>
                    <a:pt x="147" y="307"/>
                  </a:cubicBezTo>
                  <a:cubicBezTo>
                    <a:pt x="2" y="307"/>
                    <a:pt x="2" y="307"/>
                    <a:pt x="2" y="307"/>
                  </a:cubicBezTo>
                  <a:cubicBezTo>
                    <a:pt x="2" y="328"/>
                    <a:pt x="2" y="328"/>
                    <a:pt x="2" y="328"/>
                  </a:cubicBezTo>
                  <a:cubicBezTo>
                    <a:pt x="2" y="375"/>
                    <a:pt x="16" y="408"/>
                    <a:pt x="45" y="426"/>
                  </a:cubicBezTo>
                  <a:cubicBezTo>
                    <a:pt x="74" y="445"/>
                    <a:pt x="108" y="456"/>
                    <a:pt x="147" y="459"/>
                  </a:cubicBezTo>
                  <a:cubicBezTo>
                    <a:pt x="147" y="500"/>
                    <a:pt x="147" y="500"/>
                    <a:pt x="147" y="500"/>
                  </a:cubicBezTo>
                  <a:cubicBezTo>
                    <a:pt x="214" y="500"/>
                    <a:pt x="214" y="500"/>
                    <a:pt x="214" y="500"/>
                  </a:cubicBezTo>
                  <a:cubicBezTo>
                    <a:pt x="214" y="460"/>
                    <a:pt x="214" y="460"/>
                    <a:pt x="214" y="460"/>
                  </a:cubicBezTo>
                  <a:cubicBezTo>
                    <a:pt x="263" y="455"/>
                    <a:pt x="301" y="442"/>
                    <a:pt x="325" y="421"/>
                  </a:cubicBezTo>
                  <a:cubicBezTo>
                    <a:pt x="350" y="399"/>
                    <a:pt x="363" y="370"/>
                    <a:pt x="363" y="332"/>
                  </a:cubicBezTo>
                  <a:cubicBezTo>
                    <a:pt x="363" y="309"/>
                    <a:pt x="358" y="289"/>
                    <a:pt x="349" y="274"/>
                  </a:cubicBezTo>
                  <a:cubicBezTo>
                    <a:pt x="340" y="258"/>
                    <a:pt x="328" y="246"/>
                    <a:pt x="315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5" name="Freeform 22"/>
            <p:cNvSpPr>
              <a:spLocks noEditPoints="1"/>
            </p:cNvSpPr>
            <p:nvPr/>
          </p:nvSpPr>
          <p:spPr bwMode="auto">
            <a:xfrm>
              <a:off x="8780463" y="3178175"/>
              <a:ext cx="1693862" cy="1254125"/>
            </a:xfrm>
            <a:custGeom>
              <a:avLst/>
              <a:gdLst>
                <a:gd name="T0" fmla="*/ 2668 w 2820"/>
                <a:gd name="T1" fmla="*/ 799 h 2088"/>
                <a:gd name="T2" fmla="*/ 1484 w 2820"/>
                <a:gd name="T3" fmla="*/ 701 h 2088"/>
                <a:gd name="T4" fmla="*/ 1397 w 2820"/>
                <a:gd name="T5" fmla="*/ 474 h 2088"/>
                <a:gd name="T6" fmla="*/ 1549 w 2820"/>
                <a:gd name="T7" fmla="*/ 431 h 2088"/>
                <a:gd name="T8" fmla="*/ 1549 w 2820"/>
                <a:gd name="T9" fmla="*/ 0 h 2088"/>
                <a:gd name="T10" fmla="*/ 393 w 2820"/>
                <a:gd name="T11" fmla="*/ 0 h 2088"/>
                <a:gd name="T12" fmla="*/ 338 w 2820"/>
                <a:gd name="T13" fmla="*/ 237 h 2088"/>
                <a:gd name="T14" fmla="*/ 241 w 2820"/>
                <a:gd name="T15" fmla="*/ 571 h 2088"/>
                <a:gd name="T16" fmla="*/ 328 w 2820"/>
                <a:gd name="T17" fmla="*/ 808 h 2088"/>
                <a:gd name="T18" fmla="*/ 448 w 2820"/>
                <a:gd name="T19" fmla="*/ 905 h 2088"/>
                <a:gd name="T20" fmla="*/ 0 w 2820"/>
                <a:gd name="T21" fmla="*/ 1495 h 2088"/>
                <a:gd name="T22" fmla="*/ 1652 w 2820"/>
                <a:gd name="T23" fmla="*/ 2088 h 2088"/>
                <a:gd name="T24" fmla="*/ 2659 w 2820"/>
                <a:gd name="T25" fmla="*/ 2087 h 2088"/>
                <a:gd name="T26" fmla="*/ 2756 w 2820"/>
                <a:gd name="T27" fmla="*/ 1753 h 2088"/>
                <a:gd name="T28" fmla="*/ 2546 w 2820"/>
                <a:gd name="T29" fmla="*/ 1655 h 2088"/>
                <a:gd name="T30" fmla="*/ 2668 w 2820"/>
                <a:gd name="T31" fmla="*/ 1613 h 2088"/>
                <a:gd name="T32" fmla="*/ 2723 w 2820"/>
                <a:gd name="T33" fmla="*/ 1376 h 2088"/>
                <a:gd name="T34" fmla="*/ 2820 w 2820"/>
                <a:gd name="T35" fmla="*/ 1042 h 2088"/>
                <a:gd name="T36" fmla="*/ 1658 w 2820"/>
                <a:gd name="T37" fmla="*/ 848 h 2088"/>
                <a:gd name="T38" fmla="*/ 1658 w 2820"/>
                <a:gd name="T39" fmla="*/ 987 h 2088"/>
                <a:gd name="T40" fmla="*/ 1713 w 2820"/>
                <a:gd name="T41" fmla="*/ 1085 h 2088"/>
                <a:gd name="T42" fmla="*/ 1644 w 2820"/>
                <a:gd name="T43" fmla="*/ 1085 h 2088"/>
                <a:gd name="T44" fmla="*/ 2497 w 2820"/>
                <a:gd name="T45" fmla="*/ 1467 h 2088"/>
                <a:gd name="T46" fmla="*/ 1713 w 2820"/>
                <a:gd name="T47" fmla="*/ 1327 h 2088"/>
                <a:gd name="T48" fmla="*/ 1436 w 2820"/>
                <a:gd name="T49" fmla="*/ 1565 h 2088"/>
                <a:gd name="T50" fmla="*/ 1096 w 2820"/>
                <a:gd name="T51" fmla="*/ 1705 h 2088"/>
                <a:gd name="T52" fmla="*/ 1338 w 2820"/>
                <a:gd name="T53" fmla="*/ 1329 h 2088"/>
                <a:gd name="T54" fmla="*/ 1111 w 2820"/>
                <a:gd name="T55" fmla="*/ 1329 h 2088"/>
                <a:gd name="T56" fmla="*/ 1561 w 2820"/>
                <a:gd name="T57" fmla="*/ 1329 h 2088"/>
                <a:gd name="T58" fmla="*/ 1439 w 2820"/>
                <a:gd name="T59" fmla="*/ 1468 h 2088"/>
                <a:gd name="T60" fmla="*/ 1546 w 2820"/>
                <a:gd name="T61" fmla="*/ 1231 h 2088"/>
                <a:gd name="T62" fmla="*/ 1546 w 2820"/>
                <a:gd name="T63" fmla="*/ 1094 h 2088"/>
                <a:gd name="T64" fmla="*/ 1458 w 2820"/>
                <a:gd name="T65" fmla="*/ 996 h 2088"/>
                <a:gd name="T66" fmla="*/ 594 w 2820"/>
                <a:gd name="T67" fmla="*/ 857 h 2088"/>
                <a:gd name="T68" fmla="*/ 474 w 2820"/>
                <a:gd name="T69" fmla="*/ 759 h 2088"/>
                <a:gd name="T70" fmla="*/ 1338 w 2820"/>
                <a:gd name="T71" fmla="*/ 759 h 2088"/>
                <a:gd name="T72" fmla="*/ 1403 w 2820"/>
                <a:gd name="T73" fmla="*/ 146 h 2088"/>
                <a:gd name="T74" fmla="*/ 539 w 2820"/>
                <a:gd name="T75" fmla="*/ 285 h 2088"/>
                <a:gd name="T76" fmla="*/ 387 w 2820"/>
                <a:gd name="T77" fmla="*/ 383 h 2088"/>
                <a:gd name="T78" fmla="*/ 1251 w 2820"/>
                <a:gd name="T79" fmla="*/ 522 h 2088"/>
                <a:gd name="T80" fmla="*/ 593 w 2820"/>
                <a:gd name="T81" fmla="*/ 1049 h 2088"/>
                <a:gd name="T82" fmla="*/ 146 w 2820"/>
                <a:gd name="T83" fmla="*/ 1495 h 2088"/>
                <a:gd name="T84" fmla="*/ 1042 w 2820"/>
                <a:gd name="T85" fmla="*/ 1803 h 2088"/>
                <a:gd name="T86" fmla="*/ 1649 w 2820"/>
                <a:gd name="T87" fmla="*/ 1704 h 2088"/>
                <a:gd name="T88" fmla="*/ 1561 w 2820"/>
                <a:gd name="T89" fmla="*/ 1564 h 2088"/>
                <a:gd name="T90" fmla="*/ 1649 w 2820"/>
                <a:gd name="T91" fmla="*/ 1704 h 2088"/>
                <a:gd name="T92" fmla="*/ 1746 w 2820"/>
                <a:gd name="T93" fmla="*/ 1941 h 2088"/>
                <a:gd name="T94" fmla="*/ 2610 w 2820"/>
                <a:gd name="T95" fmla="*/ 1801 h 2088"/>
                <a:gd name="T96" fmla="*/ 1810 w 2820"/>
                <a:gd name="T97" fmla="*/ 1230 h 2088"/>
                <a:gd name="T98" fmla="*/ 2674 w 2820"/>
                <a:gd name="T99" fmla="*/ 1230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0" h="2088">
                  <a:moveTo>
                    <a:pt x="2723" y="944"/>
                  </a:moveTo>
                  <a:cubicBezTo>
                    <a:pt x="2668" y="944"/>
                    <a:pt x="2668" y="944"/>
                    <a:pt x="2668" y="944"/>
                  </a:cubicBezTo>
                  <a:cubicBezTo>
                    <a:pt x="2668" y="799"/>
                    <a:pt x="2668" y="799"/>
                    <a:pt x="2668" y="799"/>
                  </a:cubicBezTo>
                  <a:cubicBezTo>
                    <a:pt x="2668" y="701"/>
                    <a:pt x="2668" y="701"/>
                    <a:pt x="2668" y="701"/>
                  </a:cubicBezTo>
                  <a:cubicBezTo>
                    <a:pt x="2571" y="701"/>
                    <a:pt x="2571" y="701"/>
                    <a:pt x="2571" y="701"/>
                  </a:cubicBezTo>
                  <a:cubicBezTo>
                    <a:pt x="1484" y="701"/>
                    <a:pt x="1484" y="701"/>
                    <a:pt x="1484" y="701"/>
                  </a:cubicBezTo>
                  <a:cubicBezTo>
                    <a:pt x="1484" y="571"/>
                    <a:pt x="1484" y="571"/>
                    <a:pt x="1484" y="571"/>
                  </a:cubicBezTo>
                  <a:cubicBezTo>
                    <a:pt x="1484" y="474"/>
                    <a:pt x="1484" y="474"/>
                    <a:pt x="1484" y="474"/>
                  </a:cubicBezTo>
                  <a:cubicBezTo>
                    <a:pt x="1397" y="474"/>
                    <a:pt x="1397" y="474"/>
                    <a:pt x="1397" y="474"/>
                  </a:cubicBezTo>
                  <a:cubicBezTo>
                    <a:pt x="1397" y="431"/>
                    <a:pt x="1397" y="431"/>
                    <a:pt x="1397" y="431"/>
                  </a:cubicBezTo>
                  <a:cubicBezTo>
                    <a:pt x="1452" y="431"/>
                    <a:pt x="1452" y="431"/>
                    <a:pt x="1452" y="431"/>
                  </a:cubicBezTo>
                  <a:cubicBezTo>
                    <a:pt x="1549" y="431"/>
                    <a:pt x="1549" y="431"/>
                    <a:pt x="1549" y="431"/>
                  </a:cubicBezTo>
                  <a:cubicBezTo>
                    <a:pt x="1549" y="334"/>
                    <a:pt x="1549" y="334"/>
                    <a:pt x="1549" y="334"/>
                  </a:cubicBezTo>
                  <a:cubicBezTo>
                    <a:pt x="1549" y="97"/>
                    <a:pt x="1549" y="97"/>
                    <a:pt x="1549" y="97"/>
                  </a:cubicBezTo>
                  <a:cubicBezTo>
                    <a:pt x="1549" y="0"/>
                    <a:pt x="1549" y="0"/>
                    <a:pt x="1549" y="0"/>
                  </a:cubicBezTo>
                  <a:cubicBezTo>
                    <a:pt x="1452" y="0"/>
                    <a:pt x="1452" y="0"/>
                    <a:pt x="1452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393" y="97"/>
                    <a:pt x="393" y="97"/>
                    <a:pt x="393" y="97"/>
                  </a:cubicBezTo>
                  <a:cubicBezTo>
                    <a:pt x="393" y="237"/>
                    <a:pt x="393" y="237"/>
                    <a:pt x="393" y="237"/>
                  </a:cubicBezTo>
                  <a:cubicBezTo>
                    <a:pt x="338" y="237"/>
                    <a:pt x="338" y="237"/>
                    <a:pt x="338" y="237"/>
                  </a:cubicBezTo>
                  <a:cubicBezTo>
                    <a:pt x="241" y="237"/>
                    <a:pt x="241" y="237"/>
                    <a:pt x="241" y="237"/>
                  </a:cubicBezTo>
                  <a:cubicBezTo>
                    <a:pt x="241" y="334"/>
                    <a:pt x="241" y="334"/>
                    <a:pt x="241" y="334"/>
                  </a:cubicBezTo>
                  <a:cubicBezTo>
                    <a:pt x="241" y="571"/>
                    <a:pt x="241" y="571"/>
                    <a:pt x="241" y="571"/>
                  </a:cubicBezTo>
                  <a:cubicBezTo>
                    <a:pt x="241" y="668"/>
                    <a:pt x="241" y="668"/>
                    <a:pt x="241" y="668"/>
                  </a:cubicBezTo>
                  <a:cubicBezTo>
                    <a:pt x="328" y="668"/>
                    <a:pt x="328" y="668"/>
                    <a:pt x="328" y="668"/>
                  </a:cubicBezTo>
                  <a:cubicBezTo>
                    <a:pt x="328" y="808"/>
                    <a:pt x="328" y="808"/>
                    <a:pt x="328" y="808"/>
                  </a:cubicBezTo>
                  <a:cubicBezTo>
                    <a:pt x="328" y="905"/>
                    <a:pt x="328" y="905"/>
                    <a:pt x="328" y="905"/>
                  </a:cubicBezTo>
                  <a:cubicBezTo>
                    <a:pt x="426" y="905"/>
                    <a:pt x="426" y="905"/>
                    <a:pt x="426" y="905"/>
                  </a:cubicBezTo>
                  <a:cubicBezTo>
                    <a:pt x="448" y="905"/>
                    <a:pt x="448" y="905"/>
                    <a:pt x="448" y="905"/>
                  </a:cubicBezTo>
                  <a:cubicBezTo>
                    <a:pt x="448" y="921"/>
                    <a:pt x="448" y="921"/>
                    <a:pt x="448" y="921"/>
                  </a:cubicBezTo>
                  <a:cubicBezTo>
                    <a:pt x="336" y="949"/>
                    <a:pt x="235" y="1009"/>
                    <a:pt x="156" y="1096"/>
                  </a:cubicBezTo>
                  <a:cubicBezTo>
                    <a:pt x="55" y="1205"/>
                    <a:pt x="0" y="1347"/>
                    <a:pt x="0" y="1495"/>
                  </a:cubicBezTo>
                  <a:cubicBezTo>
                    <a:pt x="0" y="1822"/>
                    <a:pt x="266" y="2088"/>
                    <a:pt x="593" y="2088"/>
                  </a:cubicBezTo>
                  <a:cubicBezTo>
                    <a:pt x="1554" y="2088"/>
                    <a:pt x="1554" y="2088"/>
                    <a:pt x="1554" y="2088"/>
                  </a:cubicBezTo>
                  <a:cubicBezTo>
                    <a:pt x="1652" y="2088"/>
                    <a:pt x="1652" y="2088"/>
                    <a:pt x="1652" y="2088"/>
                  </a:cubicBezTo>
                  <a:cubicBezTo>
                    <a:pt x="1652" y="2087"/>
                    <a:pt x="1652" y="2087"/>
                    <a:pt x="1652" y="2087"/>
                  </a:cubicBezTo>
                  <a:cubicBezTo>
                    <a:pt x="1697" y="2087"/>
                    <a:pt x="1697" y="2087"/>
                    <a:pt x="1697" y="2087"/>
                  </a:cubicBezTo>
                  <a:cubicBezTo>
                    <a:pt x="2659" y="2087"/>
                    <a:pt x="2659" y="2087"/>
                    <a:pt x="2659" y="2087"/>
                  </a:cubicBezTo>
                  <a:cubicBezTo>
                    <a:pt x="2756" y="2087"/>
                    <a:pt x="2756" y="2087"/>
                    <a:pt x="2756" y="2087"/>
                  </a:cubicBezTo>
                  <a:cubicBezTo>
                    <a:pt x="2756" y="1990"/>
                    <a:pt x="2756" y="1990"/>
                    <a:pt x="2756" y="1990"/>
                  </a:cubicBezTo>
                  <a:cubicBezTo>
                    <a:pt x="2756" y="1753"/>
                    <a:pt x="2756" y="1753"/>
                    <a:pt x="2756" y="1753"/>
                  </a:cubicBezTo>
                  <a:cubicBezTo>
                    <a:pt x="2756" y="1655"/>
                    <a:pt x="2756" y="1655"/>
                    <a:pt x="2756" y="1655"/>
                  </a:cubicBezTo>
                  <a:cubicBezTo>
                    <a:pt x="2659" y="1655"/>
                    <a:pt x="2659" y="1655"/>
                    <a:pt x="2659" y="1655"/>
                  </a:cubicBezTo>
                  <a:cubicBezTo>
                    <a:pt x="2546" y="1655"/>
                    <a:pt x="2546" y="1655"/>
                    <a:pt x="2546" y="1655"/>
                  </a:cubicBezTo>
                  <a:cubicBezTo>
                    <a:pt x="2546" y="1613"/>
                    <a:pt x="2546" y="1613"/>
                    <a:pt x="2546" y="1613"/>
                  </a:cubicBezTo>
                  <a:cubicBezTo>
                    <a:pt x="2571" y="1613"/>
                    <a:pt x="2571" y="1613"/>
                    <a:pt x="2571" y="1613"/>
                  </a:cubicBezTo>
                  <a:cubicBezTo>
                    <a:pt x="2668" y="1613"/>
                    <a:pt x="2668" y="1613"/>
                    <a:pt x="2668" y="1613"/>
                  </a:cubicBezTo>
                  <a:cubicBezTo>
                    <a:pt x="2668" y="1516"/>
                    <a:pt x="2668" y="1516"/>
                    <a:pt x="2668" y="1516"/>
                  </a:cubicBezTo>
                  <a:cubicBezTo>
                    <a:pt x="2668" y="1376"/>
                    <a:pt x="2668" y="1376"/>
                    <a:pt x="2668" y="1376"/>
                  </a:cubicBezTo>
                  <a:cubicBezTo>
                    <a:pt x="2723" y="1376"/>
                    <a:pt x="2723" y="1376"/>
                    <a:pt x="2723" y="1376"/>
                  </a:cubicBezTo>
                  <a:cubicBezTo>
                    <a:pt x="2820" y="1376"/>
                    <a:pt x="2820" y="1376"/>
                    <a:pt x="2820" y="1376"/>
                  </a:cubicBezTo>
                  <a:cubicBezTo>
                    <a:pt x="2820" y="1279"/>
                    <a:pt x="2820" y="1279"/>
                    <a:pt x="2820" y="1279"/>
                  </a:cubicBezTo>
                  <a:cubicBezTo>
                    <a:pt x="2820" y="1042"/>
                    <a:pt x="2820" y="1042"/>
                    <a:pt x="2820" y="1042"/>
                  </a:cubicBezTo>
                  <a:cubicBezTo>
                    <a:pt x="2820" y="944"/>
                    <a:pt x="2820" y="944"/>
                    <a:pt x="2820" y="944"/>
                  </a:cubicBezTo>
                  <a:lnTo>
                    <a:pt x="2723" y="944"/>
                  </a:lnTo>
                  <a:close/>
                  <a:moveTo>
                    <a:pt x="1658" y="848"/>
                  </a:moveTo>
                  <a:cubicBezTo>
                    <a:pt x="2522" y="848"/>
                    <a:pt x="2522" y="848"/>
                    <a:pt x="2522" y="848"/>
                  </a:cubicBezTo>
                  <a:cubicBezTo>
                    <a:pt x="2522" y="987"/>
                    <a:pt x="2522" y="987"/>
                    <a:pt x="2522" y="987"/>
                  </a:cubicBezTo>
                  <a:cubicBezTo>
                    <a:pt x="1658" y="987"/>
                    <a:pt x="1658" y="987"/>
                    <a:pt x="1658" y="987"/>
                  </a:cubicBezTo>
                  <a:lnTo>
                    <a:pt x="1658" y="848"/>
                  </a:lnTo>
                  <a:close/>
                  <a:moveTo>
                    <a:pt x="1644" y="1085"/>
                  </a:moveTo>
                  <a:cubicBezTo>
                    <a:pt x="1713" y="1085"/>
                    <a:pt x="1713" y="1085"/>
                    <a:pt x="1713" y="1085"/>
                  </a:cubicBezTo>
                  <a:cubicBezTo>
                    <a:pt x="1713" y="1230"/>
                    <a:pt x="1713" y="1230"/>
                    <a:pt x="1713" y="1230"/>
                  </a:cubicBezTo>
                  <a:cubicBezTo>
                    <a:pt x="1644" y="1230"/>
                    <a:pt x="1644" y="1230"/>
                    <a:pt x="1644" y="1230"/>
                  </a:cubicBezTo>
                  <a:lnTo>
                    <a:pt x="1644" y="1085"/>
                  </a:lnTo>
                  <a:close/>
                  <a:moveTo>
                    <a:pt x="2522" y="1327"/>
                  </a:moveTo>
                  <a:cubicBezTo>
                    <a:pt x="2522" y="1467"/>
                    <a:pt x="2522" y="1467"/>
                    <a:pt x="2522" y="1467"/>
                  </a:cubicBezTo>
                  <a:cubicBezTo>
                    <a:pt x="2497" y="1467"/>
                    <a:pt x="2497" y="1467"/>
                    <a:pt x="2497" y="1467"/>
                  </a:cubicBezTo>
                  <a:cubicBezTo>
                    <a:pt x="1658" y="1467"/>
                    <a:pt x="1658" y="1467"/>
                    <a:pt x="1658" y="1467"/>
                  </a:cubicBezTo>
                  <a:cubicBezTo>
                    <a:pt x="1658" y="1327"/>
                    <a:pt x="1658" y="1327"/>
                    <a:pt x="1658" y="1327"/>
                  </a:cubicBezTo>
                  <a:cubicBezTo>
                    <a:pt x="1713" y="1327"/>
                    <a:pt x="1713" y="1327"/>
                    <a:pt x="1713" y="1327"/>
                  </a:cubicBezTo>
                  <a:lnTo>
                    <a:pt x="2522" y="1327"/>
                  </a:lnTo>
                  <a:close/>
                  <a:moveTo>
                    <a:pt x="1133" y="1565"/>
                  </a:moveTo>
                  <a:cubicBezTo>
                    <a:pt x="1436" y="1565"/>
                    <a:pt x="1436" y="1565"/>
                    <a:pt x="1436" y="1565"/>
                  </a:cubicBezTo>
                  <a:cubicBezTo>
                    <a:pt x="1439" y="1565"/>
                    <a:pt x="1439" y="1565"/>
                    <a:pt x="1439" y="1565"/>
                  </a:cubicBezTo>
                  <a:cubicBezTo>
                    <a:pt x="1439" y="1705"/>
                    <a:pt x="1439" y="1705"/>
                    <a:pt x="1439" y="1705"/>
                  </a:cubicBezTo>
                  <a:cubicBezTo>
                    <a:pt x="1096" y="1705"/>
                    <a:pt x="1096" y="1705"/>
                    <a:pt x="1096" y="1705"/>
                  </a:cubicBezTo>
                  <a:cubicBezTo>
                    <a:pt x="1114" y="1661"/>
                    <a:pt x="1127" y="1614"/>
                    <a:pt x="1133" y="1565"/>
                  </a:cubicBezTo>
                  <a:close/>
                  <a:moveTo>
                    <a:pt x="1111" y="1329"/>
                  </a:moveTo>
                  <a:cubicBezTo>
                    <a:pt x="1338" y="1329"/>
                    <a:pt x="1338" y="1329"/>
                    <a:pt x="1338" y="1329"/>
                  </a:cubicBezTo>
                  <a:cubicBezTo>
                    <a:pt x="1338" y="1468"/>
                    <a:pt x="1338" y="1468"/>
                    <a:pt x="1338" y="1468"/>
                  </a:cubicBezTo>
                  <a:cubicBezTo>
                    <a:pt x="1137" y="1468"/>
                    <a:pt x="1137" y="1468"/>
                    <a:pt x="1137" y="1468"/>
                  </a:cubicBezTo>
                  <a:cubicBezTo>
                    <a:pt x="1134" y="1419"/>
                    <a:pt x="1126" y="1373"/>
                    <a:pt x="1111" y="1329"/>
                  </a:cubicBezTo>
                  <a:close/>
                  <a:moveTo>
                    <a:pt x="1436" y="1468"/>
                  </a:moveTo>
                  <a:cubicBezTo>
                    <a:pt x="1436" y="1329"/>
                    <a:pt x="1436" y="1329"/>
                    <a:pt x="1436" y="1329"/>
                  </a:cubicBezTo>
                  <a:cubicBezTo>
                    <a:pt x="1561" y="1329"/>
                    <a:pt x="1561" y="1329"/>
                    <a:pt x="1561" y="1329"/>
                  </a:cubicBezTo>
                  <a:cubicBezTo>
                    <a:pt x="1561" y="1467"/>
                    <a:pt x="1561" y="1467"/>
                    <a:pt x="1561" y="1467"/>
                  </a:cubicBezTo>
                  <a:cubicBezTo>
                    <a:pt x="1439" y="1467"/>
                    <a:pt x="1439" y="1467"/>
                    <a:pt x="1439" y="1467"/>
                  </a:cubicBezTo>
                  <a:cubicBezTo>
                    <a:pt x="1439" y="1468"/>
                    <a:pt x="1439" y="1468"/>
                    <a:pt x="1439" y="1468"/>
                  </a:cubicBezTo>
                  <a:lnTo>
                    <a:pt x="1436" y="1468"/>
                  </a:lnTo>
                  <a:close/>
                  <a:moveTo>
                    <a:pt x="1546" y="1094"/>
                  </a:moveTo>
                  <a:cubicBezTo>
                    <a:pt x="1546" y="1231"/>
                    <a:pt x="1546" y="1231"/>
                    <a:pt x="1546" y="1231"/>
                  </a:cubicBezTo>
                  <a:cubicBezTo>
                    <a:pt x="1069" y="1231"/>
                    <a:pt x="1069" y="1231"/>
                    <a:pt x="1069" y="1231"/>
                  </a:cubicBezTo>
                  <a:cubicBezTo>
                    <a:pt x="1040" y="1180"/>
                    <a:pt x="1003" y="1133"/>
                    <a:pt x="960" y="1094"/>
                  </a:cubicBezTo>
                  <a:lnTo>
                    <a:pt x="1546" y="1094"/>
                  </a:lnTo>
                  <a:close/>
                  <a:moveTo>
                    <a:pt x="1436" y="857"/>
                  </a:moveTo>
                  <a:cubicBezTo>
                    <a:pt x="1458" y="857"/>
                    <a:pt x="1458" y="857"/>
                    <a:pt x="1458" y="857"/>
                  </a:cubicBezTo>
                  <a:cubicBezTo>
                    <a:pt x="1458" y="996"/>
                    <a:pt x="1458" y="996"/>
                    <a:pt x="1458" y="996"/>
                  </a:cubicBezTo>
                  <a:cubicBezTo>
                    <a:pt x="810" y="996"/>
                    <a:pt x="810" y="996"/>
                    <a:pt x="810" y="996"/>
                  </a:cubicBezTo>
                  <a:cubicBezTo>
                    <a:pt x="744" y="967"/>
                    <a:pt x="671" y="951"/>
                    <a:pt x="594" y="951"/>
                  </a:cubicBezTo>
                  <a:cubicBezTo>
                    <a:pt x="594" y="857"/>
                    <a:pt x="594" y="857"/>
                    <a:pt x="594" y="857"/>
                  </a:cubicBezTo>
                  <a:lnTo>
                    <a:pt x="1436" y="857"/>
                  </a:lnTo>
                  <a:close/>
                  <a:moveTo>
                    <a:pt x="497" y="759"/>
                  </a:moveTo>
                  <a:cubicBezTo>
                    <a:pt x="474" y="759"/>
                    <a:pt x="474" y="759"/>
                    <a:pt x="474" y="759"/>
                  </a:cubicBezTo>
                  <a:cubicBezTo>
                    <a:pt x="474" y="620"/>
                    <a:pt x="474" y="620"/>
                    <a:pt x="474" y="620"/>
                  </a:cubicBezTo>
                  <a:cubicBezTo>
                    <a:pt x="1338" y="620"/>
                    <a:pt x="1338" y="620"/>
                    <a:pt x="1338" y="620"/>
                  </a:cubicBezTo>
                  <a:cubicBezTo>
                    <a:pt x="1338" y="759"/>
                    <a:pt x="1338" y="759"/>
                    <a:pt x="1338" y="759"/>
                  </a:cubicBezTo>
                  <a:lnTo>
                    <a:pt x="497" y="759"/>
                  </a:lnTo>
                  <a:close/>
                  <a:moveTo>
                    <a:pt x="539" y="146"/>
                  </a:moveTo>
                  <a:cubicBezTo>
                    <a:pt x="1403" y="146"/>
                    <a:pt x="1403" y="146"/>
                    <a:pt x="1403" y="146"/>
                  </a:cubicBezTo>
                  <a:cubicBezTo>
                    <a:pt x="1403" y="285"/>
                    <a:pt x="1403" y="285"/>
                    <a:pt x="1403" y="285"/>
                  </a:cubicBezTo>
                  <a:cubicBezTo>
                    <a:pt x="1348" y="285"/>
                    <a:pt x="1348" y="285"/>
                    <a:pt x="1348" y="285"/>
                  </a:cubicBezTo>
                  <a:cubicBezTo>
                    <a:pt x="539" y="285"/>
                    <a:pt x="539" y="285"/>
                    <a:pt x="539" y="285"/>
                  </a:cubicBezTo>
                  <a:lnTo>
                    <a:pt x="539" y="146"/>
                  </a:lnTo>
                  <a:close/>
                  <a:moveTo>
                    <a:pt x="387" y="522"/>
                  </a:moveTo>
                  <a:cubicBezTo>
                    <a:pt x="387" y="383"/>
                    <a:pt x="387" y="383"/>
                    <a:pt x="387" y="383"/>
                  </a:cubicBezTo>
                  <a:cubicBezTo>
                    <a:pt x="442" y="383"/>
                    <a:pt x="442" y="383"/>
                    <a:pt x="442" y="383"/>
                  </a:cubicBezTo>
                  <a:cubicBezTo>
                    <a:pt x="1251" y="383"/>
                    <a:pt x="1251" y="383"/>
                    <a:pt x="1251" y="383"/>
                  </a:cubicBezTo>
                  <a:cubicBezTo>
                    <a:pt x="1251" y="522"/>
                    <a:pt x="1251" y="522"/>
                    <a:pt x="1251" y="522"/>
                  </a:cubicBezTo>
                  <a:lnTo>
                    <a:pt x="387" y="522"/>
                  </a:lnTo>
                  <a:close/>
                  <a:moveTo>
                    <a:pt x="146" y="1495"/>
                  </a:moveTo>
                  <a:cubicBezTo>
                    <a:pt x="146" y="1249"/>
                    <a:pt x="347" y="1049"/>
                    <a:pt x="593" y="1049"/>
                  </a:cubicBezTo>
                  <a:cubicBezTo>
                    <a:pt x="840" y="1049"/>
                    <a:pt x="1040" y="1249"/>
                    <a:pt x="1040" y="1495"/>
                  </a:cubicBezTo>
                  <a:cubicBezTo>
                    <a:pt x="1040" y="1742"/>
                    <a:pt x="840" y="1942"/>
                    <a:pt x="593" y="1942"/>
                  </a:cubicBezTo>
                  <a:cubicBezTo>
                    <a:pt x="347" y="1942"/>
                    <a:pt x="146" y="1742"/>
                    <a:pt x="146" y="1495"/>
                  </a:cubicBezTo>
                  <a:close/>
                  <a:moveTo>
                    <a:pt x="1506" y="1942"/>
                  </a:moveTo>
                  <a:cubicBezTo>
                    <a:pt x="904" y="1942"/>
                    <a:pt x="904" y="1942"/>
                    <a:pt x="904" y="1942"/>
                  </a:cubicBezTo>
                  <a:cubicBezTo>
                    <a:pt x="958" y="1905"/>
                    <a:pt x="1005" y="1857"/>
                    <a:pt x="1042" y="1803"/>
                  </a:cubicBezTo>
                  <a:cubicBezTo>
                    <a:pt x="1506" y="1803"/>
                    <a:pt x="1506" y="1803"/>
                    <a:pt x="1506" y="1803"/>
                  </a:cubicBezTo>
                  <a:lnTo>
                    <a:pt x="1506" y="1942"/>
                  </a:lnTo>
                  <a:close/>
                  <a:moveTo>
                    <a:pt x="1649" y="1704"/>
                  </a:moveTo>
                  <a:cubicBezTo>
                    <a:pt x="1536" y="1704"/>
                    <a:pt x="1536" y="1704"/>
                    <a:pt x="1536" y="1704"/>
                  </a:cubicBezTo>
                  <a:cubicBezTo>
                    <a:pt x="1536" y="1564"/>
                    <a:pt x="1536" y="1564"/>
                    <a:pt x="1536" y="1564"/>
                  </a:cubicBezTo>
                  <a:cubicBezTo>
                    <a:pt x="1561" y="1564"/>
                    <a:pt x="1561" y="1564"/>
                    <a:pt x="1561" y="1564"/>
                  </a:cubicBezTo>
                  <a:cubicBezTo>
                    <a:pt x="2400" y="1564"/>
                    <a:pt x="2400" y="1564"/>
                    <a:pt x="2400" y="1564"/>
                  </a:cubicBezTo>
                  <a:cubicBezTo>
                    <a:pt x="2400" y="1704"/>
                    <a:pt x="2400" y="1704"/>
                    <a:pt x="2400" y="1704"/>
                  </a:cubicBezTo>
                  <a:lnTo>
                    <a:pt x="1649" y="1704"/>
                  </a:lnTo>
                  <a:close/>
                  <a:moveTo>
                    <a:pt x="2610" y="1801"/>
                  </a:moveTo>
                  <a:cubicBezTo>
                    <a:pt x="2610" y="1941"/>
                    <a:pt x="2610" y="1941"/>
                    <a:pt x="2610" y="1941"/>
                  </a:cubicBezTo>
                  <a:cubicBezTo>
                    <a:pt x="1746" y="1941"/>
                    <a:pt x="1746" y="1941"/>
                    <a:pt x="1746" y="1941"/>
                  </a:cubicBezTo>
                  <a:cubicBezTo>
                    <a:pt x="1746" y="1801"/>
                    <a:pt x="1746" y="1801"/>
                    <a:pt x="1746" y="1801"/>
                  </a:cubicBezTo>
                  <a:cubicBezTo>
                    <a:pt x="2497" y="1801"/>
                    <a:pt x="2497" y="1801"/>
                    <a:pt x="2497" y="1801"/>
                  </a:cubicBezTo>
                  <a:lnTo>
                    <a:pt x="2610" y="1801"/>
                  </a:lnTo>
                  <a:close/>
                  <a:moveTo>
                    <a:pt x="2674" y="1230"/>
                  </a:moveTo>
                  <a:cubicBezTo>
                    <a:pt x="2619" y="1230"/>
                    <a:pt x="2619" y="1230"/>
                    <a:pt x="2619" y="1230"/>
                  </a:cubicBezTo>
                  <a:cubicBezTo>
                    <a:pt x="1810" y="1230"/>
                    <a:pt x="1810" y="1230"/>
                    <a:pt x="1810" y="1230"/>
                  </a:cubicBezTo>
                  <a:cubicBezTo>
                    <a:pt x="1810" y="1090"/>
                    <a:pt x="1810" y="1090"/>
                    <a:pt x="1810" y="1090"/>
                  </a:cubicBezTo>
                  <a:cubicBezTo>
                    <a:pt x="2674" y="1090"/>
                    <a:pt x="2674" y="1090"/>
                    <a:pt x="2674" y="1090"/>
                  </a:cubicBezTo>
                  <a:lnTo>
                    <a:pt x="2674" y="1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2152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3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24" grpId="0"/>
      <p:bldP spid="85" grpId="0" animBg="1"/>
      <p:bldP spid="132" grpId="0" animBg="1"/>
      <p:bldP spid="149" grpId="0" animBg="1"/>
      <p:bldP spid="166" grpId="0" animBg="1"/>
      <p:bldP spid="1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24" name="TextBox 23"/>
          <p:cNvSpPr txBox="1"/>
          <p:nvPr/>
        </p:nvSpPr>
        <p:spPr>
          <a:xfrm>
            <a:off x="251520" y="118451"/>
            <a:ext cx="6084168" cy="25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>
                <a:solidFill>
                  <a:srgbClr val="FFFFFF"/>
                </a:solidFill>
                <a:latin typeface="EuropeC"/>
                <a:cs typeface="EuropeC"/>
              </a:rPr>
              <a:t>Мы знаем обо всех этих </a:t>
            </a:r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проблемах </a:t>
            </a:r>
            <a:r>
              <a:rPr lang="ru-RU" dirty="0">
                <a:solidFill>
                  <a:srgbClr val="FFFFFF"/>
                </a:solidFill>
                <a:latin typeface="EuropeC"/>
                <a:cs typeface="EuropeC"/>
              </a:rPr>
              <a:t>не понаслышке. И знаем, как востребована подобная </a:t>
            </a:r>
            <a:r>
              <a:rPr lang="ru-RU" b="1" dirty="0">
                <a:solidFill>
                  <a:srgbClr val="23ACAB"/>
                </a:solidFill>
                <a:latin typeface="EuropeC"/>
                <a:cs typeface="EuropeC"/>
              </a:rPr>
              <a:t>онлайн система бронирований</a:t>
            </a:r>
            <a:r>
              <a:rPr lang="ru-RU" b="1" dirty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r>
              <a:rPr lang="ru-RU" dirty="0">
                <a:solidFill>
                  <a:srgbClr val="FFFFFF"/>
                </a:solidFill>
                <a:latin typeface="EuropeC"/>
                <a:cs typeface="EuropeC"/>
              </a:rPr>
              <a:t>на современном туристическом рынке. При этом она должна быть самой передовой-современные технологии в ней должны сочетаться с удобством, функциональностью, простотой и наглядностью, а также с разумной и экономичной стоимостью такого продукта.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353930"/>
            <a:ext cx="676875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Именно поэтому мы разработали </a:t>
            </a:r>
            <a:endParaRPr lang="ru-RU" dirty="0" smtClean="0">
              <a:solidFill>
                <a:schemeClr val="bg1"/>
              </a:solidFill>
              <a:latin typeface="EuropeC"/>
              <a:cs typeface="EuropeC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EuropeC"/>
                <a:cs typeface="EuropeC"/>
              </a:rPr>
              <a:t>инновационный </a:t>
            </a: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продукт: </a:t>
            </a:r>
            <a:endParaRPr lang="ru-RU" dirty="0" smtClean="0">
              <a:solidFill>
                <a:schemeClr val="bg1"/>
              </a:solidFill>
              <a:latin typeface="EuropeC"/>
              <a:cs typeface="EuropeC"/>
            </a:endParaRPr>
          </a:p>
          <a:p>
            <a:endParaRPr lang="ru-RU" dirty="0">
              <a:solidFill>
                <a:schemeClr val="bg1"/>
              </a:solidFill>
              <a:latin typeface="EuropeC"/>
              <a:cs typeface="EuropeC"/>
            </a:endParaRPr>
          </a:p>
          <a:p>
            <a:endParaRPr lang="ru-RU" dirty="0">
              <a:solidFill>
                <a:schemeClr val="bg1"/>
              </a:solidFill>
              <a:latin typeface="EuropeC"/>
              <a:cs typeface="EuropeC"/>
            </a:endParaRPr>
          </a:p>
          <a:p>
            <a:r>
              <a:rPr lang="ru-RU" sz="2200" dirty="0">
                <a:solidFill>
                  <a:srgbClr val="23ACAB"/>
                </a:solidFill>
                <a:latin typeface="EuropeC"/>
                <a:cs typeface="EuropeC"/>
              </a:rPr>
              <a:t>Блок </a:t>
            </a:r>
            <a:r>
              <a:rPr lang="ru-RU" sz="2200" b="1" dirty="0">
                <a:solidFill>
                  <a:srgbClr val="23ACAB"/>
                </a:solidFill>
                <a:latin typeface="EuropeC"/>
                <a:cs typeface="EuropeC"/>
              </a:rPr>
              <a:t>ОНЛАЙН Бронирования </a:t>
            </a:r>
            <a:r>
              <a:rPr lang="en-US" sz="2200" b="1" dirty="0">
                <a:solidFill>
                  <a:srgbClr val="23ACAB"/>
                </a:solidFill>
                <a:latin typeface="EuropeC"/>
                <a:cs typeface="EuropeC"/>
              </a:rPr>
              <a:t>UNIHOTEL</a:t>
            </a:r>
            <a:endParaRPr lang="ru-RU" sz="2200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  <p:pic>
        <p:nvPicPr>
          <p:cNvPr id="4" name="Изображение 3" descr="Без-имени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13" y="-596602"/>
            <a:ext cx="6407999" cy="64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3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310478" y="268661"/>
            <a:ext cx="8833521" cy="985459"/>
            <a:chOff x="310479" y="268661"/>
            <a:chExt cx="5346042" cy="985459"/>
          </a:xfrm>
        </p:grpSpPr>
        <p:grpSp>
          <p:nvGrpSpPr>
            <p:cNvPr id="9" name="Group 3"/>
            <p:cNvGrpSpPr/>
            <p:nvPr/>
          </p:nvGrpSpPr>
          <p:grpSpPr>
            <a:xfrm>
              <a:off x="427705" y="268661"/>
              <a:ext cx="5228816" cy="985459"/>
              <a:chOff x="6489838" y="402364"/>
              <a:chExt cx="5228816" cy="98545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489838" y="402364"/>
                <a:ext cx="52288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23ACAB"/>
                    </a:solidFill>
                    <a:latin typeface="EuropeC"/>
                    <a:cs typeface="EuropeC"/>
                  </a:rPr>
                  <a:t>ЧТО ОТЛИЧАЕТ НАШУ СИСТЕМУ ОТ ОГРОМНОГО КОЛИЧЕСТВА ВСЕХ ОСТАЛЬНЫХ ПОДОБНЫХ ЕЙ ПРОДУКТОВ?</a:t>
                </a:r>
                <a:endParaRPr lang="ru-RU" b="1" dirty="0">
                  <a:solidFill>
                    <a:srgbClr val="23ACAB"/>
                  </a:solidFill>
                  <a:latin typeface="EuropeC"/>
                  <a:cs typeface="EuropeC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503087" y="1049269"/>
                <a:ext cx="3276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>
                    <a:solidFill>
                      <a:srgbClr val="2D4861"/>
                    </a:solidFill>
                    <a:latin typeface="EuropeC"/>
                    <a:cs typeface="EuropeC"/>
                  </a:rPr>
                  <a:t>ФАКТОРЫ ОТЛИЧИЙ:</a:t>
                </a:r>
                <a:endParaRPr lang="ru-RU" sz="1600" dirty="0">
                  <a:solidFill>
                    <a:srgbClr val="2D4861"/>
                  </a:solidFill>
                  <a:latin typeface="EuropeC"/>
                  <a:cs typeface="EuropeC"/>
                </a:endParaRPr>
              </a:p>
            </p:txBody>
          </p:sp>
        </p:grpSp>
        <p:sp>
          <p:nvSpPr>
            <p:cNvPr id="10" name="Rectangle 4"/>
            <p:cNvSpPr/>
            <p:nvPr/>
          </p:nvSpPr>
          <p:spPr>
            <a:xfrm>
              <a:off x="310479" y="343704"/>
              <a:ext cx="95056" cy="491071"/>
            </a:xfrm>
            <a:prstGeom prst="rect">
              <a:avLst/>
            </a:prstGeom>
            <a:solidFill>
              <a:srgbClr val="2D48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EuropeC"/>
                <a:cs typeface="EuropeC"/>
              </a:endParaRPr>
            </a:p>
          </p:txBody>
        </p:sp>
      </p:grpSp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323528" y="1779663"/>
            <a:ext cx="2249998" cy="899999"/>
            <a:chOff x="4817" y="1696958"/>
            <a:chExt cx="2804020" cy="1121608"/>
          </a:xfrm>
          <a:solidFill>
            <a:srgbClr val="D32961"/>
          </a:solidFill>
        </p:grpSpPr>
        <p:sp>
          <p:nvSpPr>
            <p:cNvPr id="16" name="Нашивка 15"/>
            <p:cNvSpPr/>
            <p:nvPr/>
          </p:nvSpPr>
          <p:spPr>
            <a:xfrm>
              <a:off x="4817" y="1696958"/>
              <a:ext cx="2804020" cy="11216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Нашивка 4"/>
            <p:cNvSpPr/>
            <p:nvPr/>
          </p:nvSpPr>
          <p:spPr>
            <a:xfrm>
              <a:off x="565621" y="1696958"/>
              <a:ext cx="1682412" cy="11216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latin typeface="EuropeC"/>
                  <a:cs typeface="EuropeC"/>
                </a:rPr>
                <a:t>ФАКТОР 1</a:t>
              </a:r>
              <a:endParaRPr lang="id-ID" sz="1600" b="1" kern="1200" dirty="0">
                <a:solidFill>
                  <a:srgbClr val="FFFFFF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8" name="Группа 17"/>
          <p:cNvGrpSpPr>
            <a:grpSpLocks noChangeAspect="1"/>
          </p:cNvGrpSpPr>
          <p:nvPr/>
        </p:nvGrpSpPr>
        <p:grpSpPr>
          <a:xfrm>
            <a:off x="323528" y="3255927"/>
            <a:ext cx="2249998" cy="899999"/>
            <a:chOff x="4817" y="1696958"/>
            <a:chExt cx="2804020" cy="1121608"/>
          </a:xfrm>
          <a:solidFill>
            <a:srgbClr val="D32961"/>
          </a:solidFill>
        </p:grpSpPr>
        <p:sp>
          <p:nvSpPr>
            <p:cNvPr id="19" name="Нашивка 18"/>
            <p:cNvSpPr/>
            <p:nvPr/>
          </p:nvSpPr>
          <p:spPr>
            <a:xfrm>
              <a:off x="4817" y="1696958"/>
              <a:ext cx="2804020" cy="11216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Нашивка 4"/>
            <p:cNvSpPr/>
            <p:nvPr/>
          </p:nvSpPr>
          <p:spPr>
            <a:xfrm>
              <a:off x="565621" y="1696958"/>
              <a:ext cx="1682412" cy="11216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latin typeface="EuropeC"/>
                  <a:cs typeface="EuropeC"/>
                </a:rPr>
                <a:t>ФАКТОР 2</a:t>
              </a:r>
              <a:endParaRPr lang="id-ID" sz="1600" b="1" kern="1200" dirty="0">
                <a:solidFill>
                  <a:srgbClr val="FFFFFF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21" name="Group 207"/>
          <p:cNvGrpSpPr>
            <a:grpSpLocks noChangeAspect="1"/>
          </p:cNvGrpSpPr>
          <p:nvPr/>
        </p:nvGrpSpPr>
        <p:grpSpPr>
          <a:xfrm>
            <a:off x="2843808" y="1707654"/>
            <a:ext cx="802405" cy="898994"/>
            <a:chOff x="6908800" y="2171700"/>
            <a:chExt cx="857250" cy="960438"/>
          </a:xfrm>
          <a:solidFill>
            <a:srgbClr val="2D4861"/>
          </a:solidFill>
        </p:grpSpPr>
        <p:sp>
          <p:nvSpPr>
            <p:cNvPr id="22" name="Freeform 36"/>
            <p:cNvSpPr>
              <a:spLocks noEditPoints="1"/>
            </p:cNvSpPr>
            <p:nvPr/>
          </p:nvSpPr>
          <p:spPr bwMode="auto">
            <a:xfrm>
              <a:off x="6908800" y="2362200"/>
              <a:ext cx="857250" cy="769938"/>
            </a:xfrm>
            <a:custGeom>
              <a:avLst/>
              <a:gdLst>
                <a:gd name="T0" fmla="*/ 214 w 226"/>
                <a:gd name="T1" fmla="*/ 91 h 203"/>
                <a:gd name="T2" fmla="*/ 212 w 226"/>
                <a:gd name="T3" fmla="*/ 91 h 203"/>
                <a:gd name="T4" fmla="*/ 205 w 226"/>
                <a:gd name="T5" fmla="*/ 71 h 203"/>
                <a:gd name="T6" fmla="*/ 159 w 226"/>
                <a:gd name="T7" fmla="*/ 87 h 203"/>
                <a:gd name="T8" fmla="*/ 87 w 226"/>
                <a:gd name="T9" fmla="*/ 24 h 203"/>
                <a:gd name="T10" fmla="*/ 52 w 226"/>
                <a:gd name="T11" fmla="*/ 3 h 203"/>
                <a:gd name="T12" fmla="*/ 43 w 226"/>
                <a:gd name="T13" fmla="*/ 8 h 203"/>
                <a:gd name="T14" fmla="*/ 42 w 226"/>
                <a:gd name="T15" fmla="*/ 48 h 203"/>
                <a:gd name="T16" fmla="*/ 21 w 226"/>
                <a:gd name="T17" fmla="*/ 82 h 203"/>
                <a:gd name="T18" fmla="*/ 12 w 226"/>
                <a:gd name="T19" fmla="*/ 82 h 203"/>
                <a:gd name="T20" fmla="*/ 0 w 226"/>
                <a:gd name="T21" fmla="*/ 93 h 203"/>
                <a:gd name="T22" fmla="*/ 0 w 226"/>
                <a:gd name="T23" fmla="*/ 114 h 203"/>
                <a:gd name="T24" fmla="*/ 12 w 226"/>
                <a:gd name="T25" fmla="*/ 125 h 203"/>
                <a:gd name="T26" fmla="*/ 21 w 226"/>
                <a:gd name="T27" fmla="*/ 125 h 203"/>
                <a:gd name="T28" fmla="*/ 67 w 226"/>
                <a:gd name="T29" fmla="*/ 176 h 203"/>
                <a:gd name="T30" fmla="*/ 67 w 226"/>
                <a:gd name="T31" fmla="*/ 178 h 203"/>
                <a:gd name="T32" fmla="*/ 67 w 226"/>
                <a:gd name="T33" fmla="*/ 192 h 203"/>
                <a:gd name="T34" fmla="*/ 78 w 226"/>
                <a:gd name="T35" fmla="*/ 203 h 203"/>
                <a:gd name="T36" fmla="*/ 91 w 226"/>
                <a:gd name="T37" fmla="*/ 203 h 203"/>
                <a:gd name="T38" fmla="*/ 102 w 226"/>
                <a:gd name="T39" fmla="*/ 192 h 203"/>
                <a:gd name="T40" fmla="*/ 102 w 226"/>
                <a:gd name="T41" fmla="*/ 186 h 203"/>
                <a:gd name="T42" fmla="*/ 115 w 226"/>
                <a:gd name="T43" fmla="*/ 187 h 203"/>
                <a:gd name="T44" fmla="*/ 127 w 226"/>
                <a:gd name="T45" fmla="*/ 186 h 203"/>
                <a:gd name="T46" fmla="*/ 127 w 226"/>
                <a:gd name="T47" fmla="*/ 192 h 203"/>
                <a:gd name="T48" fmla="*/ 138 w 226"/>
                <a:gd name="T49" fmla="*/ 203 h 203"/>
                <a:gd name="T50" fmla="*/ 151 w 226"/>
                <a:gd name="T51" fmla="*/ 203 h 203"/>
                <a:gd name="T52" fmla="*/ 162 w 226"/>
                <a:gd name="T53" fmla="*/ 192 h 203"/>
                <a:gd name="T54" fmla="*/ 162 w 226"/>
                <a:gd name="T55" fmla="*/ 178 h 203"/>
                <a:gd name="T56" fmla="*/ 162 w 226"/>
                <a:gd name="T57" fmla="*/ 177 h 203"/>
                <a:gd name="T58" fmla="*/ 212 w 226"/>
                <a:gd name="T59" fmla="*/ 115 h 203"/>
                <a:gd name="T60" fmla="*/ 214 w 226"/>
                <a:gd name="T61" fmla="*/ 115 h 203"/>
                <a:gd name="T62" fmla="*/ 226 w 226"/>
                <a:gd name="T63" fmla="*/ 103 h 203"/>
                <a:gd name="T64" fmla="*/ 214 w 226"/>
                <a:gd name="T65" fmla="*/ 91 h 203"/>
                <a:gd name="T66" fmla="*/ 53 w 226"/>
                <a:gd name="T67" fmla="*/ 86 h 203"/>
                <a:gd name="T68" fmla="*/ 42 w 226"/>
                <a:gd name="T69" fmla="*/ 75 h 203"/>
                <a:gd name="T70" fmla="*/ 53 w 226"/>
                <a:gd name="T71" fmla="*/ 64 h 203"/>
                <a:gd name="T72" fmla="*/ 64 w 226"/>
                <a:gd name="T73" fmla="*/ 75 h 203"/>
                <a:gd name="T74" fmla="*/ 53 w 226"/>
                <a:gd name="T75" fmla="*/ 8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203">
                  <a:moveTo>
                    <a:pt x="214" y="91"/>
                  </a:moveTo>
                  <a:cubicBezTo>
                    <a:pt x="214" y="91"/>
                    <a:pt x="213" y="91"/>
                    <a:pt x="212" y="91"/>
                  </a:cubicBezTo>
                  <a:cubicBezTo>
                    <a:pt x="211" y="84"/>
                    <a:pt x="209" y="77"/>
                    <a:pt x="205" y="71"/>
                  </a:cubicBezTo>
                  <a:cubicBezTo>
                    <a:pt x="193" y="81"/>
                    <a:pt x="177" y="87"/>
                    <a:pt x="159" y="87"/>
                  </a:cubicBezTo>
                  <a:cubicBezTo>
                    <a:pt x="122" y="87"/>
                    <a:pt x="91" y="59"/>
                    <a:pt x="87" y="24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7" y="0"/>
                    <a:pt x="43" y="2"/>
                    <a:pt x="43" y="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2" y="58"/>
                    <a:pt x="25" y="69"/>
                    <a:pt x="21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5" y="82"/>
                    <a:pt x="0" y="87"/>
                    <a:pt x="0" y="93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0"/>
                    <a:pt x="5" y="125"/>
                    <a:pt x="12" y="125"/>
                  </a:cubicBezTo>
                  <a:cubicBezTo>
                    <a:pt x="21" y="125"/>
                    <a:pt x="21" y="125"/>
                    <a:pt x="21" y="125"/>
                  </a:cubicBezTo>
                  <a:cubicBezTo>
                    <a:pt x="28" y="147"/>
                    <a:pt x="45" y="165"/>
                    <a:pt x="67" y="176"/>
                  </a:cubicBezTo>
                  <a:cubicBezTo>
                    <a:pt x="67" y="177"/>
                    <a:pt x="67" y="177"/>
                    <a:pt x="67" y="178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7" y="198"/>
                    <a:pt x="72" y="203"/>
                    <a:pt x="78" y="203"/>
                  </a:cubicBezTo>
                  <a:cubicBezTo>
                    <a:pt x="91" y="203"/>
                    <a:pt x="91" y="203"/>
                    <a:pt x="91" y="203"/>
                  </a:cubicBezTo>
                  <a:cubicBezTo>
                    <a:pt x="97" y="203"/>
                    <a:pt x="102" y="198"/>
                    <a:pt x="102" y="192"/>
                  </a:cubicBezTo>
                  <a:cubicBezTo>
                    <a:pt x="102" y="186"/>
                    <a:pt x="102" y="186"/>
                    <a:pt x="102" y="186"/>
                  </a:cubicBezTo>
                  <a:cubicBezTo>
                    <a:pt x="106" y="186"/>
                    <a:pt x="111" y="187"/>
                    <a:pt x="115" y="187"/>
                  </a:cubicBezTo>
                  <a:cubicBezTo>
                    <a:pt x="119" y="187"/>
                    <a:pt x="123" y="186"/>
                    <a:pt x="127" y="186"/>
                  </a:cubicBezTo>
                  <a:cubicBezTo>
                    <a:pt x="127" y="192"/>
                    <a:pt x="127" y="192"/>
                    <a:pt x="127" y="192"/>
                  </a:cubicBezTo>
                  <a:cubicBezTo>
                    <a:pt x="127" y="198"/>
                    <a:pt x="132" y="203"/>
                    <a:pt x="138" y="203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7" y="203"/>
                    <a:pt x="162" y="198"/>
                    <a:pt x="162" y="192"/>
                  </a:cubicBezTo>
                  <a:cubicBezTo>
                    <a:pt x="162" y="178"/>
                    <a:pt x="162" y="178"/>
                    <a:pt x="162" y="178"/>
                  </a:cubicBezTo>
                  <a:cubicBezTo>
                    <a:pt x="162" y="178"/>
                    <a:pt x="162" y="177"/>
                    <a:pt x="162" y="177"/>
                  </a:cubicBezTo>
                  <a:cubicBezTo>
                    <a:pt x="188" y="164"/>
                    <a:pt x="208" y="142"/>
                    <a:pt x="212" y="115"/>
                  </a:cubicBezTo>
                  <a:cubicBezTo>
                    <a:pt x="213" y="115"/>
                    <a:pt x="214" y="115"/>
                    <a:pt x="214" y="115"/>
                  </a:cubicBezTo>
                  <a:cubicBezTo>
                    <a:pt x="221" y="115"/>
                    <a:pt x="226" y="110"/>
                    <a:pt x="226" y="103"/>
                  </a:cubicBezTo>
                  <a:cubicBezTo>
                    <a:pt x="226" y="97"/>
                    <a:pt x="221" y="91"/>
                    <a:pt x="214" y="91"/>
                  </a:cubicBezTo>
                  <a:close/>
                  <a:moveTo>
                    <a:pt x="53" y="86"/>
                  </a:moveTo>
                  <a:cubicBezTo>
                    <a:pt x="46" y="86"/>
                    <a:pt x="42" y="81"/>
                    <a:pt x="42" y="75"/>
                  </a:cubicBezTo>
                  <a:cubicBezTo>
                    <a:pt x="42" y="69"/>
                    <a:pt x="46" y="64"/>
                    <a:pt x="53" y="64"/>
                  </a:cubicBezTo>
                  <a:cubicBezTo>
                    <a:pt x="59" y="64"/>
                    <a:pt x="64" y="69"/>
                    <a:pt x="64" y="75"/>
                  </a:cubicBezTo>
                  <a:cubicBezTo>
                    <a:pt x="64" y="81"/>
                    <a:pt x="59" y="86"/>
                    <a:pt x="5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37"/>
            <p:cNvSpPr>
              <a:spLocks noEditPoints="1"/>
            </p:cNvSpPr>
            <p:nvPr/>
          </p:nvSpPr>
          <p:spPr bwMode="auto">
            <a:xfrm>
              <a:off x="7265988" y="2171700"/>
              <a:ext cx="493713" cy="493713"/>
            </a:xfrm>
            <a:custGeom>
              <a:avLst/>
              <a:gdLst>
                <a:gd name="T0" fmla="*/ 65 w 130"/>
                <a:gd name="T1" fmla="*/ 130 h 130"/>
                <a:gd name="T2" fmla="*/ 130 w 130"/>
                <a:gd name="T3" fmla="*/ 65 h 130"/>
                <a:gd name="T4" fmla="*/ 65 w 130"/>
                <a:gd name="T5" fmla="*/ 0 h 130"/>
                <a:gd name="T6" fmla="*/ 0 w 130"/>
                <a:gd name="T7" fmla="*/ 65 h 130"/>
                <a:gd name="T8" fmla="*/ 65 w 130"/>
                <a:gd name="T9" fmla="*/ 130 h 130"/>
                <a:gd name="T10" fmla="*/ 61 w 130"/>
                <a:gd name="T11" fmla="*/ 68 h 130"/>
                <a:gd name="T12" fmla="*/ 44 w 130"/>
                <a:gd name="T13" fmla="*/ 50 h 130"/>
                <a:gd name="T14" fmla="*/ 60 w 130"/>
                <a:gd name="T15" fmla="*/ 33 h 130"/>
                <a:gd name="T16" fmla="*/ 60 w 130"/>
                <a:gd name="T17" fmla="*/ 24 h 130"/>
                <a:gd name="T18" fmla="*/ 70 w 130"/>
                <a:gd name="T19" fmla="*/ 24 h 130"/>
                <a:gd name="T20" fmla="*/ 70 w 130"/>
                <a:gd name="T21" fmla="*/ 33 h 130"/>
                <a:gd name="T22" fmla="*/ 84 w 130"/>
                <a:gd name="T23" fmla="*/ 36 h 130"/>
                <a:gd name="T24" fmla="*/ 81 w 130"/>
                <a:gd name="T25" fmla="*/ 47 h 130"/>
                <a:gd name="T26" fmla="*/ 67 w 130"/>
                <a:gd name="T27" fmla="*/ 43 h 130"/>
                <a:gd name="T28" fmla="*/ 59 w 130"/>
                <a:gd name="T29" fmla="*/ 49 h 130"/>
                <a:gd name="T30" fmla="*/ 70 w 130"/>
                <a:gd name="T31" fmla="*/ 57 h 130"/>
                <a:gd name="T32" fmla="*/ 86 w 130"/>
                <a:gd name="T33" fmla="*/ 75 h 130"/>
                <a:gd name="T34" fmla="*/ 69 w 130"/>
                <a:gd name="T35" fmla="*/ 92 h 130"/>
                <a:gd name="T36" fmla="*/ 69 w 130"/>
                <a:gd name="T37" fmla="*/ 102 h 130"/>
                <a:gd name="T38" fmla="*/ 60 w 130"/>
                <a:gd name="T39" fmla="*/ 102 h 130"/>
                <a:gd name="T40" fmla="*/ 60 w 130"/>
                <a:gd name="T41" fmla="*/ 93 h 130"/>
                <a:gd name="T42" fmla="*/ 44 w 130"/>
                <a:gd name="T43" fmla="*/ 89 h 130"/>
                <a:gd name="T44" fmla="*/ 47 w 130"/>
                <a:gd name="T45" fmla="*/ 78 h 130"/>
                <a:gd name="T46" fmla="*/ 62 w 130"/>
                <a:gd name="T47" fmla="*/ 82 h 130"/>
                <a:gd name="T48" fmla="*/ 72 w 130"/>
                <a:gd name="T49" fmla="*/ 76 h 130"/>
                <a:gd name="T50" fmla="*/ 61 w 130"/>
                <a:gd name="T51" fmla="*/ 6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130">
                  <a:moveTo>
                    <a:pt x="65" y="130"/>
                  </a:move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lose/>
                  <a:moveTo>
                    <a:pt x="61" y="68"/>
                  </a:moveTo>
                  <a:cubicBezTo>
                    <a:pt x="51" y="64"/>
                    <a:pt x="44" y="60"/>
                    <a:pt x="44" y="50"/>
                  </a:cubicBezTo>
                  <a:cubicBezTo>
                    <a:pt x="44" y="42"/>
                    <a:pt x="50" y="35"/>
                    <a:pt x="60" y="33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6" y="33"/>
                    <a:pt x="80" y="34"/>
                    <a:pt x="84" y="36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78" y="45"/>
                    <a:pt x="74" y="43"/>
                    <a:pt x="67" y="43"/>
                  </a:cubicBezTo>
                  <a:cubicBezTo>
                    <a:pt x="61" y="43"/>
                    <a:pt x="59" y="46"/>
                    <a:pt x="59" y="49"/>
                  </a:cubicBezTo>
                  <a:cubicBezTo>
                    <a:pt x="59" y="52"/>
                    <a:pt x="62" y="54"/>
                    <a:pt x="70" y="57"/>
                  </a:cubicBezTo>
                  <a:cubicBezTo>
                    <a:pt x="82" y="61"/>
                    <a:pt x="86" y="66"/>
                    <a:pt x="86" y="75"/>
                  </a:cubicBezTo>
                  <a:cubicBezTo>
                    <a:pt x="86" y="83"/>
                    <a:pt x="80" y="91"/>
                    <a:pt x="69" y="92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54" y="93"/>
                    <a:pt x="47" y="91"/>
                    <a:pt x="44" y="89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51" y="80"/>
                    <a:pt x="56" y="82"/>
                    <a:pt x="62" y="82"/>
                  </a:cubicBezTo>
                  <a:cubicBezTo>
                    <a:pt x="68" y="82"/>
                    <a:pt x="72" y="80"/>
                    <a:pt x="72" y="76"/>
                  </a:cubicBezTo>
                  <a:cubicBezTo>
                    <a:pt x="72" y="72"/>
                    <a:pt x="69" y="70"/>
                    <a:pt x="61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744416" y="1740753"/>
            <a:ext cx="54360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D32961"/>
                </a:solidFill>
                <a:latin typeface="EuropeC"/>
                <a:cs typeface="EuropeC"/>
              </a:rPr>
              <a:t>Всего от 1100 </a:t>
            </a:r>
            <a:r>
              <a:rPr lang="en-US" sz="1600" dirty="0">
                <a:solidFill>
                  <a:srgbClr val="D32961"/>
                </a:solidFill>
                <a:latin typeface="EuropeC"/>
                <a:cs typeface="EuropeC"/>
              </a:rPr>
              <a:t>USD</a:t>
            </a:r>
            <a:r>
              <a:rPr lang="ru-RU" sz="1600" dirty="0">
                <a:latin typeface="EuropeC"/>
                <a:cs typeface="EuropeC"/>
              </a:rPr>
              <a:t> </a:t>
            </a:r>
            <a:r>
              <a:rPr lang="ru-RU" sz="1400" dirty="0">
                <a:latin typeface="EuropeC"/>
                <a:cs typeface="EuropeC"/>
              </a:rPr>
              <a:t>за изготовление и установку полностью готовой к работе системы, что в 10-20 раз НИЖЕ, чем  у других разработчиков!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744416" y="3219822"/>
            <a:ext cx="5076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3ACAB"/>
                </a:solidFill>
                <a:latin typeface="EuropeC"/>
                <a:cs typeface="EuropeC"/>
              </a:rPr>
              <a:t>Корпоративный стиль</a:t>
            </a:r>
            <a:endParaRPr lang="ru-RU" sz="1600" dirty="0">
              <a:solidFill>
                <a:srgbClr val="23ACAB"/>
              </a:solidFill>
              <a:latin typeface="EuropeC"/>
              <a:cs typeface="EuropeC"/>
            </a:endParaRPr>
          </a:p>
          <a:p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Принципиальное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отличие </a:t>
            </a:r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Блока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ОНЛАЙН Бронирования </a:t>
            </a:r>
            <a:r>
              <a:rPr lang="en-US" sz="1400" b="1" dirty="0">
                <a:solidFill>
                  <a:srgbClr val="2D4861"/>
                </a:solidFill>
                <a:latin typeface="EuropeC"/>
                <a:cs typeface="EuropeC"/>
              </a:rPr>
              <a:t>UNIHOTEL</a:t>
            </a:r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 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от всех остальных</a:t>
            </a:r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– это настройка 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online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модуля в вашем корпоративном</a:t>
            </a:r>
            <a:r>
              <a:rPr lang="ru-RU" sz="1400" b="1" dirty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стиле, исключительно под Вас с сохранением компоновки и структуры, цветов, логотипа и других отличительных факторов вашего сайта</a:t>
            </a:r>
          </a:p>
        </p:txBody>
      </p:sp>
      <p:grpSp>
        <p:nvGrpSpPr>
          <p:cNvPr id="30" name="Group 223"/>
          <p:cNvGrpSpPr>
            <a:grpSpLocks noChangeAspect="1"/>
          </p:cNvGrpSpPr>
          <p:nvPr/>
        </p:nvGrpSpPr>
        <p:grpSpPr>
          <a:xfrm>
            <a:off x="2771800" y="3147922"/>
            <a:ext cx="698795" cy="935996"/>
            <a:chOff x="7029451" y="3441701"/>
            <a:chExt cx="692150" cy="927099"/>
          </a:xfrm>
          <a:solidFill>
            <a:srgbClr val="2D4861"/>
          </a:solidFill>
        </p:grpSpPr>
        <p:sp>
          <p:nvSpPr>
            <p:cNvPr id="31" name="Freeform 15"/>
            <p:cNvSpPr>
              <a:spLocks noEditPoints="1"/>
            </p:cNvSpPr>
            <p:nvPr/>
          </p:nvSpPr>
          <p:spPr bwMode="auto">
            <a:xfrm>
              <a:off x="7029451" y="3681413"/>
              <a:ext cx="630238" cy="687387"/>
            </a:xfrm>
            <a:custGeom>
              <a:avLst/>
              <a:gdLst>
                <a:gd name="T0" fmla="*/ 152 w 165"/>
                <a:gd name="T1" fmla="*/ 110 h 181"/>
                <a:gd name="T2" fmla="*/ 125 w 165"/>
                <a:gd name="T3" fmla="*/ 85 h 181"/>
                <a:gd name="T4" fmla="*/ 125 w 165"/>
                <a:gd name="T5" fmla="*/ 82 h 181"/>
                <a:gd name="T6" fmla="*/ 100 w 165"/>
                <a:gd name="T7" fmla="*/ 98 h 181"/>
                <a:gd name="T8" fmla="*/ 95 w 165"/>
                <a:gd name="T9" fmla="*/ 101 h 181"/>
                <a:gd name="T10" fmla="*/ 94 w 165"/>
                <a:gd name="T11" fmla="*/ 94 h 181"/>
                <a:gd name="T12" fmla="*/ 96 w 165"/>
                <a:gd name="T13" fmla="*/ 49 h 181"/>
                <a:gd name="T14" fmla="*/ 109 w 165"/>
                <a:gd name="T15" fmla="*/ 38 h 181"/>
                <a:gd name="T16" fmla="*/ 110 w 165"/>
                <a:gd name="T17" fmla="*/ 38 h 181"/>
                <a:gd name="T18" fmla="*/ 110 w 165"/>
                <a:gd name="T19" fmla="*/ 36 h 181"/>
                <a:gd name="T20" fmla="*/ 113 w 165"/>
                <a:gd name="T21" fmla="*/ 16 h 181"/>
                <a:gd name="T22" fmla="*/ 115 w 165"/>
                <a:gd name="T23" fmla="*/ 11 h 181"/>
                <a:gd name="T24" fmla="*/ 115 w 165"/>
                <a:gd name="T25" fmla="*/ 12 h 181"/>
                <a:gd name="T26" fmla="*/ 118 w 165"/>
                <a:gd name="T27" fmla="*/ 8 h 181"/>
                <a:gd name="T28" fmla="*/ 120 w 165"/>
                <a:gd name="T29" fmla="*/ 6 h 181"/>
                <a:gd name="T30" fmla="*/ 38 w 165"/>
                <a:gd name="T31" fmla="*/ 32 h 181"/>
                <a:gd name="T32" fmla="*/ 31 w 165"/>
                <a:gd name="T33" fmla="*/ 150 h 181"/>
                <a:gd name="T34" fmla="*/ 150 w 165"/>
                <a:gd name="T35" fmla="*/ 144 h 181"/>
                <a:gd name="T36" fmla="*/ 160 w 165"/>
                <a:gd name="T37" fmla="*/ 131 h 181"/>
                <a:gd name="T38" fmla="*/ 152 w 165"/>
                <a:gd name="T39" fmla="*/ 110 h 181"/>
                <a:gd name="T40" fmla="*/ 53 w 165"/>
                <a:gd name="T41" fmla="*/ 118 h 181"/>
                <a:gd name="T42" fmla="*/ 35 w 165"/>
                <a:gd name="T43" fmla="*/ 118 h 181"/>
                <a:gd name="T44" fmla="*/ 35 w 165"/>
                <a:gd name="T45" fmla="*/ 100 h 181"/>
                <a:gd name="T46" fmla="*/ 53 w 165"/>
                <a:gd name="T47" fmla="*/ 100 h 181"/>
                <a:gd name="T48" fmla="*/ 53 w 165"/>
                <a:gd name="T49" fmla="*/ 118 h 181"/>
                <a:gd name="T50" fmla="*/ 41 w 165"/>
                <a:gd name="T51" fmla="*/ 76 h 181"/>
                <a:gd name="T52" fmla="*/ 41 w 165"/>
                <a:gd name="T53" fmla="*/ 58 h 181"/>
                <a:gd name="T54" fmla="*/ 59 w 165"/>
                <a:gd name="T55" fmla="*/ 58 h 181"/>
                <a:gd name="T56" fmla="*/ 59 w 165"/>
                <a:gd name="T57" fmla="*/ 76 h 181"/>
                <a:gd name="T58" fmla="*/ 41 w 165"/>
                <a:gd name="T59" fmla="*/ 76 h 181"/>
                <a:gd name="T60" fmla="*/ 84 w 165"/>
                <a:gd name="T61" fmla="*/ 147 h 181"/>
                <a:gd name="T62" fmla="*/ 66 w 165"/>
                <a:gd name="T63" fmla="*/ 147 h 181"/>
                <a:gd name="T64" fmla="*/ 66 w 165"/>
                <a:gd name="T65" fmla="*/ 129 h 181"/>
                <a:gd name="T66" fmla="*/ 84 w 165"/>
                <a:gd name="T67" fmla="*/ 129 h 181"/>
                <a:gd name="T68" fmla="*/ 84 w 165"/>
                <a:gd name="T69" fmla="*/ 147 h 181"/>
                <a:gd name="T70" fmla="*/ 71 w 165"/>
                <a:gd name="T71" fmla="*/ 46 h 181"/>
                <a:gd name="T72" fmla="*/ 71 w 165"/>
                <a:gd name="T73" fmla="*/ 28 h 181"/>
                <a:gd name="T74" fmla="*/ 89 w 165"/>
                <a:gd name="T75" fmla="*/ 28 h 181"/>
                <a:gd name="T76" fmla="*/ 89 w 165"/>
                <a:gd name="T77" fmla="*/ 46 h 181"/>
                <a:gd name="T78" fmla="*/ 71 w 165"/>
                <a:gd name="T79" fmla="*/ 46 h 181"/>
                <a:gd name="T80" fmla="*/ 125 w 165"/>
                <a:gd name="T81" fmla="*/ 147 h 181"/>
                <a:gd name="T82" fmla="*/ 107 w 165"/>
                <a:gd name="T83" fmla="*/ 147 h 181"/>
                <a:gd name="T84" fmla="*/ 107 w 165"/>
                <a:gd name="T85" fmla="*/ 129 h 181"/>
                <a:gd name="T86" fmla="*/ 125 w 165"/>
                <a:gd name="T87" fmla="*/ 129 h 181"/>
                <a:gd name="T88" fmla="*/ 125 w 165"/>
                <a:gd name="T89" fmla="*/ 14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5" h="181">
                  <a:moveTo>
                    <a:pt x="152" y="110"/>
                  </a:moveTo>
                  <a:cubicBezTo>
                    <a:pt x="152" y="110"/>
                    <a:pt x="125" y="101"/>
                    <a:pt x="125" y="85"/>
                  </a:cubicBezTo>
                  <a:cubicBezTo>
                    <a:pt x="125" y="84"/>
                    <a:pt x="125" y="83"/>
                    <a:pt x="125" y="82"/>
                  </a:cubicBezTo>
                  <a:cubicBezTo>
                    <a:pt x="115" y="89"/>
                    <a:pt x="104" y="96"/>
                    <a:pt x="100" y="98"/>
                  </a:cubicBezTo>
                  <a:cubicBezTo>
                    <a:pt x="95" y="101"/>
                    <a:pt x="95" y="101"/>
                    <a:pt x="95" y="101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9"/>
                    <a:pt x="90" y="59"/>
                    <a:pt x="96" y="49"/>
                  </a:cubicBezTo>
                  <a:cubicBezTo>
                    <a:pt x="99" y="44"/>
                    <a:pt x="103" y="40"/>
                    <a:pt x="109" y="38"/>
                  </a:cubicBezTo>
                  <a:cubicBezTo>
                    <a:pt x="109" y="38"/>
                    <a:pt x="110" y="38"/>
                    <a:pt x="110" y="38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0" y="31"/>
                    <a:pt x="110" y="22"/>
                    <a:pt x="113" y="16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7"/>
                    <a:pt x="119" y="7"/>
                    <a:pt x="120" y="6"/>
                  </a:cubicBezTo>
                  <a:cubicBezTo>
                    <a:pt x="92" y="0"/>
                    <a:pt x="61" y="9"/>
                    <a:pt x="38" y="32"/>
                  </a:cubicBezTo>
                  <a:cubicBezTo>
                    <a:pt x="3" y="66"/>
                    <a:pt x="0" y="119"/>
                    <a:pt x="31" y="150"/>
                  </a:cubicBezTo>
                  <a:cubicBezTo>
                    <a:pt x="62" y="181"/>
                    <a:pt x="115" y="178"/>
                    <a:pt x="150" y="144"/>
                  </a:cubicBezTo>
                  <a:cubicBezTo>
                    <a:pt x="158" y="135"/>
                    <a:pt x="160" y="131"/>
                    <a:pt x="160" y="131"/>
                  </a:cubicBezTo>
                  <a:cubicBezTo>
                    <a:pt x="165" y="123"/>
                    <a:pt x="161" y="114"/>
                    <a:pt x="152" y="110"/>
                  </a:cubicBezTo>
                  <a:close/>
                  <a:moveTo>
                    <a:pt x="53" y="118"/>
                  </a:moveTo>
                  <a:cubicBezTo>
                    <a:pt x="48" y="123"/>
                    <a:pt x="40" y="123"/>
                    <a:pt x="35" y="118"/>
                  </a:cubicBezTo>
                  <a:cubicBezTo>
                    <a:pt x="30" y="113"/>
                    <a:pt x="30" y="105"/>
                    <a:pt x="35" y="100"/>
                  </a:cubicBezTo>
                  <a:cubicBezTo>
                    <a:pt x="40" y="95"/>
                    <a:pt x="48" y="95"/>
                    <a:pt x="53" y="100"/>
                  </a:cubicBezTo>
                  <a:cubicBezTo>
                    <a:pt x="58" y="105"/>
                    <a:pt x="58" y="113"/>
                    <a:pt x="53" y="118"/>
                  </a:cubicBezTo>
                  <a:close/>
                  <a:moveTo>
                    <a:pt x="41" y="76"/>
                  </a:moveTo>
                  <a:cubicBezTo>
                    <a:pt x="36" y="71"/>
                    <a:pt x="36" y="63"/>
                    <a:pt x="41" y="58"/>
                  </a:cubicBezTo>
                  <a:cubicBezTo>
                    <a:pt x="46" y="53"/>
                    <a:pt x="54" y="53"/>
                    <a:pt x="59" y="58"/>
                  </a:cubicBezTo>
                  <a:cubicBezTo>
                    <a:pt x="64" y="63"/>
                    <a:pt x="64" y="71"/>
                    <a:pt x="59" y="76"/>
                  </a:cubicBezTo>
                  <a:cubicBezTo>
                    <a:pt x="54" y="81"/>
                    <a:pt x="46" y="81"/>
                    <a:pt x="41" y="76"/>
                  </a:cubicBezTo>
                  <a:close/>
                  <a:moveTo>
                    <a:pt x="84" y="147"/>
                  </a:moveTo>
                  <a:cubicBezTo>
                    <a:pt x="79" y="152"/>
                    <a:pt x="71" y="152"/>
                    <a:pt x="66" y="147"/>
                  </a:cubicBezTo>
                  <a:cubicBezTo>
                    <a:pt x="61" y="142"/>
                    <a:pt x="61" y="134"/>
                    <a:pt x="66" y="129"/>
                  </a:cubicBezTo>
                  <a:cubicBezTo>
                    <a:pt x="71" y="124"/>
                    <a:pt x="79" y="124"/>
                    <a:pt x="84" y="129"/>
                  </a:cubicBezTo>
                  <a:cubicBezTo>
                    <a:pt x="89" y="134"/>
                    <a:pt x="89" y="142"/>
                    <a:pt x="84" y="147"/>
                  </a:cubicBezTo>
                  <a:close/>
                  <a:moveTo>
                    <a:pt x="71" y="46"/>
                  </a:moveTo>
                  <a:cubicBezTo>
                    <a:pt x="66" y="41"/>
                    <a:pt x="66" y="33"/>
                    <a:pt x="71" y="28"/>
                  </a:cubicBezTo>
                  <a:cubicBezTo>
                    <a:pt x="76" y="23"/>
                    <a:pt x="84" y="23"/>
                    <a:pt x="89" y="28"/>
                  </a:cubicBezTo>
                  <a:cubicBezTo>
                    <a:pt x="94" y="33"/>
                    <a:pt x="94" y="41"/>
                    <a:pt x="89" y="46"/>
                  </a:cubicBezTo>
                  <a:cubicBezTo>
                    <a:pt x="84" y="51"/>
                    <a:pt x="76" y="51"/>
                    <a:pt x="71" y="46"/>
                  </a:cubicBezTo>
                  <a:close/>
                  <a:moveTo>
                    <a:pt x="125" y="147"/>
                  </a:moveTo>
                  <a:cubicBezTo>
                    <a:pt x="120" y="152"/>
                    <a:pt x="112" y="152"/>
                    <a:pt x="107" y="147"/>
                  </a:cubicBezTo>
                  <a:cubicBezTo>
                    <a:pt x="102" y="142"/>
                    <a:pt x="102" y="134"/>
                    <a:pt x="107" y="129"/>
                  </a:cubicBezTo>
                  <a:cubicBezTo>
                    <a:pt x="112" y="124"/>
                    <a:pt x="120" y="124"/>
                    <a:pt x="125" y="129"/>
                  </a:cubicBezTo>
                  <a:cubicBezTo>
                    <a:pt x="130" y="134"/>
                    <a:pt x="130" y="142"/>
                    <a:pt x="125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7556501" y="3784600"/>
              <a:ext cx="122238" cy="147637"/>
            </a:xfrm>
            <a:custGeom>
              <a:avLst/>
              <a:gdLst>
                <a:gd name="T0" fmla="*/ 20 w 32"/>
                <a:gd name="T1" fmla="*/ 0 h 39"/>
                <a:gd name="T2" fmla="*/ 20 w 32"/>
                <a:gd name="T3" fmla="*/ 2 h 39"/>
                <a:gd name="T4" fmla="*/ 18 w 32"/>
                <a:gd name="T5" fmla="*/ 6 h 39"/>
                <a:gd name="T6" fmla="*/ 18 w 32"/>
                <a:gd name="T7" fmla="*/ 6 h 39"/>
                <a:gd name="T8" fmla="*/ 16 w 32"/>
                <a:gd name="T9" fmla="*/ 10 h 39"/>
                <a:gd name="T10" fmla="*/ 1 w 32"/>
                <a:gd name="T11" fmla="*/ 25 h 39"/>
                <a:gd name="T12" fmla="*/ 0 w 32"/>
                <a:gd name="T13" fmla="*/ 25 h 39"/>
                <a:gd name="T14" fmla="*/ 0 w 32"/>
                <a:gd name="T15" fmla="*/ 39 h 39"/>
                <a:gd name="T16" fmla="*/ 19 w 32"/>
                <a:gd name="T17" fmla="*/ 31 h 39"/>
                <a:gd name="T18" fmla="*/ 28 w 32"/>
                <a:gd name="T19" fmla="*/ 10 h 39"/>
                <a:gd name="T20" fmla="*/ 20 w 3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20" y="0"/>
                  </a:moveTo>
                  <a:cubicBezTo>
                    <a:pt x="20" y="1"/>
                    <a:pt x="20" y="2"/>
                    <a:pt x="20" y="2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2" y="16"/>
                    <a:pt x="6" y="22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30"/>
                    <a:pt x="2" y="34"/>
                    <a:pt x="0" y="39"/>
                  </a:cubicBezTo>
                  <a:cubicBezTo>
                    <a:pt x="9" y="34"/>
                    <a:pt x="19" y="31"/>
                    <a:pt x="19" y="31"/>
                  </a:cubicBezTo>
                  <a:cubicBezTo>
                    <a:pt x="28" y="28"/>
                    <a:pt x="32" y="19"/>
                    <a:pt x="28" y="10"/>
                  </a:cubicBezTo>
                  <a:cubicBezTo>
                    <a:pt x="28" y="10"/>
                    <a:pt x="26" y="7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7389813" y="3829050"/>
              <a:ext cx="163513" cy="214312"/>
            </a:xfrm>
            <a:custGeom>
              <a:avLst/>
              <a:gdLst>
                <a:gd name="T0" fmla="*/ 30 w 43"/>
                <a:gd name="T1" fmla="*/ 5 h 56"/>
                <a:gd name="T2" fmla="*/ 5 w 43"/>
                <a:gd name="T3" fmla="*/ 13 h 56"/>
                <a:gd name="T4" fmla="*/ 4 w 43"/>
                <a:gd name="T5" fmla="*/ 56 h 56"/>
                <a:gd name="T6" fmla="*/ 38 w 43"/>
                <a:gd name="T7" fmla="*/ 30 h 56"/>
                <a:gd name="T8" fmla="*/ 30 w 43"/>
                <a:gd name="T9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6">
                  <a:moveTo>
                    <a:pt x="30" y="5"/>
                  </a:moveTo>
                  <a:cubicBezTo>
                    <a:pt x="21" y="0"/>
                    <a:pt x="10" y="4"/>
                    <a:pt x="5" y="13"/>
                  </a:cubicBezTo>
                  <a:cubicBezTo>
                    <a:pt x="0" y="22"/>
                    <a:pt x="4" y="56"/>
                    <a:pt x="4" y="56"/>
                  </a:cubicBezTo>
                  <a:cubicBezTo>
                    <a:pt x="4" y="56"/>
                    <a:pt x="34" y="39"/>
                    <a:pt x="38" y="30"/>
                  </a:cubicBezTo>
                  <a:cubicBezTo>
                    <a:pt x="43" y="21"/>
                    <a:pt x="40" y="10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7491413" y="3441701"/>
              <a:ext cx="230188" cy="346075"/>
            </a:xfrm>
            <a:custGeom>
              <a:avLst/>
              <a:gdLst>
                <a:gd name="T0" fmla="*/ 51 w 60"/>
                <a:gd name="T1" fmla="*/ 9 h 91"/>
                <a:gd name="T2" fmla="*/ 0 w 60"/>
                <a:gd name="T3" fmla="*/ 75 h 91"/>
                <a:gd name="T4" fmla="*/ 32 w 60"/>
                <a:gd name="T5" fmla="*/ 91 h 91"/>
                <a:gd name="T6" fmla="*/ 57 w 60"/>
                <a:gd name="T7" fmla="*/ 12 h 91"/>
                <a:gd name="T8" fmla="*/ 51 w 60"/>
                <a:gd name="T9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1">
                  <a:moveTo>
                    <a:pt x="51" y="9"/>
                  </a:moveTo>
                  <a:cubicBezTo>
                    <a:pt x="51" y="9"/>
                    <a:pt x="12" y="57"/>
                    <a:pt x="0" y="7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40" y="71"/>
                    <a:pt x="57" y="12"/>
                    <a:pt x="57" y="12"/>
                  </a:cubicBezTo>
                  <a:cubicBezTo>
                    <a:pt x="60" y="2"/>
                    <a:pt x="57" y="0"/>
                    <a:pt x="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7466013" y="3749675"/>
              <a:ext cx="136525" cy="117475"/>
            </a:xfrm>
            <a:custGeom>
              <a:avLst/>
              <a:gdLst>
                <a:gd name="T0" fmla="*/ 36 w 36"/>
                <a:gd name="T1" fmla="*/ 18 h 31"/>
                <a:gd name="T2" fmla="*/ 3 w 36"/>
                <a:gd name="T3" fmla="*/ 0 h 31"/>
                <a:gd name="T4" fmla="*/ 0 w 36"/>
                <a:gd name="T5" fmla="*/ 19 h 31"/>
                <a:gd name="T6" fmla="*/ 13 w 36"/>
                <a:gd name="T7" fmla="*/ 22 h 31"/>
                <a:gd name="T8" fmla="*/ 22 w 36"/>
                <a:gd name="T9" fmla="*/ 31 h 31"/>
                <a:gd name="T10" fmla="*/ 36 w 36"/>
                <a:gd name="T11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1">
                  <a:moveTo>
                    <a:pt x="36" y="18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6"/>
                    <a:pt x="0" y="15"/>
                    <a:pt x="0" y="19"/>
                  </a:cubicBezTo>
                  <a:cubicBezTo>
                    <a:pt x="4" y="19"/>
                    <a:pt x="8" y="20"/>
                    <a:pt x="13" y="22"/>
                  </a:cubicBezTo>
                  <a:cubicBezTo>
                    <a:pt x="17" y="24"/>
                    <a:pt x="20" y="27"/>
                    <a:pt x="22" y="31"/>
                  </a:cubicBezTo>
                  <a:cubicBezTo>
                    <a:pt x="26" y="28"/>
                    <a:pt x="32" y="23"/>
                    <a:pt x="3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8141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reveal/>
      </p:transition>
    </mc:Choice>
    <mc:Fallback xmlns="">
      <p:transition xmlns:p14="http://schemas.microsoft.com/office/powerpoint/2010/main"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2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2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323528" y="339503"/>
            <a:ext cx="2249998" cy="899999"/>
            <a:chOff x="4817" y="1696958"/>
            <a:chExt cx="2804020" cy="1121608"/>
          </a:xfrm>
          <a:solidFill>
            <a:srgbClr val="D32961"/>
          </a:solidFill>
        </p:grpSpPr>
        <p:sp>
          <p:nvSpPr>
            <p:cNvPr id="16" name="Нашивка 15"/>
            <p:cNvSpPr/>
            <p:nvPr/>
          </p:nvSpPr>
          <p:spPr>
            <a:xfrm>
              <a:off x="4817" y="1696958"/>
              <a:ext cx="2804020" cy="11216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Нашивка 4"/>
            <p:cNvSpPr/>
            <p:nvPr/>
          </p:nvSpPr>
          <p:spPr>
            <a:xfrm>
              <a:off x="565621" y="1696958"/>
              <a:ext cx="1682412" cy="11216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latin typeface="EuropeC"/>
                  <a:cs typeface="EuropeC"/>
                </a:rPr>
                <a:t>ФАКТОР 3</a:t>
              </a:r>
              <a:endParaRPr lang="id-ID" sz="1600" b="1" kern="1200" dirty="0">
                <a:solidFill>
                  <a:srgbClr val="FFFFFF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18" name="Группа 17"/>
          <p:cNvGrpSpPr>
            <a:grpSpLocks noChangeAspect="1"/>
          </p:cNvGrpSpPr>
          <p:nvPr/>
        </p:nvGrpSpPr>
        <p:grpSpPr>
          <a:xfrm>
            <a:off x="323528" y="1779662"/>
            <a:ext cx="2249998" cy="899999"/>
            <a:chOff x="4817" y="1696958"/>
            <a:chExt cx="2804020" cy="1121608"/>
          </a:xfrm>
          <a:solidFill>
            <a:srgbClr val="D32961"/>
          </a:solidFill>
        </p:grpSpPr>
        <p:sp>
          <p:nvSpPr>
            <p:cNvPr id="19" name="Нашивка 18"/>
            <p:cNvSpPr/>
            <p:nvPr/>
          </p:nvSpPr>
          <p:spPr>
            <a:xfrm>
              <a:off x="4817" y="1696958"/>
              <a:ext cx="2804020" cy="11216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Нашивка 4"/>
            <p:cNvSpPr/>
            <p:nvPr/>
          </p:nvSpPr>
          <p:spPr>
            <a:xfrm>
              <a:off x="565621" y="1696958"/>
              <a:ext cx="1682412" cy="11216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latin typeface="EuropeC"/>
                  <a:cs typeface="EuropeC"/>
                </a:rPr>
                <a:t>ФАКТОР 4</a:t>
              </a:r>
              <a:endParaRPr lang="id-ID" sz="1600" b="1" kern="1200" dirty="0">
                <a:solidFill>
                  <a:srgbClr val="FFFFFF"/>
                </a:solidFill>
                <a:latin typeface="EuropeC"/>
                <a:cs typeface="EuropeC"/>
              </a:endParaRPr>
            </a:p>
          </p:txBody>
        </p:sp>
      </p:grpSp>
      <p:grpSp>
        <p:nvGrpSpPr>
          <p:cNvPr id="24" name="Группа 23"/>
          <p:cNvGrpSpPr>
            <a:grpSpLocks noChangeAspect="1"/>
          </p:cNvGrpSpPr>
          <p:nvPr/>
        </p:nvGrpSpPr>
        <p:grpSpPr>
          <a:xfrm>
            <a:off x="323528" y="3111911"/>
            <a:ext cx="2249998" cy="899999"/>
            <a:chOff x="4817" y="1696958"/>
            <a:chExt cx="2804020" cy="1121608"/>
          </a:xfrm>
          <a:solidFill>
            <a:srgbClr val="D32961"/>
          </a:solidFill>
        </p:grpSpPr>
        <p:sp>
          <p:nvSpPr>
            <p:cNvPr id="25" name="Нашивка 24"/>
            <p:cNvSpPr/>
            <p:nvPr/>
          </p:nvSpPr>
          <p:spPr>
            <a:xfrm>
              <a:off x="4817" y="1696958"/>
              <a:ext cx="2804020" cy="112160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565621" y="1696958"/>
              <a:ext cx="1682412" cy="11216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latin typeface="EuropeC"/>
                  <a:cs typeface="EuropeC"/>
                </a:rPr>
                <a:t>ФАКТОР 5</a:t>
              </a:r>
              <a:endParaRPr lang="id-ID" sz="1600" b="1" kern="1200" dirty="0">
                <a:solidFill>
                  <a:srgbClr val="FFFFFF"/>
                </a:solidFill>
                <a:latin typeface="EuropeC"/>
                <a:cs typeface="EuropeC"/>
              </a:endParaRPr>
            </a:p>
          </p:txBody>
        </p:sp>
      </p:grpSp>
      <p:sp>
        <p:nvSpPr>
          <p:cNvPr id="27" name="Rectangle 1"/>
          <p:cNvSpPr/>
          <p:nvPr/>
        </p:nvSpPr>
        <p:spPr>
          <a:xfrm>
            <a:off x="0" y="4299942"/>
            <a:ext cx="9252520" cy="874023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28" name="Прямоугольник 27"/>
          <p:cNvSpPr/>
          <p:nvPr/>
        </p:nvSpPr>
        <p:spPr>
          <a:xfrm>
            <a:off x="323528" y="4371950"/>
            <a:ext cx="8424936" cy="60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Кроме того, в Личном Кабинете ваши агенты смогут копить и тратить баллы для последующих поездок или бонусных ночей в отелях, оплаты ими сервисов.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44416" y="51470"/>
            <a:ext cx="54360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3ACAB"/>
                </a:solidFill>
                <a:latin typeface="EuropeC"/>
                <a:cs typeface="EuropeC"/>
              </a:rPr>
              <a:t>Техническое сопровождение модуля составит всего от 60 </a:t>
            </a:r>
            <a:r>
              <a:rPr lang="en-US" sz="1600" b="1" dirty="0">
                <a:solidFill>
                  <a:srgbClr val="23ACAB"/>
                </a:solidFill>
                <a:latin typeface="EuropeC"/>
                <a:cs typeface="EuropeC"/>
              </a:rPr>
              <a:t>USD</a:t>
            </a:r>
            <a:r>
              <a:rPr lang="en-US" sz="1600" dirty="0">
                <a:solidFill>
                  <a:srgbClr val="23ACAB"/>
                </a:solidFill>
                <a:latin typeface="EuropeC"/>
                <a:cs typeface="EuropeC"/>
              </a:rPr>
              <a:t> </a:t>
            </a:r>
            <a:r>
              <a:rPr lang="ru-RU" sz="1600" dirty="0">
                <a:solidFill>
                  <a:srgbClr val="23ACAB"/>
                </a:solidFill>
                <a:latin typeface="EuropeC"/>
                <a:cs typeface="EuropeC"/>
              </a:rPr>
              <a:t>в месяц! </a:t>
            </a:r>
            <a:endParaRPr lang="ru-RU" sz="1600" dirty="0" smtClean="0">
              <a:solidFill>
                <a:srgbClr val="23ACAB"/>
              </a:solidFill>
              <a:latin typeface="EuropeC"/>
              <a:cs typeface="EuropeC"/>
            </a:endParaRPr>
          </a:p>
          <a:p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Наша команда разработчиков установит блок на ваш сайт, отладит все семь модулей продаж, протестирует их работу. Будет постоянно оказывать техническое сопровождение продукта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44416" y="1491630"/>
            <a:ext cx="539958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3ACAB"/>
                </a:solidFill>
                <a:latin typeface="EuropeC"/>
                <a:cs typeface="EuropeC"/>
              </a:rPr>
              <a:t>Вы получаете готовый к работе инструмент</a:t>
            </a:r>
            <a:r>
              <a:rPr lang="ru-RU" sz="1600" dirty="0">
                <a:solidFill>
                  <a:srgbClr val="23ACAB"/>
                </a:solidFill>
                <a:latin typeface="EuropeC"/>
                <a:cs typeface="EuropeC"/>
              </a:rPr>
              <a:t> 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прямой клиент или любое агентство по всему миру сможет совершать покупку номеров в отеле, вилл, трансферов, туров, экскурсий, сервисов прямо на вашем сайте. Все заявки, бронирования и оплаты будут поступать в Ваш Личный Кабинет на платформе </a:t>
            </a:r>
            <a:r>
              <a:rPr lang="en-US" sz="1400" dirty="0" err="1">
                <a:solidFill>
                  <a:srgbClr val="2D4861"/>
                </a:solidFill>
                <a:latin typeface="EuropeC"/>
                <a:cs typeface="EuropeC"/>
              </a:rPr>
              <a:t>Unihotel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.</a:t>
            </a:r>
            <a:r>
              <a:rPr lang="en-US" sz="1400" dirty="0">
                <a:solidFill>
                  <a:srgbClr val="2D4861"/>
                </a:solidFill>
                <a:latin typeface="EuropeC"/>
                <a:cs typeface="EuropeC"/>
              </a:rPr>
              <a:t>org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 и </a:t>
            </a:r>
            <a:r>
              <a:rPr lang="en-US" sz="1400" dirty="0" err="1">
                <a:solidFill>
                  <a:srgbClr val="2D4861"/>
                </a:solidFill>
                <a:latin typeface="EuropeC"/>
                <a:cs typeface="EuropeC"/>
              </a:rPr>
              <a:t>Unitravel.pro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. </a:t>
            </a:r>
            <a:endParaRPr lang="ru-RU" sz="14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744416" y="3027025"/>
            <a:ext cx="539958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3ACAB"/>
                </a:solidFill>
                <a:latin typeface="EuropeC"/>
                <a:cs typeface="EuropeC"/>
              </a:rPr>
              <a:t>Личный Кабинет (для прямого клиента и агента</a:t>
            </a:r>
            <a:r>
              <a:rPr lang="ru-RU" sz="1600" b="1" dirty="0" smtClean="0">
                <a:solidFill>
                  <a:srgbClr val="23ACAB"/>
                </a:solidFill>
                <a:latin typeface="EuropeC"/>
                <a:cs typeface="EuropeC"/>
              </a:rPr>
              <a:t>)</a:t>
            </a:r>
            <a:endParaRPr lang="ru-RU" sz="1600" b="1" dirty="0">
              <a:solidFill>
                <a:srgbClr val="23ACAB"/>
              </a:solidFill>
              <a:latin typeface="EuropeC"/>
              <a:cs typeface="EuropeC"/>
            </a:endParaRPr>
          </a:p>
          <a:p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Здесь же будут формироваться все пакеты документов: заявка на </a:t>
            </a:r>
            <a:r>
              <a:rPr lang="ru-RU" sz="1400" dirty="0" smtClean="0">
                <a:solidFill>
                  <a:srgbClr val="2D4861"/>
                </a:solidFill>
                <a:latin typeface="EuropeC"/>
                <a:cs typeface="EuropeC"/>
              </a:rPr>
              <a:t>бронирование</a:t>
            </a:r>
            <a:r>
              <a:rPr lang="ru-RU" sz="1400" dirty="0">
                <a:solidFill>
                  <a:srgbClr val="2D4861"/>
                </a:solidFill>
                <a:latin typeface="EuropeC"/>
                <a:cs typeface="EuropeC"/>
              </a:rPr>
              <a:t>, подтверждение, договор, счет, ваучеры, памятка туристу и многое другое…</a:t>
            </a:r>
          </a:p>
        </p:txBody>
      </p:sp>
      <p:grpSp>
        <p:nvGrpSpPr>
          <p:cNvPr id="41" name="Group 341"/>
          <p:cNvGrpSpPr>
            <a:grpSpLocks noChangeAspect="1"/>
          </p:cNvGrpSpPr>
          <p:nvPr/>
        </p:nvGrpSpPr>
        <p:grpSpPr>
          <a:xfrm>
            <a:off x="2699792" y="195486"/>
            <a:ext cx="774947" cy="971996"/>
            <a:chOff x="9985375" y="3051175"/>
            <a:chExt cx="649288" cy="814388"/>
          </a:xfrm>
          <a:solidFill>
            <a:srgbClr val="2D4861"/>
          </a:solidFill>
        </p:grpSpPr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10088563" y="3051175"/>
              <a:ext cx="442913" cy="198438"/>
            </a:xfrm>
            <a:custGeom>
              <a:avLst/>
              <a:gdLst>
                <a:gd name="T0" fmla="*/ 98 w 116"/>
                <a:gd name="T1" fmla="*/ 52 h 52"/>
                <a:gd name="T2" fmla="*/ 110 w 116"/>
                <a:gd name="T3" fmla="*/ 17 h 52"/>
                <a:gd name="T4" fmla="*/ 81 w 116"/>
                <a:gd name="T5" fmla="*/ 22 h 52"/>
                <a:gd name="T6" fmla="*/ 58 w 116"/>
                <a:gd name="T7" fmla="*/ 0 h 52"/>
                <a:gd name="T8" fmla="*/ 35 w 116"/>
                <a:gd name="T9" fmla="*/ 22 h 52"/>
                <a:gd name="T10" fmla="*/ 7 w 116"/>
                <a:gd name="T11" fmla="*/ 17 h 52"/>
                <a:gd name="T12" fmla="*/ 18 w 116"/>
                <a:gd name="T13" fmla="*/ 52 h 52"/>
                <a:gd name="T14" fmla="*/ 98 w 116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52">
                  <a:moveTo>
                    <a:pt x="98" y="52"/>
                  </a:moveTo>
                  <a:cubicBezTo>
                    <a:pt x="111" y="40"/>
                    <a:pt x="116" y="24"/>
                    <a:pt x="110" y="17"/>
                  </a:cubicBezTo>
                  <a:cubicBezTo>
                    <a:pt x="104" y="12"/>
                    <a:pt x="93" y="14"/>
                    <a:pt x="81" y="22"/>
                  </a:cubicBezTo>
                  <a:cubicBezTo>
                    <a:pt x="78" y="9"/>
                    <a:pt x="69" y="0"/>
                    <a:pt x="58" y="0"/>
                  </a:cubicBezTo>
                  <a:cubicBezTo>
                    <a:pt x="47" y="0"/>
                    <a:pt x="38" y="9"/>
                    <a:pt x="35" y="22"/>
                  </a:cubicBezTo>
                  <a:cubicBezTo>
                    <a:pt x="24" y="14"/>
                    <a:pt x="12" y="12"/>
                    <a:pt x="7" y="17"/>
                  </a:cubicBezTo>
                  <a:cubicBezTo>
                    <a:pt x="0" y="24"/>
                    <a:pt x="5" y="40"/>
                    <a:pt x="18" y="52"/>
                  </a:cubicBezTo>
                  <a:lnTo>
                    <a:pt x="98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7"/>
            <p:cNvSpPr>
              <a:spLocks noEditPoints="1"/>
            </p:cNvSpPr>
            <p:nvPr/>
          </p:nvSpPr>
          <p:spPr bwMode="auto">
            <a:xfrm>
              <a:off x="9985375" y="3298825"/>
              <a:ext cx="649288" cy="566738"/>
            </a:xfrm>
            <a:custGeom>
              <a:avLst/>
              <a:gdLst>
                <a:gd name="T0" fmla="*/ 165 w 170"/>
                <a:gd name="T1" fmla="*/ 95 h 149"/>
                <a:gd name="T2" fmla="*/ 165 w 170"/>
                <a:gd name="T3" fmla="*/ 95 h 149"/>
                <a:gd name="T4" fmla="*/ 170 w 170"/>
                <a:gd name="T5" fmla="*/ 66 h 149"/>
                <a:gd name="T6" fmla="*/ 132 w 170"/>
                <a:gd name="T7" fmla="*/ 0 h 149"/>
                <a:gd name="T8" fmla="*/ 38 w 170"/>
                <a:gd name="T9" fmla="*/ 0 h 149"/>
                <a:gd name="T10" fmla="*/ 0 w 170"/>
                <a:gd name="T11" fmla="*/ 66 h 149"/>
                <a:gd name="T12" fmla="*/ 9 w 170"/>
                <a:gd name="T13" fmla="*/ 101 h 149"/>
                <a:gd name="T14" fmla="*/ 12 w 170"/>
                <a:gd name="T15" fmla="*/ 114 h 149"/>
                <a:gd name="T16" fmla="*/ 10 w 170"/>
                <a:gd name="T17" fmla="*/ 136 h 149"/>
                <a:gd name="T18" fmla="*/ 43 w 170"/>
                <a:gd name="T19" fmla="*/ 142 h 149"/>
                <a:gd name="T20" fmla="*/ 43 w 170"/>
                <a:gd name="T21" fmla="*/ 142 h 149"/>
                <a:gd name="T22" fmla="*/ 61 w 170"/>
                <a:gd name="T23" fmla="*/ 142 h 149"/>
                <a:gd name="T24" fmla="*/ 61 w 170"/>
                <a:gd name="T25" fmla="*/ 142 h 149"/>
                <a:gd name="T26" fmla="*/ 85 w 170"/>
                <a:gd name="T27" fmla="*/ 146 h 149"/>
                <a:gd name="T28" fmla="*/ 110 w 170"/>
                <a:gd name="T29" fmla="*/ 142 h 149"/>
                <a:gd name="T30" fmla="*/ 110 w 170"/>
                <a:gd name="T31" fmla="*/ 142 h 149"/>
                <a:gd name="T32" fmla="*/ 127 w 170"/>
                <a:gd name="T33" fmla="*/ 142 h 149"/>
                <a:gd name="T34" fmla="*/ 160 w 170"/>
                <a:gd name="T35" fmla="*/ 136 h 149"/>
                <a:gd name="T36" fmla="*/ 158 w 170"/>
                <a:gd name="T37" fmla="*/ 115 h 149"/>
                <a:gd name="T38" fmla="*/ 158 w 170"/>
                <a:gd name="T39" fmla="*/ 115 h 149"/>
                <a:gd name="T40" fmla="*/ 162 w 170"/>
                <a:gd name="T41" fmla="*/ 101 h 149"/>
                <a:gd name="T42" fmla="*/ 165 w 170"/>
                <a:gd name="T43" fmla="*/ 95 h 149"/>
                <a:gd name="T44" fmla="*/ 91 w 170"/>
                <a:gd name="T45" fmla="*/ 113 h 149"/>
                <a:gd name="T46" fmla="*/ 79 w 170"/>
                <a:gd name="T47" fmla="*/ 113 h 149"/>
                <a:gd name="T48" fmla="*/ 79 w 170"/>
                <a:gd name="T49" fmla="*/ 102 h 149"/>
                <a:gd name="T50" fmla="*/ 58 w 170"/>
                <a:gd name="T51" fmla="*/ 96 h 149"/>
                <a:gd name="T52" fmla="*/ 62 w 170"/>
                <a:gd name="T53" fmla="*/ 83 h 149"/>
                <a:gd name="T54" fmla="*/ 81 w 170"/>
                <a:gd name="T55" fmla="*/ 88 h 149"/>
                <a:gd name="T56" fmla="*/ 92 w 170"/>
                <a:gd name="T57" fmla="*/ 83 h 149"/>
                <a:gd name="T58" fmla="*/ 80 w 170"/>
                <a:gd name="T59" fmla="*/ 75 h 149"/>
                <a:gd name="T60" fmla="*/ 59 w 170"/>
                <a:gd name="T61" fmla="*/ 55 h 149"/>
                <a:gd name="T62" fmla="*/ 80 w 170"/>
                <a:gd name="T63" fmla="*/ 37 h 149"/>
                <a:gd name="T64" fmla="*/ 80 w 170"/>
                <a:gd name="T65" fmla="*/ 25 h 149"/>
                <a:gd name="T66" fmla="*/ 92 w 170"/>
                <a:gd name="T67" fmla="*/ 25 h 149"/>
                <a:gd name="T68" fmla="*/ 92 w 170"/>
                <a:gd name="T69" fmla="*/ 37 h 149"/>
                <a:gd name="T70" fmla="*/ 109 w 170"/>
                <a:gd name="T71" fmla="*/ 41 h 149"/>
                <a:gd name="T72" fmla="*/ 105 w 170"/>
                <a:gd name="T73" fmla="*/ 54 h 149"/>
                <a:gd name="T74" fmla="*/ 89 w 170"/>
                <a:gd name="T75" fmla="*/ 50 h 149"/>
                <a:gd name="T76" fmla="*/ 80 w 170"/>
                <a:gd name="T77" fmla="*/ 54 h 149"/>
                <a:gd name="T78" fmla="*/ 92 w 170"/>
                <a:gd name="T79" fmla="*/ 62 h 149"/>
                <a:gd name="T80" fmla="*/ 112 w 170"/>
                <a:gd name="T81" fmla="*/ 82 h 149"/>
                <a:gd name="T82" fmla="*/ 91 w 170"/>
                <a:gd name="T83" fmla="*/ 101 h 149"/>
                <a:gd name="T84" fmla="*/ 91 w 170"/>
                <a:gd name="T85" fmla="*/ 1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0" h="149">
                  <a:moveTo>
                    <a:pt x="165" y="95"/>
                  </a:moveTo>
                  <a:cubicBezTo>
                    <a:pt x="165" y="95"/>
                    <a:pt x="165" y="95"/>
                    <a:pt x="165" y="95"/>
                  </a:cubicBezTo>
                  <a:cubicBezTo>
                    <a:pt x="168" y="86"/>
                    <a:pt x="170" y="76"/>
                    <a:pt x="170" y="66"/>
                  </a:cubicBezTo>
                  <a:cubicBezTo>
                    <a:pt x="170" y="39"/>
                    <a:pt x="155" y="14"/>
                    <a:pt x="132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5" y="14"/>
                    <a:pt x="0" y="39"/>
                    <a:pt x="0" y="66"/>
                  </a:cubicBezTo>
                  <a:cubicBezTo>
                    <a:pt x="0" y="79"/>
                    <a:pt x="3" y="91"/>
                    <a:pt x="9" y="101"/>
                  </a:cubicBezTo>
                  <a:cubicBezTo>
                    <a:pt x="11" y="106"/>
                    <a:pt x="13" y="112"/>
                    <a:pt x="12" y="114"/>
                  </a:cubicBezTo>
                  <a:cubicBezTo>
                    <a:pt x="8" y="121"/>
                    <a:pt x="7" y="129"/>
                    <a:pt x="10" y="136"/>
                  </a:cubicBezTo>
                  <a:cubicBezTo>
                    <a:pt x="16" y="146"/>
                    <a:pt x="30" y="148"/>
                    <a:pt x="43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2"/>
                    <a:pt x="50" y="139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9" y="144"/>
                    <a:pt x="77" y="146"/>
                    <a:pt x="85" y="146"/>
                  </a:cubicBezTo>
                  <a:cubicBezTo>
                    <a:pt x="94" y="146"/>
                    <a:pt x="102" y="144"/>
                    <a:pt x="110" y="142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9" y="140"/>
                    <a:pt x="125" y="141"/>
                    <a:pt x="127" y="142"/>
                  </a:cubicBezTo>
                  <a:cubicBezTo>
                    <a:pt x="140" y="149"/>
                    <a:pt x="154" y="146"/>
                    <a:pt x="160" y="136"/>
                  </a:cubicBezTo>
                  <a:cubicBezTo>
                    <a:pt x="163" y="130"/>
                    <a:pt x="163" y="122"/>
                    <a:pt x="158" y="115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7" y="113"/>
                    <a:pt x="160" y="106"/>
                    <a:pt x="162" y="101"/>
                  </a:cubicBezTo>
                  <a:cubicBezTo>
                    <a:pt x="163" y="99"/>
                    <a:pt x="165" y="95"/>
                    <a:pt x="165" y="95"/>
                  </a:cubicBezTo>
                  <a:close/>
                  <a:moveTo>
                    <a:pt x="91" y="113"/>
                  </a:moveTo>
                  <a:cubicBezTo>
                    <a:pt x="79" y="113"/>
                    <a:pt x="79" y="113"/>
                    <a:pt x="79" y="113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1" y="101"/>
                    <a:pt x="63" y="99"/>
                    <a:pt x="58" y="96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6" y="85"/>
                    <a:pt x="75" y="88"/>
                    <a:pt x="81" y="88"/>
                  </a:cubicBezTo>
                  <a:cubicBezTo>
                    <a:pt x="87" y="88"/>
                    <a:pt x="92" y="86"/>
                    <a:pt x="92" y="83"/>
                  </a:cubicBezTo>
                  <a:cubicBezTo>
                    <a:pt x="92" y="80"/>
                    <a:pt x="90" y="78"/>
                    <a:pt x="80" y="75"/>
                  </a:cubicBezTo>
                  <a:cubicBezTo>
                    <a:pt x="65" y="70"/>
                    <a:pt x="59" y="65"/>
                    <a:pt x="59" y="55"/>
                  </a:cubicBezTo>
                  <a:cubicBezTo>
                    <a:pt x="59" y="46"/>
                    <a:pt x="67" y="39"/>
                    <a:pt x="80" y="37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9" y="37"/>
                    <a:pt x="106" y="39"/>
                    <a:pt x="109" y="41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2" y="52"/>
                    <a:pt x="96" y="50"/>
                    <a:pt x="89" y="50"/>
                  </a:cubicBezTo>
                  <a:cubicBezTo>
                    <a:pt x="84" y="50"/>
                    <a:pt x="80" y="51"/>
                    <a:pt x="80" y="54"/>
                  </a:cubicBezTo>
                  <a:cubicBezTo>
                    <a:pt x="80" y="57"/>
                    <a:pt x="81" y="59"/>
                    <a:pt x="92" y="62"/>
                  </a:cubicBezTo>
                  <a:cubicBezTo>
                    <a:pt x="107" y="67"/>
                    <a:pt x="112" y="73"/>
                    <a:pt x="112" y="82"/>
                  </a:cubicBezTo>
                  <a:cubicBezTo>
                    <a:pt x="112" y="91"/>
                    <a:pt x="105" y="99"/>
                    <a:pt x="91" y="101"/>
                  </a:cubicBezTo>
                  <a:lnTo>
                    <a:pt x="91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8" name="Group 276"/>
          <p:cNvGrpSpPr>
            <a:grpSpLocks noChangeAspect="1"/>
          </p:cNvGrpSpPr>
          <p:nvPr/>
        </p:nvGrpSpPr>
        <p:grpSpPr>
          <a:xfrm>
            <a:off x="2732112" y="1707752"/>
            <a:ext cx="759768" cy="863998"/>
            <a:chOff x="9805987" y="1155701"/>
            <a:chExt cx="439738" cy="500062"/>
          </a:xfrm>
          <a:solidFill>
            <a:srgbClr val="2D4861"/>
          </a:solidFill>
        </p:grpSpPr>
        <p:sp>
          <p:nvSpPr>
            <p:cNvPr id="49" name="Freeform 108"/>
            <p:cNvSpPr>
              <a:spLocks noEditPoints="1"/>
            </p:cNvSpPr>
            <p:nvPr/>
          </p:nvSpPr>
          <p:spPr bwMode="auto">
            <a:xfrm>
              <a:off x="9899650" y="1155701"/>
              <a:ext cx="252413" cy="125413"/>
            </a:xfrm>
            <a:custGeom>
              <a:avLst/>
              <a:gdLst>
                <a:gd name="T0" fmla="*/ 32 w 32"/>
                <a:gd name="T1" fmla="*/ 8 h 16"/>
                <a:gd name="T2" fmla="*/ 24 w 32"/>
                <a:gd name="T3" fmla="*/ 8 h 16"/>
                <a:gd name="T4" fmla="*/ 16 w 32"/>
                <a:gd name="T5" fmla="*/ 0 h 16"/>
                <a:gd name="T6" fmla="*/ 8 w 32"/>
                <a:gd name="T7" fmla="*/ 8 h 16"/>
                <a:gd name="T8" fmla="*/ 0 w 32"/>
                <a:gd name="T9" fmla="*/ 8 h 16"/>
                <a:gd name="T10" fmla="*/ 0 w 32"/>
                <a:gd name="T11" fmla="*/ 16 h 16"/>
                <a:gd name="T12" fmla="*/ 32 w 32"/>
                <a:gd name="T13" fmla="*/ 16 h 16"/>
                <a:gd name="T14" fmla="*/ 32 w 32"/>
                <a:gd name="T15" fmla="*/ 8 h 16"/>
                <a:gd name="T16" fmla="*/ 16 w 32"/>
                <a:gd name="T17" fmla="*/ 12 h 16"/>
                <a:gd name="T18" fmla="*/ 12 w 32"/>
                <a:gd name="T19" fmla="*/ 8 h 16"/>
                <a:gd name="T20" fmla="*/ 16 w 32"/>
                <a:gd name="T21" fmla="*/ 4 h 16"/>
                <a:gd name="T22" fmla="*/ 20 w 32"/>
                <a:gd name="T23" fmla="*/ 8 h 16"/>
                <a:gd name="T24" fmla="*/ 16 w 32"/>
                <a:gd name="T2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6">
                  <a:moveTo>
                    <a:pt x="32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ubicBezTo>
                    <a:pt x="12" y="0"/>
                    <a:pt x="8" y="4"/>
                    <a:pt x="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8"/>
                  </a:lnTo>
                  <a:close/>
                  <a:moveTo>
                    <a:pt x="16" y="12"/>
                  </a:moveTo>
                  <a:cubicBezTo>
                    <a:pt x="14" y="12"/>
                    <a:pt x="12" y="10"/>
                    <a:pt x="12" y="8"/>
                  </a:cubicBezTo>
                  <a:cubicBezTo>
                    <a:pt x="12" y="6"/>
                    <a:pt x="14" y="4"/>
                    <a:pt x="16" y="4"/>
                  </a:cubicBezTo>
                  <a:cubicBezTo>
                    <a:pt x="18" y="4"/>
                    <a:pt x="20" y="6"/>
                    <a:pt x="20" y="8"/>
                  </a:cubicBezTo>
                  <a:cubicBezTo>
                    <a:pt x="20" y="10"/>
                    <a:pt x="18" y="12"/>
                    <a:pt x="1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109"/>
            <p:cNvSpPr>
              <a:spLocks noEditPoints="1"/>
            </p:cNvSpPr>
            <p:nvPr/>
          </p:nvSpPr>
          <p:spPr bwMode="auto">
            <a:xfrm>
              <a:off x="9805987" y="1217613"/>
              <a:ext cx="439738" cy="438150"/>
            </a:xfrm>
            <a:custGeom>
              <a:avLst/>
              <a:gdLst>
                <a:gd name="T0" fmla="*/ 237 w 277"/>
                <a:gd name="T1" fmla="*/ 0 h 276"/>
                <a:gd name="T2" fmla="*/ 237 w 277"/>
                <a:gd name="T3" fmla="*/ 59 h 276"/>
                <a:gd name="T4" fmla="*/ 40 w 277"/>
                <a:gd name="T5" fmla="*/ 59 h 276"/>
                <a:gd name="T6" fmla="*/ 40 w 277"/>
                <a:gd name="T7" fmla="*/ 0 h 276"/>
                <a:gd name="T8" fmla="*/ 0 w 277"/>
                <a:gd name="T9" fmla="*/ 0 h 276"/>
                <a:gd name="T10" fmla="*/ 0 w 277"/>
                <a:gd name="T11" fmla="*/ 276 h 276"/>
                <a:gd name="T12" fmla="*/ 277 w 277"/>
                <a:gd name="T13" fmla="*/ 276 h 276"/>
                <a:gd name="T14" fmla="*/ 277 w 277"/>
                <a:gd name="T15" fmla="*/ 0 h 276"/>
                <a:gd name="T16" fmla="*/ 237 w 277"/>
                <a:gd name="T17" fmla="*/ 0 h 276"/>
                <a:gd name="T18" fmla="*/ 129 w 277"/>
                <a:gd name="T19" fmla="*/ 232 h 276"/>
                <a:gd name="T20" fmla="*/ 114 w 277"/>
                <a:gd name="T21" fmla="*/ 222 h 276"/>
                <a:gd name="T22" fmla="*/ 59 w 277"/>
                <a:gd name="T23" fmla="*/ 163 h 276"/>
                <a:gd name="T24" fmla="*/ 89 w 277"/>
                <a:gd name="T25" fmla="*/ 138 h 276"/>
                <a:gd name="T26" fmla="*/ 129 w 277"/>
                <a:gd name="T27" fmla="*/ 178 h 276"/>
                <a:gd name="T28" fmla="*/ 208 w 277"/>
                <a:gd name="T29" fmla="*/ 99 h 276"/>
                <a:gd name="T30" fmla="*/ 237 w 277"/>
                <a:gd name="T31" fmla="*/ 128 h 276"/>
                <a:gd name="T32" fmla="*/ 129 w 277"/>
                <a:gd name="T33" fmla="*/ 23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76">
                  <a:moveTo>
                    <a:pt x="237" y="0"/>
                  </a:moveTo>
                  <a:lnTo>
                    <a:pt x="237" y="59"/>
                  </a:lnTo>
                  <a:lnTo>
                    <a:pt x="40" y="59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76"/>
                  </a:lnTo>
                  <a:lnTo>
                    <a:pt x="277" y="276"/>
                  </a:lnTo>
                  <a:lnTo>
                    <a:pt x="277" y="0"/>
                  </a:lnTo>
                  <a:lnTo>
                    <a:pt x="237" y="0"/>
                  </a:lnTo>
                  <a:close/>
                  <a:moveTo>
                    <a:pt x="129" y="232"/>
                  </a:moveTo>
                  <a:lnTo>
                    <a:pt x="114" y="222"/>
                  </a:lnTo>
                  <a:lnTo>
                    <a:pt x="59" y="163"/>
                  </a:lnTo>
                  <a:lnTo>
                    <a:pt x="89" y="138"/>
                  </a:lnTo>
                  <a:lnTo>
                    <a:pt x="129" y="178"/>
                  </a:lnTo>
                  <a:lnTo>
                    <a:pt x="208" y="99"/>
                  </a:lnTo>
                  <a:lnTo>
                    <a:pt x="237" y="128"/>
                  </a:lnTo>
                  <a:lnTo>
                    <a:pt x="129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2" name="Group 304"/>
          <p:cNvGrpSpPr>
            <a:grpSpLocks noChangeAspect="1"/>
          </p:cNvGrpSpPr>
          <p:nvPr/>
        </p:nvGrpSpPr>
        <p:grpSpPr>
          <a:xfrm>
            <a:off x="2699792" y="3147814"/>
            <a:ext cx="815585" cy="791998"/>
            <a:chOff x="5480051" y="8412163"/>
            <a:chExt cx="384175" cy="373063"/>
          </a:xfrm>
          <a:solidFill>
            <a:srgbClr val="2D4861"/>
          </a:solidFill>
        </p:grpSpPr>
        <p:sp>
          <p:nvSpPr>
            <p:cNvPr id="53" name="Freeform 5"/>
            <p:cNvSpPr>
              <a:spLocks noEditPoints="1"/>
            </p:cNvSpPr>
            <p:nvPr/>
          </p:nvSpPr>
          <p:spPr bwMode="auto">
            <a:xfrm>
              <a:off x="5480051" y="8412163"/>
              <a:ext cx="384175" cy="373063"/>
            </a:xfrm>
            <a:custGeom>
              <a:avLst/>
              <a:gdLst>
                <a:gd name="T0" fmla="*/ 88 w 102"/>
                <a:gd name="T1" fmla="*/ 10 h 99"/>
                <a:gd name="T2" fmla="*/ 64 w 102"/>
                <a:gd name="T3" fmla="*/ 0 h 99"/>
                <a:gd name="T4" fmla="*/ 40 w 102"/>
                <a:gd name="T5" fmla="*/ 10 h 99"/>
                <a:gd name="T6" fmla="*/ 32 w 102"/>
                <a:gd name="T7" fmla="*/ 46 h 99"/>
                <a:gd name="T8" fmla="*/ 5 w 102"/>
                <a:gd name="T9" fmla="*/ 73 h 99"/>
                <a:gd name="T10" fmla="*/ 0 w 102"/>
                <a:gd name="T11" fmla="*/ 86 h 99"/>
                <a:gd name="T12" fmla="*/ 6 w 102"/>
                <a:gd name="T13" fmla="*/ 97 h 99"/>
                <a:gd name="T14" fmla="*/ 8 w 102"/>
                <a:gd name="T15" fmla="*/ 99 h 99"/>
                <a:gd name="T16" fmla="*/ 12 w 102"/>
                <a:gd name="T17" fmla="*/ 98 h 99"/>
                <a:gd name="T18" fmla="*/ 31 w 102"/>
                <a:gd name="T19" fmla="*/ 95 h 99"/>
                <a:gd name="T20" fmla="*/ 38 w 102"/>
                <a:gd name="T21" fmla="*/ 94 h 99"/>
                <a:gd name="T22" fmla="*/ 38 w 102"/>
                <a:gd name="T23" fmla="*/ 87 h 99"/>
                <a:gd name="T24" fmla="*/ 38 w 102"/>
                <a:gd name="T25" fmla="*/ 84 h 99"/>
                <a:gd name="T26" fmla="*/ 42 w 102"/>
                <a:gd name="T27" fmla="*/ 84 h 99"/>
                <a:gd name="T28" fmla="*/ 47 w 102"/>
                <a:gd name="T29" fmla="*/ 84 h 99"/>
                <a:gd name="T30" fmla="*/ 49 w 102"/>
                <a:gd name="T31" fmla="*/ 79 h 99"/>
                <a:gd name="T32" fmla="*/ 53 w 102"/>
                <a:gd name="T33" fmla="*/ 66 h 99"/>
                <a:gd name="T34" fmla="*/ 64 w 102"/>
                <a:gd name="T35" fmla="*/ 68 h 99"/>
                <a:gd name="T36" fmla="*/ 88 w 102"/>
                <a:gd name="T37" fmla="*/ 58 h 99"/>
                <a:gd name="T38" fmla="*/ 88 w 102"/>
                <a:gd name="T39" fmla="*/ 10 h 99"/>
                <a:gd name="T40" fmla="*/ 83 w 102"/>
                <a:gd name="T41" fmla="*/ 52 h 99"/>
                <a:gd name="T42" fmla="*/ 64 w 102"/>
                <a:gd name="T43" fmla="*/ 60 h 99"/>
                <a:gd name="T44" fmla="*/ 51 w 102"/>
                <a:gd name="T45" fmla="*/ 56 h 99"/>
                <a:gd name="T46" fmla="*/ 47 w 102"/>
                <a:gd name="T47" fmla="*/ 59 h 99"/>
                <a:gd name="T48" fmla="*/ 42 w 102"/>
                <a:gd name="T49" fmla="*/ 76 h 99"/>
                <a:gd name="T50" fmla="*/ 30 w 102"/>
                <a:gd name="T51" fmla="*/ 76 h 99"/>
                <a:gd name="T52" fmla="*/ 30 w 102"/>
                <a:gd name="T53" fmla="*/ 87 h 99"/>
                <a:gd name="T54" fmla="*/ 11 w 102"/>
                <a:gd name="T55" fmla="*/ 90 h 99"/>
                <a:gd name="T56" fmla="*/ 11 w 102"/>
                <a:gd name="T57" fmla="*/ 79 h 99"/>
                <a:gd name="T58" fmla="*/ 42 w 102"/>
                <a:gd name="T59" fmla="*/ 47 h 99"/>
                <a:gd name="T60" fmla="*/ 46 w 102"/>
                <a:gd name="T61" fmla="*/ 15 h 99"/>
                <a:gd name="T62" fmla="*/ 64 w 102"/>
                <a:gd name="T63" fmla="*/ 8 h 99"/>
                <a:gd name="T64" fmla="*/ 83 w 102"/>
                <a:gd name="T65" fmla="*/ 15 h 99"/>
                <a:gd name="T66" fmla="*/ 83 w 102"/>
                <a:gd name="T67" fmla="*/ 5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99">
                  <a:moveTo>
                    <a:pt x="88" y="10"/>
                  </a:moveTo>
                  <a:cubicBezTo>
                    <a:pt x="82" y="3"/>
                    <a:pt x="73" y="0"/>
                    <a:pt x="64" y="0"/>
                  </a:cubicBezTo>
                  <a:cubicBezTo>
                    <a:pt x="55" y="0"/>
                    <a:pt x="47" y="3"/>
                    <a:pt x="40" y="10"/>
                  </a:cubicBezTo>
                  <a:cubicBezTo>
                    <a:pt x="31" y="19"/>
                    <a:pt x="28" y="33"/>
                    <a:pt x="32" y="46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78"/>
                    <a:pt x="0" y="83"/>
                    <a:pt x="0" y="86"/>
                  </a:cubicBezTo>
                  <a:cubicBezTo>
                    <a:pt x="0" y="92"/>
                    <a:pt x="5" y="96"/>
                    <a:pt x="6" y="97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7" y="67"/>
                    <a:pt x="61" y="68"/>
                    <a:pt x="64" y="68"/>
                  </a:cubicBezTo>
                  <a:cubicBezTo>
                    <a:pt x="73" y="68"/>
                    <a:pt x="82" y="64"/>
                    <a:pt x="88" y="58"/>
                  </a:cubicBezTo>
                  <a:cubicBezTo>
                    <a:pt x="102" y="45"/>
                    <a:pt x="102" y="23"/>
                    <a:pt x="88" y="10"/>
                  </a:cubicBezTo>
                  <a:close/>
                  <a:moveTo>
                    <a:pt x="83" y="52"/>
                  </a:moveTo>
                  <a:cubicBezTo>
                    <a:pt x="78" y="57"/>
                    <a:pt x="71" y="60"/>
                    <a:pt x="64" y="60"/>
                  </a:cubicBezTo>
                  <a:cubicBezTo>
                    <a:pt x="60" y="60"/>
                    <a:pt x="55" y="58"/>
                    <a:pt x="51" y="56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0"/>
                    <a:pt x="4" y="85"/>
                    <a:pt x="11" y="79"/>
                  </a:cubicBezTo>
                  <a:cubicBezTo>
                    <a:pt x="16" y="74"/>
                    <a:pt x="35" y="54"/>
                    <a:pt x="42" y="47"/>
                  </a:cubicBezTo>
                  <a:cubicBezTo>
                    <a:pt x="36" y="37"/>
                    <a:pt x="37" y="24"/>
                    <a:pt x="46" y="15"/>
                  </a:cubicBezTo>
                  <a:cubicBezTo>
                    <a:pt x="51" y="10"/>
                    <a:pt x="58" y="8"/>
                    <a:pt x="64" y="8"/>
                  </a:cubicBezTo>
                  <a:cubicBezTo>
                    <a:pt x="71" y="8"/>
                    <a:pt x="78" y="10"/>
                    <a:pt x="83" y="15"/>
                  </a:cubicBezTo>
                  <a:cubicBezTo>
                    <a:pt x="93" y="25"/>
                    <a:pt x="93" y="42"/>
                    <a:pt x="83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5683251" y="8480425"/>
              <a:ext cx="98425" cy="93663"/>
            </a:xfrm>
            <a:custGeom>
              <a:avLst/>
              <a:gdLst>
                <a:gd name="T0" fmla="*/ 4 w 26"/>
                <a:gd name="T1" fmla="*/ 5 h 25"/>
                <a:gd name="T2" fmla="*/ 4 w 26"/>
                <a:gd name="T3" fmla="*/ 21 h 25"/>
                <a:gd name="T4" fmla="*/ 13 w 26"/>
                <a:gd name="T5" fmla="*/ 25 h 25"/>
                <a:gd name="T6" fmla="*/ 21 w 26"/>
                <a:gd name="T7" fmla="*/ 21 h 25"/>
                <a:gd name="T8" fmla="*/ 21 w 26"/>
                <a:gd name="T9" fmla="*/ 5 h 25"/>
                <a:gd name="T10" fmla="*/ 4 w 26"/>
                <a:gd name="T11" fmla="*/ 5 h 25"/>
                <a:gd name="T12" fmla="*/ 19 w 26"/>
                <a:gd name="T13" fmla="*/ 19 h 25"/>
                <a:gd name="T14" fmla="*/ 7 w 26"/>
                <a:gd name="T15" fmla="*/ 19 h 25"/>
                <a:gd name="T16" fmla="*/ 7 w 26"/>
                <a:gd name="T17" fmla="*/ 7 h 25"/>
                <a:gd name="T18" fmla="*/ 13 w 26"/>
                <a:gd name="T19" fmla="*/ 5 h 25"/>
                <a:gd name="T20" fmla="*/ 19 w 26"/>
                <a:gd name="T21" fmla="*/ 7 h 25"/>
                <a:gd name="T22" fmla="*/ 19 w 26"/>
                <a:gd name="T23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4" y="5"/>
                  </a:moveTo>
                  <a:cubicBezTo>
                    <a:pt x="0" y="9"/>
                    <a:pt x="0" y="17"/>
                    <a:pt x="4" y="21"/>
                  </a:cubicBezTo>
                  <a:cubicBezTo>
                    <a:pt x="7" y="24"/>
                    <a:pt x="10" y="25"/>
                    <a:pt x="13" y="25"/>
                  </a:cubicBezTo>
                  <a:cubicBezTo>
                    <a:pt x="16" y="25"/>
                    <a:pt x="19" y="24"/>
                    <a:pt x="21" y="21"/>
                  </a:cubicBezTo>
                  <a:cubicBezTo>
                    <a:pt x="26" y="17"/>
                    <a:pt x="26" y="9"/>
                    <a:pt x="21" y="5"/>
                  </a:cubicBezTo>
                  <a:cubicBezTo>
                    <a:pt x="17" y="0"/>
                    <a:pt x="9" y="0"/>
                    <a:pt x="4" y="5"/>
                  </a:cubicBezTo>
                  <a:close/>
                  <a:moveTo>
                    <a:pt x="19" y="19"/>
                  </a:moveTo>
                  <a:cubicBezTo>
                    <a:pt x="16" y="22"/>
                    <a:pt x="10" y="22"/>
                    <a:pt x="7" y="19"/>
                  </a:cubicBezTo>
                  <a:cubicBezTo>
                    <a:pt x="4" y="16"/>
                    <a:pt x="4" y="10"/>
                    <a:pt x="7" y="7"/>
                  </a:cubicBezTo>
                  <a:cubicBezTo>
                    <a:pt x="9" y="6"/>
                    <a:pt x="11" y="5"/>
                    <a:pt x="13" y="5"/>
                  </a:cubicBezTo>
                  <a:cubicBezTo>
                    <a:pt x="15" y="5"/>
                    <a:pt x="17" y="6"/>
                    <a:pt x="19" y="7"/>
                  </a:cubicBezTo>
                  <a:cubicBezTo>
                    <a:pt x="22" y="10"/>
                    <a:pt x="22" y="16"/>
                    <a:pt x="1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19042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7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2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6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1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6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4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9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2" grpId="0"/>
      <p:bldP spid="33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Straight Connector 109"/>
          <p:cNvCxnSpPr/>
          <p:nvPr/>
        </p:nvCxnSpPr>
        <p:spPr>
          <a:xfrm flipV="1">
            <a:off x="655068" y="3147814"/>
            <a:ext cx="7851274" cy="8057"/>
          </a:xfrm>
          <a:prstGeom prst="line">
            <a:avLst/>
          </a:prstGeom>
          <a:ln w="19050">
            <a:solidFill>
              <a:srgbClr val="2D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1080502" y="3088370"/>
            <a:ext cx="135000" cy="135000"/>
          </a:xfrm>
          <a:prstGeom prst="ellipse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2068314" y="3088370"/>
            <a:ext cx="135000" cy="135000"/>
          </a:xfrm>
          <a:prstGeom prst="ellipse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3168734" y="3088370"/>
            <a:ext cx="135000" cy="135000"/>
          </a:xfrm>
          <a:prstGeom prst="ellipse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4292984" y="3075806"/>
            <a:ext cx="135000" cy="135000"/>
          </a:xfrm>
          <a:prstGeom prst="ellipse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400982" y="3079743"/>
            <a:ext cx="135000" cy="135000"/>
          </a:xfrm>
          <a:prstGeom prst="ellipse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597240" y="3090526"/>
            <a:ext cx="135000" cy="135000"/>
          </a:xfrm>
          <a:prstGeom prst="ellipse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>
            <a:stCxn id="111" idx="4"/>
            <a:endCxn id="155" idx="0"/>
          </p:cNvCxnSpPr>
          <p:nvPr/>
        </p:nvCxnSpPr>
        <p:spPr>
          <a:xfrm>
            <a:off x="1148002" y="3223370"/>
            <a:ext cx="3647" cy="180026"/>
          </a:xfrm>
          <a:prstGeom prst="line">
            <a:avLst/>
          </a:prstGeom>
          <a:ln w="19050">
            <a:solidFill>
              <a:srgbClr val="2D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182" idx="4"/>
            <a:endCxn id="112" idx="0"/>
          </p:cNvCxnSpPr>
          <p:nvPr/>
        </p:nvCxnSpPr>
        <p:spPr>
          <a:xfrm flipH="1">
            <a:off x="2135814" y="2895725"/>
            <a:ext cx="5947" cy="192645"/>
          </a:xfrm>
          <a:prstGeom prst="line">
            <a:avLst/>
          </a:prstGeom>
          <a:ln w="19050">
            <a:solidFill>
              <a:srgbClr val="2D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113" idx="4"/>
            <a:endCxn id="220" idx="0"/>
          </p:cNvCxnSpPr>
          <p:nvPr/>
        </p:nvCxnSpPr>
        <p:spPr>
          <a:xfrm>
            <a:off x="3236234" y="3223370"/>
            <a:ext cx="3590" cy="153655"/>
          </a:xfrm>
          <a:prstGeom prst="line">
            <a:avLst/>
          </a:prstGeom>
          <a:ln w="19050">
            <a:solidFill>
              <a:srgbClr val="2D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endCxn id="114" idx="0"/>
          </p:cNvCxnSpPr>
          <p:nvPr/>
        </p:nvCxnSpPr>
        <p:spPr>
          <a:xfrm>
            <a:off x="4355976" y="2859782"/>
            <a:ext cx="4508" cy="216024"/>
          </a:xfrm>
          <a:prstGeom prst="line">
            <a:avLst/>
          </a:prstGeom>
          <a:ln w="19050">
            <a:solidFill>
              <a:srgbClr val="2D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stCxn id="115" idx="4"/>
            <a:endCxn id="208" idx="0"/>
          </p:cNvCxnSpPr>
          <p:nvPr/>
        </p:nvCxnSpPr>
        <p:spPr>
          <a:xfrm>
            <a:off x="5468482" y="3214743"/>
            <a:ext cx="3590" cy="162282"/>
          </a:xfrm>
          <a:prstGeom prst="line">
            <a:avLst/>
          </a:prstGeom>
          <a:ln w="19050">
            <a:solidFill>
              <a:srgbClr val="2D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endCxn id="116" idx="0"/>
          </p:cNvCxnSpPr>
          <p:nvPr/>
        </p:nvCxnSpPr>
        <p:spPr>
          <a:xfrm>
            <a:off x="6660232" y="2859782"/>
            <a:ext cx="4508" cy="230744"/>
          </a:xfrm>
          <a:prstGeom prst="line">
            <a:avLst/>
          </a:prstGeom>
          <a:ln w="19050">
            <a:solidFill>
              <a:srgbClr val="2D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>
            <a:stCxn id="182" idx="0"/>
          </p:cNvCxnSpPr>
          <p:nvPr/>
        </p:nvCxnSpPr>
        <p:spPr>
          <a:xfrm rot="16200000" flipV="1">
            <a:off x="1806789" y="2020753"/>
            <a:ext cx="294725" cy="375221"/>
          </a:xfrm>
          <a:prstGeom prst="bentConnector2">
            <a:avLst/>
          </a:prstGeom>
          <a:ln w="19050">
            <a:solidFill>
              <a:srgbClr val="2D486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lbow Connector 138"/>
          <p:cNvCxnSpPr/>
          <p:nvPr/>
        </p:nvCxnSpPr>
        <p:spPr>
          <a:xfrm rot="16200000" flipV="1">
            <a:off x="4014376" y="2095241"/>
            <a:ext cx="379257" cy="310775"/>
          </a:xfrm>
          <a:prstGeom prst="bentConnector2">
            <a:avLst/>
          </a:prstGeom>
          <a:ln w="19050">
            <a:solidFill>
              <a:srgbClr val="2D486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/>
          <p:cNvCxnSpPr/>
          <p:nvPr/>
        </p:nvCxnSpPr>
        <p:spPr>
          <a:xfrm rot="16200000" flipV="1">
            <a:off x="6321685" y="2089187"/>
            <a:ext cx="379257" cy="297836"/>
          </a:xfrm>
          <a:prstGeom prst="bentConnector2">
            <a:avLst/>
          </a:prstGeom>
          <a:ln w="19050">
            <a:solidFill>
              <a:srgbClr val="2D486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140"/>
          <p:cNvCxnSpPr/>
          <p:nvPr/>
        </p:nvCxnSpPr>
        <p:spPr>
          <a:xfrm rot="16200000" flipH="1">
            <a:off x="1074681" y="3948329"/>
            <a:ext cx="297896" cy="216026"/>
          </a:xfrm>
          <a:prstGeom prst="bentConnector3">
            <a:avLst>
              <a:gd name="adj1" fmla="val 101068"/>
            </a:avLst>
          </a:prstGeom>
          <a:ln w="19050">
            <a:solidFill>
              <a:srgbClr val="2D486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141"/>
          <p:cNvCxnSpPr>
            <a:stCxn id="220" idx="4"/>
          </p:cNvCxnSpPr>
          <p:nvPr/>
        </p:nvCxnSpPr>
        <p:spPr>
          <a:xfrm rot="16200000" flipH="1">
            <a:off x="3199892" y="3920955"/>
            <a:ext cx="338944" cy="259081"/>
          </a:xfrm>
          <a:prstGeom prst="bentConnector3">
            <a:avLst>
              <a:gd name="adj1" fmla="val 102690"/>
            </a:avLst>
          </a:prstGeom>
          <a:ln w="19050">
            <a:solidFill>
              <a:srgbClr val="2D486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lbow Connector 142"/>
          <p:cNvCxnSpPr>
            <a:stCxn id="208" idx="4"/>
          </p:cNvCxnSpPr>
          <p:nvPr/>
        </p:nvCxnSpPr>
        <p:spPr>
          <a:xfrm rot="16200000" flipH="1">
            <a:off x="5424645" y="3928451"/>
            <a:ext cx="346910" cy="252056"/>
          </a:xfrm>
          <a:prstGeom prst="bentConnector3">
            <a:avLst>
              <a:gd name="adj1" fmla="val 99573"/>
            </a:avLst>
          </a:prstGeom>
          <a:ln w="19050">
            <a:solidFill>
              <a:srgbClr val="2D486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144"/>
          <p:cNvSpPr>
            <a:spLocks noChangeAspect="1"/>
          </p:cNvSpPr>
          <p:nvPr/>
        </p:nvSpPr>
        <p:spPr>
          <a:xfrm>
            <a:off x="6444265" y="2355726"/>
            <a:ext cx="503999" cy="503999"/>
          </a:xfrm>
          <a:prstGeom prst="ellipse">
            <a:avLst/>
          </a:prstGeom>
          <a:solidFill>
            <a:srgbClr val="23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>
            <a:spLocks noChangeAspect="1"/>
          </p:cNvSpPr>
          <p:nvPr/>
        </p:nvSpPr>
        <p:spPr>
          <a:xfrm>
            <a:off x="899649" y="3403396"/>
            <a:ext cx="503999" cy="503999"/>
          </a:xfrm>
          <a:prstGeom prst="ellipse">
            <a:avLst/>
          </a:prstGeom>
          <a:solidFill>
            <a:srgbClr val="23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304972" y="2949057"/>
            <a:ext cx="405000" cy="405000"/>
          </a:xfrm>
          <a:prstGeom prst="ellipse">
            <a:avLst/>
          </a:prstGeom>
          <a:solidFill>
            <a:srgbClr val="D32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7" name="Freeform 37"/>
          <p:cNvSpPr>
            <a:spLocks/>
          </p:cNvSpPr>
          <p:nvPr/>
        </p:nvSpPr>
        <p:spPr bwMode="auto">
          <a:xfrm>
            <a:off x="377315" y="3012071"/>
            <a:ext cx="247296" cy="245631"/>
          </a:xfrm>
          <a:custGeom>
            <a:avLst/>
            <a:gdLst>
              <a:gd name="T0" fmla="*/ 191 w 204"/>
              <a:gd name="T1" fmla="*/ 132 h 203"/>
              <a:gd name="T2" fmla="*/ 122 w 204"/>
              <a:gd name="T3" fmla="*/ 96 h 203"/>
              <a:gd name="T4" fmla="*/ 115 w 204"/>
              <a:gd name="T5" fmla="*/ 87 h 203"/>
              <a:gd name="T6" fmla="*/ 131 w 204"/>
              <a:gd name="T7" fmla="*/ 57 h 203"/>
              <a:gd name="T8" fmla="*/ 132 w 204"/>
              <a:gd name="T9" fmla="*/ 56 h 203"/>
              <a:gd name="T10" fmla="*/ 134 w 204"/>
              <a:gd name="T11" fmla="*/ 41 h 203"/>
              <a:gd name="T12" fmla="*/ 134 w 204"/>
              <a:gd name="T13" fmla="*/ 32 h 203"/>
              <a:gd name="T14" fmla="*/ 109 w 204"/>
              <a:gd name="T15" fmla="*/ 4 h 203"/>
              <a:gd name="T16" fmla="*/ 80 w 204"/>
              <a:gd name="T17" fmla="*/ 7 h 203"/>
              <a:gd name="T18" fmla="*/ 65 w 204"/>
              <a:gd name="T19" fmla="*/ 23 h 203"/>
              <a:gd name="T20" fmla="*/ 61 w 204"/>
              <a:gd name="T21" fmla="*/ 39 h 203"/>
              <a:gd name="T22" fmla="*/ 63 w 204"/>
              <a:gd name="T23" fmla="*/ 54 h 203"/>
              <a:gd name="T24" fmla="*/ 65 w 204"/>
              <a:gd name="T25" fmla="*/ 55 h 203"/>
              <a:gd name="T26" fmla="*/ 81 w 204"/>
              <a:gd name="T27" fmla="*/ 88 h 203"/>
              <a:gd name="T28" fmla="*/ 76 w 204"/>
              <a:gd name="T29" fmla="*/ 95 h 203"/>
              <a:gd name="T30" fmla="*/ 47 w 204"/>
              <a:gd name="T31" fmla="*/ 108 h 203"/>
              <a:gd name="T32" fmla="*/ 19 w 204"/>
              <a:gd name="T33" fmla="*/ 124 h 203"/>
              <a:gd name="T34" fmla="*/ 8 w 204"/>
              <a:gd name="T35" fmla="*/ 170 h 203"/>
              <a:gd name="T36" fmla="*/ 200 w 204"/>
              <a:gd name="T37" fmla="*/ 169 h 203"/>
              <a:gd name="T38" fmla="*/ 191 w 204"/>
              <a:gd name="T39" fmla="*/ 132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4" h="203">
                <a:moveTo>
                  <a:pt x="191" y="132"/>
                </a:moveTo>
                <a:cubicBezTo>
                  <a:pt x="181" y="115"/>
                  <a:pt x="126" y="97"/>
                  <a:pt x="122" y="96"/>
                </a:cubicBezTo>
                <a:cubicBezTo>
                  <a:pt x="121" y="96"/>
                  <a:pt x="110" y="93"/>
                  <a:pt x="115" y="87"/>
                </a:cubicBezTo>
                <a:cubicBezTo>
                  <a:pt x="124" y="79"/>
                  <a:pt x="130" y="67"/>
                  <a:pt x="131" y="57"/>
                </a:cubicBezTo>
                <a:cubicBezTo>
                  <a:pt x="131" y="56"/>
                  <a:pt x="132" y="56"/>
                  <a:pt x="132" y="56"/>
                </a:cubicBezTo>
                <a:cubicBezTo>
                  <a:pt x="132" y="56"/>
                  <a:pt x="134" y="50"/>
                  <a:pt x="134" y="41"/>
                </a:cubicBezTo>
                <a:cubicBezTo>
                  <a:pt x="134" y="38"/>
                  <a:pt x="134" y="35"/>
                  <a:pt x="134" y="32"/>
                </a:cubicBezTo>
                <a:cubicBezTo>
                  <a:pt x="134" y="32"/>
                  <a:pt x="130" y="8"/>
                  <a:pt x="109" y="4"/>
                </a:cubicBezTo>
                <a:cubicBezTo>
                  <a:pt x="109" y="4"/>
                  <a:pt x="91" y="0"/>
                  <a:pt x="80" y="7"/>
                </a:cubicBezTo>
                <a:cubicBezTo>
                  <a:pt x="67" y="12"/>
                  <a:pt x="65" y="23"/>
                  <a:pt x="65" y="23"/>
                </a:cubicBezTo>
                <a:cubicBezTo>
                  <a:pt x="61" y="28"/>
                  <a:pt x="61" y="34"/>
                  <a:pt x="61" y="39"/>
                </a:cubicBezTo>
                <a:cubicBezTo>
                  <a:pt x="61" y="47"/>
                  <a:pt x="63" y="54"/>
                  <a:pt x="63" y="54"/>
                </a:cubicBezTo>
                <a:cubicBezTo>
                  <a:pt x="64" y="54"/>
                  <a:pt x="64" y="54"/>
                  <a:pt x="65" y="55"/>
                </a:cubicBezTo>
                <a:cubicBezTo>
                  <a:pt x="65" y="67"/>
                  <a:pt x="72" y="80"/>
                  <a:pt x="81" y="88"/>
                </a:cubicBezTo>
                <a:cubicBezTo>
                  <a:pt x="83" y="89"/>
                  <a:pt x="81" y="93"/>
                  <a:pt x="76" y="95"/>
                </a:cubicBezTo>
                <a:cubicBezTo>
                  <a:pt x="71" y="97"/>
                  <a:pt x="59" y="102"/>
                  <a:pt x="47" y="108"/>
                </a:cubicBezTo>
                <a:cubicBezTo>
                  <a:pt x="35" y="114"/>
                  <a:pt x="23" y="120"/>
                  <a:pt x="19" y="124"/>
                </a:cubicBezTo>
                <a:cubicBezTo>
                  <a:pt x="9" y="133"/>
                  <a:pt x="0" y="159"/>
                  <a:pt x="8" y="170"/>
                </a:cubicBezTo>
                <a:cubicBezTo>
                  <a:pt x="58" y="194"/>
                  <a:pt x="137" y="203"/>
                  <a:pt x="200" y="169"/>
                </a:cubicBezTo>
                <a:cubicBezTo>
                  <a:pt x="204" y="160"/>
                  <a:pt x="196" y="140"/>
                  <a:pt x="191" y="1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9" name="Oval 168"/>
          <p:cNvSpPr/>
          <p:nvPr/>
        </p:nvSpPr>
        <p:spPr>
          <a:xfrm>
            <a:off x="8434334" y="2949057"/>
            <a:ext cx="405000" cy="432000"/>
          </a:xfrm>
          <a:prstGeom prst="ellipse">
            <a:avLst/>
          </a:prstGeom>
          <a:solidFill>
            <a:srgbClr val="D32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173" name="Group 172"/>
          <p:cNvGrpSpPr/>
          <p:nvPr/>
        </p:nvGrpSpPr>
        <p:grpSpPr>
          <a:xfrm>
            <a:off x="8509297" y="2987356"/>
            <a:ext cx="258034" cy="296998"/>
            <a:chOff x="8525578" y="3114576"/>
            <a:chExt cx="344044" cy="395997"/>
          </a:xfrm>
          <a:effectLst/>
        </p:grpSpPr>
        <p:sp>
          <p:nvSpPr>
            <p:cNvPr id="175" name="Freeform 41"/>
            <p:cNvSpPr>
              <a:spLocks/>
            </p:cNvSpPr>
            <p:nvPr/>
          </p:nvSpPr>
          <p:spPr bwMode="auto">
            <a:xfrm>
              <a:off x="8573035" y="3114576"/>
              <a:ext cx="296587" cy="279334"/>
            </a:xfrm>
            <a:custGeom>
              <a:avLst/>
              <a:gdLst>
                <a:gd name="T0" fmla="*/ 99 w 150"/>
                <a:gd name="T1" fmla="*/ 21 h 142"/>
                <a:gd name="T2" fmla="*/ 0 w 150"/>
                <a:gd name="T3" fmla="*/ 54 h 142"/>
                <a:gd name="T4" fmla="*/ 32 w 150"/>
                <a:gd name="T5" fmla="*/ 127 h 142"/>
                <a:gd name="T6" fmla="*/ 150 w 150"/>
                <a:gd name="T7" fmla="*/ 77 h 142"/>
                <a:gd name="T8" fmla="*/ 99 w 150"/>
                <a:gd name="T9" fmla="*/ 2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42">
                  <a:moveTo>
                    <a:pt x="99" y="21"/>
                  </a:moveTo>
                  <a:cubicBezTo>
                    <a:pt x="83" y="0"/>
                    <a:pt x="47" y="80"/>
                    <a:pt x="0" y="54"/>
                  </a:cubicBezTo>
                  <a:cubicBezTo>
                    <a:pt x="17" y="93"/>
                    <a:pt x="26" y="111"/>
                    <a:pt x="32" y="127"/>
                  </a:cubicBezTo>
                  <a:cubicBezTo>
                    <a:pt x="69" y="142"/>
                    <a:pt x="104" y="63"/>
                    <a:pt x="150" y="77"/>
                  </a:cubicBezTo>
                  <a:cubicBezTo>
                    <a:pt x="140" y="46"/>
                    <a:pt x="117" y="45"/>
                    <a:pt x="99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Freeform 42"/>
            <p:cNvSpPr>
              <a:spLocks/>
            </p:cNvSpPr>
            <p:nvPr/>
          </p:nvSpPr>
          <p:spPr bwMode="auto">
            <a:xfrm>
              <a:off x="8549211" y="3227131"/>
              <a:ext cx="136380" cy="283442"/>
            </a:xfrm>
            <a:custGeom>
              <a:avLst/>
              <a:gdLst>
                <a:gd name="T0" fmla="*/ 0 w 166"/>
                <a:gd name="T1" fmla="*/ 7 h 345"/>
                <a:gd name="T2" fmla="*/ 147 w 166"/>
                <a:gd name="T3" fmla="*/ 345 h 345"/>
                <a:gd name="T4" fmla="*/ 166 w 166"/>
                <a:gd name="T5" fmla="*/ 335 h 345"/>
                <a:gd name="T6" fmla="*/ 20 w 166"/>
                <a:gd name="T7" fmla="*/ 0 h 345"/>
                <a:gd name="T8" fmla="*/ 0 w 166"/>
                <a:gd name="T9" fmla="*/ 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345">
                  <a:moveTo>
                    <a:pt x="0" y="7"/>
                  </a:moveTo>
                  <a:lnTo>
                    <a:pt x="147" y="345"/>
                  </a:lnTo>
                  <a:lnTo>
                    <a:pt x="166" y="335"/>
                  </a:lnTo>
                  <a:lnTo>
                    <a:pt x="2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Freeform 43"/>
            <p:cNvSpPr>
              <a:spLocks/>
            </p:cNvSpPr>
            <p:nvPr/>
          </p:nvSpPr>
          <p:spPr bwMode="auto">
            <a:xfrm>
              <a:off x="8525578" y="3189339"/>
              <a:ext cx="36149" cy="37792"/>
            </a:xfrm>
            <a:custGeom>
              <a:avLst/>
              <a:gdLst>
                <a:gd name="T0" fmla="*/ 17 w 18"/>
                <a:gd name="T1" fmla="*/ 6 h 19"/>
                <a:gd name="T2" fmla="*/ 6 w 18"/>
                <a:gd name="T3" fmla="*/ 2 h 19"/>
                <a:gd name="T4" fmla="*/ 2 w 18"/>
                <a:gd name="T5" fmla="*/ 13 h 19"/>
                <a:gd name="T6" fmla="*/ 13 w 18"/>
                <a:gd name="T7" fmla="*/ 17 h 19"/>
                <a:gd name="T8" fmla="*/ 17 w 18"/>
                <a:gd name="T9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6"/>
                  </a:moveTo>
                  <a:cubicBezTo>
                    <a:pt x="15" y="2"/>
                    <a:pt x="10" y="0"/>
                    <a:pt x="6" y="2"/>
                  </a:cubicBezTo>
                  <a:cubicBezTo>
                    <a:pt x="2" y="4"/>
                    <a:pt x="0" y="9"/>
                    <a:pt x="2" y="13"/>
                  </a:cubicBezTo>
                  <a:cubicBezTo>
                    <a:pt x="4" y="17"/>
                    <a:pt x="9" y="19"/>
                    <a:pt x="13" y="17"/>
                  </a:cubicBezTo>
                  <a:cubicBezTo>
                    <a:pt x="17" y="15"/>
                    <a:pt x="18" y="10"/>
                    <a:pt x="17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82" name="Oval 181"/>
          <p:cNvSpPr>
            <a:spLocks noChangeAspect="1"/>
          </p:cNvSpPr>
          <p:nvPr/>
        </p:nvSpPr>
        <p:spPr>
          <a:xfrm>
            <a:off x="1871761" y="2355726"/>
            <a:ext cx="539999" cy="539999"/>
          </a:xfrm>
          <a:prstGeom prst="ellipse">
            <a:avLst/>
          </a:prstGeom>
          <a:solidFill>
            <a:srgbClr val="23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4140009" y="2355726"/>
            <a:ext cx="503999" cy="503999"/>
          </a:xfrm>
          <a:prstGeom prst="ellipse">
            <a:avLst/>
          </a:prstGeom>
          <a:solidFill>
            <a:srgbClr val="23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>
            <a:spLocks noChangeAspect="1"/>
          </p:cNvSpPr>
          <p:nvPr/>
        </p:nvSpPr>
        <p:spPr>
          <a:xfrm>
            <a:off x="5220072" y="3377025"/>
            <a:ext cx="503999" cy="503999"/>
          </a:xfrm>
          <a:prstGeom prst="ellipse">
            <a:avLst/>
          </a:prstGeom>
          <a:solidFill>
            <a:srgbClr val="23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>
            <a:spLocks noChangeAspect="1"/>
          </p:cNvSpPr>
          <p:nvPr/>
        </p:nvSpPr>
        <p:spPr>
          <a:xfrm>
            <a:off x="2987824" y="3377025"/>
            <a:ext cx="503999" cy="503999"/>
          </a:xfrm>
          <a:prstGeom prst="ellipse">
            <a:avLst/>
          </a:prstGeom>
          <a:solidFill>
            <a:srgbClr val="23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52" name="Rectangle 251"/>
          <p:cNvSpPr/>
          <p:nvPr/>
        </p:nvSpPr>
        <p:spPr>
          <a:xfrm>
            <a:off x="1449723" y="4032379"/>
            <a:ext cx="1509572" cy="9156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sz="1100" b="1" dirty="0">
                <a:solidFill>
                  <a:srgbClr val="2D4861"/>
                </a:solidFill>
                <a:latin typeface="EuropeC"/>
                <a:cs typeface="EuropeC"/>
              </a:rPr>
              <a:t>Модуль поиска, выбора, бронирования и подтверждения туров</a:t>
            </a:r>
            <a:endParaRPr lang="ru-RU" sz="11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153414" y="1641925"/>
            <a:ext cx="1509572" cy="9156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sz="1100" b="1" dirty="0">
                <a:solidFill>
                  <a:srgbClr val="2D4861"/>
                </a:solidFill>
                <a:latin typeface="EuropeC"/>
                <a:cs typeface="EuropeC"/>
              </a:rPr>
              <a:t>Модуль поиска, выбора, бронирования и подтверждения отелей </a:t>
            </a:r>
            <a:endParaRPr lang="id-ID" sz="11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3579598" y="4026101"/>
            <a:ext cx="1509572" cy="9156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100" b="1" dirty="0">
                <a:solidFill>
                  <a:srgbClr val="2D4861"/>
                </a:solidFill>
                <a:latin typeface="EuropeC"/>
                <a:cs typeface="EuropeC"/>
              </a:rPr>
              <a:t>Модуль поиска, выбора, бронирования и подтверждения трансферов</a:t>
            </a:r>
            <a:r>
              <a:rPr lang="ru-RU" sz="1100" dirty="0">
                <a:solidFill>
                  <a:srgbClr val="2D4861"/>
                </a:solidFill>
                <a:latin typeface="EuropeC"/>
                <a:cs typeface="EuropeC"/>
              </a:rPr>
              <a:t> </a:t>
            </a:r>
            <a:endParaRPr lang="id-ID" sz="11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2457670" y="1635646"/>
            <a:ext cx="1509572" cy="9156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r"/>
            <a:r>
              <a:rPr lang="ru-RU" sz="1100" b="1" dirty="0">
                <a:solidFill>
                  <a:srgbClr val="2D4861"/>
                </a:solidFill>
                <a:latin typeface="EuropeC"/>
                <a:cs typeface="EuropeC"/>
              </a:rPr>
              <a:t>Модуль поиска, выбора, бронирования и подтверждения экскурсий</a:t>
            </a:r>
            <a:endParaRPr lang="ru-RU" sz="11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5798732" y="4027360"/>
            <a:ext cx="1509572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sz="1100" b="1" dirty="0">
                <a:solidFill>
                  <a:srgbClr val="2D4861"/>
                </a:solidFill>
                <a:latin typeface="EuropeC"/>
                <a:cs typeface="EuropeC"/>
              </a:rPr>
              <a:t>Модуль текущих </a:t>
            </a:r>
            <a:r>
              <a:rPr lang="ru-RU" sz="1100" b="1" dirty="0" err="1">
                <a:solidFill>
                  <a:srgbClr val="2D4861"/>
                </a:solidFill>
                <a:latin typeface="EuropeC"/>
                <a:cs typeface="EuropeC"/>
              </a:rPr>
              <a:t>спецпредложений</a:t>
            </a:r>
            <a:endParaRPr lang="ru-RU" sz="11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4757402" y="1636906"/>
            <a:ext cx="1509572" cy="9156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r"/>
            <a:r>
              <a:rPr lang="ru-RU" sz="1100" b="1" dirty="0">
                <a:solidFill>
                  <a:srgbClr val="2D4861"/>
                </a:solidFill>
                <a:latin typeface="EuropeC"/>
                <a:cs typeface="EuropeC"/>
              </a:rPr>
              <a:t>Модуль поиска, выбора, бронирования и подтверждения сервисов</a:t>
            </a:r>
            <a:endParaRPr lang="ru-RU" sz="11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127" name="Oval 114"/>
          <p:cNvSpPr/>
          <p:nvPr/>
        </p:nvSpPr>
        <p:spPr>
          <a:xfrm>
            <a:off x="7633230" y="3088509"/>
            <a:ext cx="135000" cy="135000"/>
          </a:xfrm>
          <a:prstGeom prst="ellipse">
            <a:avLst/>
          </a:prstGeom>
          <a:solidFill>
            <a:srgbClr val="2D4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32"/>
          <p:cNvCxnSpPr>
            <a:stCxn id="127" idx="4"/>
            <a:endCxn id="130" idx="0"/>
          </p:cNvCxnSpPr>
          <p:nvPr/>
        </p:nvCxnSpPr>
        <p:spPr>
          <a:xfrm>
            <a:off x="7700730" y="3223509"/>
            <a:ext cx="3590" cy="212337"/>
          </a:xfrm>
          <a:prstGeom prst="line">
            <a:avLst/>
          </a:prstGeom>
          <a:ln w="19050">
            <a:solidFill>
              <a:srgbClr val="2D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lbow Connector 142"/>
          <p:cNvCxnSpPr>
            <a:stCxn id="130" idx="4"/>
          </p:cNvCxnSpPr>
          <p:nvPr/>
        </p:nvCxnSpPr>
        <p:spPr>
          <a:xfrm rot="16200000" flipH="1">
            <a:off x="7685785" y="3958380"/>
            <a:ext cx="289127" cy="252056"/>
          </a:xfrm>
          <a:prstGeom prst="bentConnector3">
            <a:avLst>
              <a:gd name="adj1" fmla="val 100330"/>
            </a:avLst>
          </a:prstGeom>
          <a:ln w="19050">
            <a:solidFill>
              <a:srgbClr val="2D486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207"/>
          <p:cNvSpPr>
            <a:spLocks noChangeAspect="1"/>
          </p:cNvSpPr>
          <p:nvPr/>
        </p:nvSpPr>
        <p:spPr>
          <a:xfrm>
            <a:off x="7452320" y="3435846"/>
            <a:ext cx="503999" cy="503999"/>
          </a:xfrm>
          <a:prstGeom prst="ellipse">
            <a:avLst/>
          </a:prstGeom>
          <a:solidFill>
            <a:srgbClr val="23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8" name="Rectangle 269"/>
          <p:cNvSpPr/>
          <p:nvPr/>
        </p:nvSpPr>
        <p:spPr>
          <a:xfrm>
            <a:off x="8030980" y="4036126"/>
            <a:ext cx="1509572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sz="1100" b="1" dirty="0">
                <a:solidFill>
                  <a:srgbClr val="2D4861"/>
                </a:solidFill>
                <a:latin typeface="EuropeC"/>
                <a:cs typeface="EuropeC"/>
              </a:rPr>
              <a:t>Модуль </a:t>
            </a:r>
            <a:endParaRPr lang="ru-RU" sz="1100" b="1" dirty="0" smtClean="0">
              <a:solidFill>
                <a:srgbClr val="2D4861"/>
              </a:solidFill>
              <a:latin typeface="EuropeC"/>
              <a:cs typeface="EuropeC"/>
            </a:endParaRPr>
          </a:p>
          <a:p>
            <a:pPr lvl="0"/>
            <a:r>
              <a:rPr lang="ru-RU" sz="1100" b="1" dirty="0" smtClean="0">
                <a:solidFill>
                  <a:srgbClr val="2D4861"/>
                </a:solidFill>
                <a:latin typeface="EuropeC"/>
                <a:cs typeface="EuropeC"/>
              </a:rPr>
              <a:t>Личный </a:t>
            </a:r>
          </a:p>
          <a:p>
            <a:pPr lvl="0"/>
            <a:r>
              <a:rPr lang="ru-RU" sz="1100" b="1" dirty="0" smtClean="0">
                <a:solidFill>
                  <a:srgbClr val="2D4861"/>
                </a:solidFill>
                <a:latin typeface="EuropeC"/>
                <a:cs typeface="EuropeC"/>
              </a:rPr>
              <a:t>Кабинет</a:t>
            </a:r>
            <a:endParaRPr lang="ru-RU" sz="1100" dirty="0">
              <a:solidFill>
                <a:srgbClr val="2D4861"/>
              </a:solidFill>
              <a:latin typeface="EuropeC"/>
              <a:cs typeface="EuropeC"/>
            </a:endParaRPr>
          </a:p>
        </p:txBody>
      </p:sp>
      <p:sp>
        <p:nvSpPr>
          <p:cNvPr id="154" name="Rectangle 1"/>
          <p:cNvSpPr/>
          <p:nvPr/>
        </p:nvSpPr>
        <p:spPr>
          <a:xfrm>
            <a:off x="-36512" y="0"/>
            <a:ext cx="9252520" cy="1419622"/>
          </a:xfrm>
          <a:prstGeom prst="rect">
            <a:avLst/>
          </a:prstGeom>
          <a:solidFill>
            <a:srgbClr val="193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id-ID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123478"/>
            <a:ext cx="8424936" cy="111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Таким образом, за стоимость </a:t>
            </a:r>
            <a:r>
              <a:rPr lang="ru-RU" sz="2000" b="1" dirty="0">
                <a:solidFill>
                  <a:srgbClr val="D32961"/>
                </a:solidFill>
                <a:latin typeface="EuropeC"/>
                <a:cs typeface="EuropeC"/>
              </a:rPr>
              <a:t>от 1100 </a:t>
            </a:r>
            <a:r>
              <a:rPr lang="en-US" sz="2000" b="1" dirty="0">
                <a:solidFill>
                  <a:srgbClr val="D32961"/>
                </a:solidFill>
                <a:latin typeface="EuropeC"/>
                <a:cs typeface="EuropeC"/>
              </a:rPr>
              <a:t>USD</a:t>
            </a:r>
            <a:r>
              <a:rPr lang="en-US" sz="2000" dirty="0">
                <a:solidFill>
                  <a:srgbClr val="D32961"/>
                </a:solidFill>
                <a:latin typeface="EuropeC"/>
                <a:cs typeface="EuropeC"/>
              </a:rPr>
              <a:t> </a:t>
            </a:r>
            <a:endParaRPr lang="ru-RU" sz="2000" dirty="0" smtClean="0">
              <a:solidFill>
                <a:srgbClr val="D32961"/>
              </a:solidFill>
              <a:latin typeface="EuropeC"/>
              <a:cs typeface="EuropeC"/>
            </a:endParaRPr>
          </a:p>
          <a:p>
            <a:pPr algn="ctr">
              <a:lnSpc>
                <a:spcPct val="120000"/>
              </a:lnSpc>
            </a:pPr>
            <a:r>
              <a:rPr lang="ru-RU" dirty="0" smtClean="0">
                <a:solidFill>
                  <a:schemeClr val="bg1"/>
                </a:solidFill>
                <a:latin typeface="EuropeC"/>
                <a:cs typeface="EuropeC"/>
              </a:rPr>
              <a:t>Вы </a:t>
            </a: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получаете готовый блок онлайн бронирования, </a:t>
            </a:r>
            <a:endParaRPr lang="ru-RU" dirty="0" smtClean="0">
              <a:solidFill>
                <a:schemeClr val="bg1"/>
              </a:solidFill>
              <a:latin typeface="EuropeC"/>
              <a:cs typeface="EuropeC"/>
            </a:endParaRPr>
          </a:p>
          <a:p>
            <a:pPr algn="ctr">
              <a:lnSpc>
                <a:spcPct val="120000"/>
              </a:lnSpc>
            </a:pPr>
            <a:r>
              <a:rPr lang="ru-RU" dirty="0" smtClean="0">
                <a:solidFill>
                  <a:schemeClr val="bg1"/>
                </a:solidFill>
                <a:latin typeface="EuropeC"/>
                <a:cs typeface="EuropeC"/>
              </a:rPr>
              <a:t>который </a:t>
            </a: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включает в себя семь самостоятельных модулей:</a:t>
            </a:r>
          </a:p>
        </p:txBody>
      </p:sp>
      <p:pic>
        <p:nvPicPr>
          <p:cNvPr id="157" name="Изображение 156" descr="Vector-Smart-Objec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7734"/>
            <a:ext cx="324690" cy="323964"/>
          </a:xfrm>
          <a:prstGeom prst="rect">
            <a:avLst/>
          </a:prstGeom>
        </p:spPr>
      </p:pic>
      <p:grpSp>
        <p:nvGrpSpPr>
          <p:cNvPr id="190" name="Group 304"/>
          <p:cNvGrpSpPr>
            <a:grpSpLocks noChangeAspect="1"/>
          </p:cNvGrpSpPr>
          <p:nvPr/>
        </p:nvGrpSpPr>
        <p:grpSpPr>
          <a:xfrm>
            <a:off x="7524328" y="3507854"/>
            <a:ext cx="333648" cy="323997"/>
            <a:chOff x="5480051" y="8412163"/>
            <a:chExt cx="384175" cy="373063"/>
          </a:xfrm>
          <a:solidFill>
            <a:schemeClr val="bg1"/>
          </a:solidFill>
        </p:grpSpPr>
        <p:sp>
          <p:nvSpPr>
            <p:cNvPr id="191" name="Freeform 5"/>
            <p:cNvSpPr>
              <a:spLocks noEditPoints="1"/>
            </p:cNvSpPr>
            <p:nvPr/>
          </p:nvSpPr>
          <p:spPr bwMode="auto">
            <a:xfrm>
              <a:off x="5480051" y="8412163"/>
              <a:ext cx="384175" cy="373063"/>
            </a:xfrm>
            <a:custGeom>
              <a:avLst/>
              <a:gdLst>
                <a:gd name="T0" fmla="*/ 88 w 102"/>
                <a:gd name="T1" fmla="*/ 10 h 99"/>
                <a:gd name="T2" fmla="*/ 64 w 102"/>
                <a:gd name="T3" fmla="*/ 0 h 99"/>
                <a:gd name="T4" fmla="*/ 40 w 102"/>
                <a:gd name="T5" fmla="*/ 10 h 99"/>
                <a:gd name="T6" fmla="*/ 32 w 102"/>
                <a:gd name="T7" fmla="*/ 46 h 99"/>
                <a:gd name="T8" fmla="*/ 5 w 102"/>
                <a:gd name="T9" fmla="*/ 73 h 99"/>
                <a:gd name="T10" fmla="*/ 0 w 102"/>
                <a:gd name="T11" fmla="*/ 86 h 99"/>
                <a:gd name="T12" fmla="*/ 6 w 102"/>
                <a:gd name="T13" fmla="*/ 97 h 99"/>
                <a:gd name="T14" fmla="*/ 8 w 102"/>
                <a:gd name="T15" fmla="*/ 99 h 99"/>
                <a:gd name="T16" fmla="*/ 12 w 102"/>
                <a:gd name="T17" fmla="*/ 98 h 99"/>
                <a:gd name="T18" fmla="*/ 31 w 102"/>
                <a:gd name="T19" fmla="*/ 95 h 99"/>
                <a:gd name="T20" fmla="*/ 38 w 102"/>
                <a:gd name="T21" fmla="*/ 94 h 99"/>
                <a:gd name="T22" fmla="*/ 38 w 102"/>
                <a:gd name="T23" fmla="*/ 87 h 99"/>
                <a:gd name="T24" fmla="*/ 38 w 102"/>
                <a:gd name="T25" fmla="*/ 84 h 99"/>
                <a:gd name="T26" fmla="*/ 42 w 102"/>
                <a:gd name="T27" fmla="*/ 84 h 99"/>
                <a:gd name="T28" fmla="*/ 47 w 102"/>
                <a:gd name="T29" fmla="*/ 84 h 99"/>
                <a:gd name="T30" fmla="*/ 49 w 102"/>
                <a:gd name="T31" fmla="*/ 79 h 99"/>
                <a:gd name="T32" fmla="*/ 53 w 102"/>
                <a:gd name="T33" fmla="*/ 66 h 99"/>
                <a:gd name="T34" fmla="*/ 64 w 102"/>
                <a:gd name="T35" fmla="*/ 68 h 99"/>
                <a:gd name="T36" fmla="*/ 88 w 102"/>
                <a:gd name="T37" fmla="*/ 58 h 99"/>
                <a:gd name="T38" fmla="*/ 88 w 102"/>
                <a:gd name="T39" fmla="*/ 10 h 99"/>
                <a:gd name="T40" fmla="*/ 83 w 102"/>
                <a:gd name="T41" fmla="*/ 52 h 99"/>
                <a:gd name="T42" fmla="*/ 64 w 102"/>
                <a:gd name="T43" fmla="*/ 60 h 99"/>
                <a:gd name="T44" fmla="*/ 51 w 102"/>
                <a:gd name="T45" fmla="*/ 56 h 99"/>
                <a:gd name="T46" fmla="*/ 47 w 102"/>
                <a:gd name="T47" fmla="*/ 59 h 99"/>
                <a:gd name="T48" fmla="*/ 42 w 102"/>
                <a:gd name="T49" fmla="*/ 76 h 99"/>
                <a:gd name="T50" fmla="*/ 30 w 102"/>
                <a:gd name="T51" fmla="*/ 76 h 99"/>
                <a:gd name="T52" fmla="*/ 30 w 102"/>
                <a:gd name="T53" fmla="*/ 87 h 99"/>
                <a:gd name="T54" fmla="*/ 11 w 102"/>
                <a:gd name="T55" fmla="*/ 90 h 99"/>
                <a:gd name="T56" fmla="*/ 11 w 102"/>
                <a:gd name="T57" fmla="*/ 79 h 99"/>
                <a:gd name="T58" fmla="*/ 42 w 102"/>
                <a:gd name="T59" fmla="*/ 47 h 99"/>
                <a:gd name="T60" fmla="*/ 46 w 102"/>
                <a:gd name="T61" fmla="*/ 15 h 99"/>
                <a:gd name="T62" fmla="*/ 64 w 102"/>
                <a:gd name="T63" fmla="*/ 8 h 99"/>
                <a:gd name="T64" fmla="*/ 83 w 102"/>
                <a:gd name="T65" fmla="*/ 15 h 99"/>
                <a:gd name="T66" fmla="*/ 83 w 102"/>
                <a:gd name="T67" fmla="*/ 5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99">
                  <a:moveTo>
                    <a:pt x="88" y="10"/>
                  </a:moveTo>
                  <a:cubicBezTo>
                    <a:pt x="82" y="3"/>
                    <a:pt x="73" y="0"/>
                    <a:pt x="64" y="0"/>
                  </a:cubicBezTo>
                  <a:cubicBezTo>
                    <a:pt x="55" y="0"/>
                    <a:pt x="47" y="3"/>
                    <a:pt x="40" y="10"/>
                  </a:cubicBezTo>
                  <a:cubicBezTo>
                    <a:pt x="31" y="19"/>
                    <a:pt x="28" y="33"/>
                    <a:pt x="32" y="46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78"/>
                    <a:pt x="0" y="83"/>
                    <a:pt x="0" y="86"/>
                  </a:cubicBezTo>
                  <a:cubicBezTo>
                    <a:pt x="0" y="92"/>
                    <a:pt x="5" y="96"/>
                    <a:pt x="6" y="97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7" y="67"/>
                    <a:pt x="61" y="68"/>
                    <a:pt x="64" y="68"/>
                  </a:cubicBezTo>
                  <a:cubicBezTo>
                    <a:pt x="73" y="68"/>
                    <a:pt x="82" y="64"/>
                    <a:pt x="88" y="58"/>
                  </a:cubicBezTo>
                  <a:cubicBezTo>
                    <a:pt x="102" y="45"/>
                    <a:pt x="102" y="23"/>
                    <a:pt x="88" y="10"/>
                  </a:cubicBezTo>
                  <a:close/>
                  <a:moveTo>
                    <a:pt x="83" y="52"/>
                  </a:moveTo>
                  <a:cubicBezTo>
                    <a:pt x="78" y="57"/>
                    <a:pt x="71" y="60"/>
                    <a:pt x="64" y="60"/>
                  </a:cubicBezTo>
                  <a:cubicBezTo>
                    <a:pt x="60" y="60"/>
                    <a:pt x="55" y="58"/>
                    <a:pt x="51" y="56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0"/>
                    <a:pt x="4" y="85"/>
                    <a:pt x="11" y="79"/>
                  </a:cubicBezTo>
                  <a:cubicBezTo>
                    <a:pt x="16" y="74"/>
                    <a:pt x="35" y="54"/>
                    <a:pt x="42" y="47"/>
                  </a:cubicBezTo>
                  <a:cubicBezTo>
                    <a:pt x="36" y="37"/>
                    <a:pt x="37" y="24"/>
                    <a:pt x="46" y="15"/>
                  </a:cubicBezTo>
                  <a:cubicBezTo>
                    <a:pt x="51" y="10"/>
                    <a:pt x="58" y="8"/>
                    <a:pt x="64" y="8"/>
                  </a:cubicBezTo>
                  <a:cubicBezTo>
                    <a:pt x="71" y="8"/>
                    <a:pt x="78" y="10"/>
                    <a:pt x="83" y="15"/>
                  </a:cubicBezTo>
                  <a:cubicBezTo>
                    <a:pt x="93" y="25"/>
                    <a:pt x="93" y="42"/>
                    <a:pt x="83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Freeform 6"/>
            <p:cNvSpPr>
              <a:spLocks noEditPoints="1"/>
            </p:cNvSpPr>
            <p:nvPr/>
          </p:nvSpPr>
          <p:spPr bwMode="auto">
            <a:xfrm>
              <a:off x="5683251" y="8480425"/>
              <a:ext cx="98425" cy="93663"/>
            </a:xfrm>
            <a:custGeom>
              <a:avLst/>
              <a:gdLst>
                <a:gd name="T0" fmla="*/ 4 w 26"/>
                <a:gd name="T1" fmla="*/ 5 h 25"/>
                <a:gd name="T2" fmla="*/ 4 w 26"/>
                <a:gd name="T3" fmla="*/ 21 h 25"/>
                <a:gd name="T4" fmla="*/ 13 w 26"/>
                <a:gd name="T5" fmla="*/ 25 h 25"/>
                <a:gd name="T6" fmla="*/ 21 w 26"/>
                <a:gd name="T7" fmla="*/ 21 h 25"/>
                <a:gd name="T8" fmla="*/ 21 w 26"/>
                <a:gd name="T9" fmla="*/ 5 h 25"/>
                <a:gd name="T10" fmla="*/ 4 w 26"/>
                <a:gd name="T11" fmla="*/ 5 h 25"/>
                <a:gd name="T12" fmla="*/ 19 w 26"/>
                <a:gd name="T13" fmla="*/ 19 h 25"/>
                <a:gd name="T14" fmla="*/ 7 w 26"/>
                <a:gd name="T15" fmla="*/ 19 h 25"/>
                <a:gd name="T16" fmla="*/ 7 w 26"/>
                <a:gd name="T17" fmla="*/ 7 h 25"/>
                <a:gd name="T18" fmla="*/ 13 w 26"/>
                <a:gd name="T19" fmla="*/ 5 h 25"/>
                <a:gd name="T20" fmla="*/ 19 w 26"/>
                <a:gd name="T21" fmla="*/ 7 h 25"/>
                <a:gd name="T22" fmla="*/ 19 w 26"/>
                <a:gd name="T23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4" y="5"/>
                  </a:moveTo>
                  <a:cubicBezTo>
                    <a:pt x="0" y="9"/>
                    <a:pt x="0" y="17"/>
                    <a:pt x="4" y="21"/>
                  </a:cubicBezTo>
                  <a:cubicBezTo>
                    <a:pt x="7" y="24"/>
                    <a:pt x="10" y="25"/>
                    <a:pt x="13" y="25"/>
                  </a:cubicBezTo>
                  <a:cubicBezTo>
                    <a:pt x="16" y="25"/>
                    <a:pt x="19" y="24"/>
                    <a:pt x="21" y="21"/>
                  </a:cubicBezTo>
                  <a:cubicBezTo>
                    <a:pt x="26" y="17"/>
                    <a:pt x="26" y="9"/>
                    <a:pt x="21" y="5"/>
                  </a:cubicBezTo>
                  <a:cubicBezTo>
                    <a:pt x="17" y="0"/>
                    <a:pt x="9" y="0"/>
                    <a:pt x="4" y="5"/>
                  </a:cubicBezTo>
                  <a:close/>
                  <a:moveTo>
                    <a:pt x="19" y="19"/>
                  </a:moveTo>
                  <a:cubicBezTo>
                    <a:pt x="16" y="22"/>
                    <a:pt x="10" y="22"/>
                    <a:pt x="7" y="19"/>
                  </a:cubicBezTo>
                  <a:cubicBezTo>
                    <a:pt x="4" y="16"/>
                    <a:pt x="4" y="10"/>
                    <a:pt x="7" y="7"/>
                  </a:cubicBezTo>
                  <a:cubicBezTo>
                    <a:pt x="9" y="6"/>
                    <a:pt x="11" y="5"/>
                    <a:pt x="13" y="5"/>
                  </a:cubicBezTo>
                  <a:cubicBezTo>
                    <a:pt x="15" y="5"/>
                    <a:pt x="17" y="6"/>
                    <a:pt x="19" y="7"/>
                  </a:cubicBezTo>
                  <a:cubicBezTo>
                    <a:pt x="22" y="10"/>
                    <a:pt x="22" y="16"/>
                    <a:pt x="1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170" name="Изображение 169" descr="Vector-Smart-Object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35846"/>
            <a:ext cx="373191" cy="359978"/>
          </a:xfrm>
          <a:prstGeom prst="rect">
            <a:avLst/>
          </a:prstGeom>
        </p:spPr>
      </p:pic>
      <p:pic>
        <p:nvPicPr>
          <p:cNvPr id="172" name="Изображение 171" descr="Vector-Smart-Object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35846"/>
            <a:ext cx="360000" cy="360000"/>
          </a:xfrm>
          <a:prstGeom prst="rect">
            <a:avLst/>
          </a:prstGeom>
        </p:spPr>
      </p:pic>
      <p:grpSp>
        <p:nvGrpSpPr>
          <p:cNvPr id="198" name="Group 355"/>
          <p:cNvGrpSpPr>
            <a:grpSpLocks noChangeAspect="1"/>
          </p:cNvGrpSpPr>
          <p:nvPr/>
        </p:nvGrpSpPr>
        <p:grpSpPr>
          <a:xfrm>
            <a:off x="5364088" y="3435846"/>
            <a:ext cx="246181" cy="323997"/>
            <a:chOff x="5081588" y="1744663"/>
            <a:chExt cx="552450" cy="727075"/>
          </a:xfrm>
          <a:solidFill>
            <a:srgbClr val="FFFFFF"/>
          </a:solidFill>
        </p:grpSpPr>
        <p:sp>
          <p:nvSpPr>
            <p:cNvPr id="202" name="Freeform 65"/>
            <p:cNvSpPr>
              <a:spLocks noEditPoints="1"/>
            </p:cNvSpPr>
            <p:nvPr/>
          </p:nvSpPr>
          <p:spPr bwMode="auto">
            <a:xfrm>
              <a:off x="5081588" y="1744663"/>
              <a:ext cx="552450" cy="727075"/>
            </a:xfrm>
            <a:custGeom>
              <a:avLst/>
              <a:gdLst>
                <a:gd name="T0" fmla="*/ 884 w 971"/>
                <a:gd name="T1" fmla="*/ 207 h 1283"/>
                <a:gd name="T2" fmla="*/ 715 w 971"/>
                <a:gd name="T3" fmla="*/ 207 h 1283"/>
                <a:gd name="T4" fmla="*/ 715 w 971"/>
                <a:gd name="T5" fmla="*/ 192 h 1283"/>
                <a:gd name="T6" fmla="*/ 673 w 971"/>
                <a:gd name="T7" fmla="*/ 150 h 1283"/>
                <a:gd name="T8" fmla="*/ 578 w 971"/>
                <a:gd name="T9" fmla="*/ 150 h 1283"/>
                <a:gd name="T10" fmla="*/ 589 w 971"/>
                <a:gd name="T11" fmla="*/ 103 h 1283"/>
                <a:gd name="T12" fmla="*/ 485 w 971"/>
                <a:gd name="T13" fmla="*/ 0 h 1283"/>
                <a:gd name="T14" fmla="*/ 382 w 971"/>
                <a:gd name="T15" fmla="*/ 103 h 1283"/>
                <a:gd name="T16" fmla="*/ 393 w 971"/>
                <a:gd name="T17" fmla="*/ 150 h 1283"/>
                <a:gd name="T18" fmla="*/ 297 w 971"/>
                <a:gd name="T19" fmla="*/ 150 h 1283"/>
                <a:gd name="T20" fmla="*/ 255 w 971"/>
                <a:gd name="T21" fmla="*/ 192 h 1283"/>
                <a:gd name="T22" fmla="*/ 255 w 971"/>
                <a:gd name="T23" fmla="*/ 207 h 1283"/>
                <a:gd name="T24" fmla="*/ 87 w 971"/>
                <a:gd name="T25" fmla="*/ 207 h 1283"/>
                <a:gd name="T26" fmla="*/ 0 w 971"/>
                <a:gd name="T27" fmla="*/ 294 h 1283"/>
                <a:gd name="T28" fmla="*/ 0 w 971"/>
                <a:gd name="T29" fmla="*/ 1196 h 1283"/>
                <a:gd name="T30" fmla="*/ 87 w 971"/>
                <a:gd name="T31" fmla="*/ 1283 h 1283"/>
                <a:gd name="T32" fmla="*/ 884 w 971"/>
                <a:gd name="T33" fmla="*/ 1283 h 1283"/>
                <a:gd name="T34" fmla="*/ 971 w 971"/>
                <a:gd name="T35" fmla="*/ 1196 h 1283"/>
                <a:gd name="T36" fmla="*/ 971 w 971"/>
                <a:gd name="T37" fmla="*/ 294 h 1283"/>
                <a:gd name="T38" fmla="*/ 884 w 971"/>
                <a:gd name="T39" fmla="*/ 207 h 1283"/>
                <a:gd name="T40" fmla="*/ 485 w 971"/>
                <a:gd name="T41" fmla="*/ 59 h 1283"/>
                <a:gd name="T42" fmla="*/ 530 w 971"/>
                <a:gd name="T43" fmla="*/ 103 h 1283"/>
                <a:gd name="T44" fmla="*/ 485 w 971"/>
                <a:gd name="T45" fmla="*/ 148 h 1283"/>
                <a:gd name="T46" fmla="*/ 441 w 971"/>
                <a:gd name="T47" fmla="*/ 103 h 1283"/>
                <a:gd name="T48" fmla="*/ 485 w 971"/>
                <a:gd name="T49" fmla="*/ 59 h 1283"/>
                <a:gd name="T50" fmla="*/ 825 w 971"/>
                <a:gd name="T51" fmla="*/ 921 h 1283"/>
                <a:gd name="T52" fmla="*/ 659 w 971"/>
                <a:gd name="T53" fmla="*/ 921 h 1283"/>
                <a:gd name="T54" fmla="*/ 659 w 971"/>
                <a:gd name="T55" fmla="*/ 1087 h 1283"/>
                <a:gd name="T56" fmla="*/ 146 w 971"/>
                <a:gd name="T57" fmla="*/ 1087 h 1283"/>
                <a:gd name="T58" fmla="*/ 146 w 971"/>
                <a:gd name="T59" fmla="*/ 275 h 1283"/>
                <a:gd name="T60" fmla="*/ 255 w 971"/>
                <a:gd name="T61" fmla="*/ 275 h 1283"/>
                <a:gd name="T62" fmla="*/ 255 w 971"/>
                <a:gd name="T63" fmla="*/ 290 h 1283"/>
                <a:gd name="T64" fmla="*/ 297 w 971"/>
                <a:gd name="T65" fmla="*/ 332 h 1283"/>
                <a:gd name="T66" fmla="*/ 673 w 971"/>
                <a:gd name="T67" fmla="*/ 332 h 1283"/>
                <a:gd name="T68" fmla="*/ 715 w 971"/>
                <a:gd name="T69" fmla="*/ 290 h 1283"/>
                <a:gd name="T70" fmla="*/ 715 w 971"/>
                <a:gd name="T71" fmla="*/ 275 h 1283"/>
                <a:gd name="T72" fmla="*/ 825 w 971"/>
                <a:gd name="T73" fmla="*/ 275 h 1283"/>
                <a:gd name="T74" fmla="*/ 825 w 971"/>
                <a:gd name="T75" fmla="*/ 921 h 1283"/>
                <a:gd name="T76" fmla="*/ 802 w 971"/>
                <a:gd name="T77" fmla="*/ 953 h 1283"/>
                <a:gd name="T78" fmla="*/ 691 w 971"/>
                <a:gd name="T79" fmla="*/ 1065 h 1283"/>
                <a:gd name="T80" fmla="*/ 691 w 971"/>
                <a:gd name="T81" fmla="*/ 953 h 1283"/>
                <a:gd name="T82" fmla="*/ 802 w 971"/>
                <a:gd name="T83" fmla="*/ 953 h 1283"/>
                <a:gd name="T84" fmla="*/ 903 w 971"/>
                <a:gd name="T85" fmla="*/ 1196 h 1283"/>
                <a:gd name="T86" fmla="*/ 884 w 971"/>
                <a:gd name="T87" fmla="*/ 1215 h 1283"/>
                <a:gd name="T88" fmla="*/ 87 w 971"/>
                <a:gd name="T89" fmla="*/ 1215 h 1283"/>
                <a:gd name="T90" fmla="*/ 68 w 971"/>
                <a:gd name="T91" fmla="*/ 1196 h 1283"/>
                <a:gd name="T92" fmla="*/ 68 w 971"/>
                <a:gd name="T93" fmla="*/ 294 h 1283"/>
                <a:gd name="T94" fmla="*/ 87 w 971"/>
                <a:gd name="T95" fmla="*/ 275 h 1283"/>
                <a:gd name="T96" fmla="*/ 114 w 971"/>
                <a:gd name="T97" fmla="*/ 275 h 1283"/>
                <a:gd name="T98" fmla="*/ 114 w 971"/>
                <a:gd name="T99" fmla="*/ 1120 h 1283"/>
                <a:gd name="T100" fmla="*/ 681 w 971"/>
                <a:gd name="T101" fmla="*/ 1120 h 1283"/>
                <a:gd name="T102" fmla="*/ 686 w 971"/>
                <a:gd name="T103" fmla="*/ 1115 h 1283"/>
                <a:gd name="T104" fmla="*/ 852 w 971"/>
                <a:gd name="T105" fmla="*/ 948 h 1283"/>
                <a:gd name="T106" fmla="*/ 857 w 971"/>
                <a:gd name="T107" fmla="*/ 943 h 1283"/>
                <a:gd name="T108" fmla="*/ 857 w 971"/>
                <a:gd name="T109" fmla="*/ 275 h 1283"/>
                <a:gd name="T110" fmla="*/ 884 w 971"/>
                <a:gd name="T111" fmla="*/ 275 h 1283"/>
                <a:gd name="T112" fmla="*/ 903 w 971"/>
                <a:gd name="T113" fmla="*/ 294 h 1283"/>
                <a:gd name="T114" fmla="*/ 903 w 971"/>
                <a:gd name="T115" fmla="*/ 1196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71" h="1283">
                  <a:moveTo>
                    <a:pt x="884" y="207"/>
                  </a:moveTo>
                  <a:cubicBezTo>
                    <a:pt x="715" y="207"/>
                    <a:pt x="715" y="207"/>
                    <a:pt x="715" y="207"/>
                  </a:cubicBezTo>
                  <a:cubicBezTo>
                    <a:pt x="715" y="192"/>
                    <a:pt x="715" y="192"/>
                    <a:pt x="715" y="192"/>
                  </a:cubicBezTo>
                  <a:cubicBezTo>
                    <a:pt x="715" y="169"/>
                    <a:pt x="696" y="150"/>
                    <a:pt x="673" y="150"/>
                  </a:cubicBezTo>
                  <a:cubicBezTo>
                    <a:pt x="578" y="150"/>
                    <a:pt x="578" y="150"/>
                    <a:pt x="578" y="150"/>
                  </a:cubicBezTo>
                  <a:cubicBezTo>
                    <a:pt x="585" y="136"/>
                    <a:pt x="589" y="120"/>
                    <a:pt x="589" y="103"/>
                  </a:cubicBezTo>
                  <a:cubicBezTo>
                    <a:pt x="589" y="46"/>
                    <a:pt x="542" y="0"/>
                    <a:pt x="485" y="0"/>
                  </a:cubicBezTo>
                  <a:cubicBezTo>
                    <a:pt x="428" y="0"/>
                    <a:pt x="382" y="46"/>
                    <a:pt x="382" y="103"/>
                  </a:cubicBezTo>
                  <a:cubicBezTo>
                    <a:pt x="382" y="120"/>
                    <a:pt x="386" y="136"/>
                    <a:pt x="393" y="150"/>
                  </a:cubicBezTo>
                  <a:cubicBezTo>
                    <a:pt x="297" y="150"/>
                    <a:pt x="297" y="150"/>
                    <a:pt x="297" y="150"/>
                  </a:cubicBezTo>
                  <a:cubicBezTo>
                    <a:pt x="274" y="150"/>
                    <a:pt x="255" y="169"/>
                    <a:pt x="255" y="192"/>
                  </a:cubicBezTo>
                  <a:cubicBezTo>
                    <a:pt x="255" y="207"/>
                    <a:pt x="255" y="207"/>
                    <a:pt x="255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39" y="207"/>
                    <a:pt x="0" y="246"/>
                    <a:pt x="0" y="294"/>
                  </a:cubicBezTo>
                  <a:cubicBezTo>
                    <a:pt x="0" y="1196"/>
                    <a:pt x="0" y="1196"/>
                    <a:pt x="0" y="1196"/>
                  </a:cubicBezTo>
                  <a:cubicBezTo>
                    <a:pt x="0" y="1244"/>
                    <a:pt x="39" y="1283"/>
                    <a:pt x="87" y="1283"/>
                  </a:cubicBezTo>
                  <a:cubicBezTo>
                    <a:pt x="884" y="1283"/>
                    <a:pt x="884" y="1283"/>
                    <a:pt x="884" y="1283"/>
                  </a:cubicBezTo>
                  <a:cubicBezTo>
                    <a:pt x="932" y="1283"/>
                    <a:pt x="971" y="1244"/>
                    <a:pt x="971" y="1196"/>
                  </a:cubicBezTo>
                  <a:cubicBezTo>
                    <a:pt x="971" y="294"/>
                    <a:pt x="971" y="294"/>
                    <a:pt x="971" y="294"/>
                  </a:cubicBezTo>
                  <a:cubicBezTo>
                    <a:pt x="971" y="246"/>
                    <a:pt x="932" y="207"/>
                    <a:pt x="884" y="207"/>
                  </a:cubicBezTo>
                  <a:close/>
                  <a:moveTo>
                    <a:pt x="485" y="59"/>
                  </a:moveTo>
                  <a:cubicBezTo>
                    <a:pt x="510" y="59"/>
                    <a:pt x="530" y="79"/>
                    <a:pt x="530" y="103"/>
                  </a:cubicBezTo>
                  <a:cubicBezTo>
                    <a:pt x="530" y="128"/>
                    <a:pt x="510" y="148"/>
                    <a:pt x="485" y="148"/>
                  </a:cubicBezTo>
                  <a:cubicBezTo>
                    <a:pt x="461" y="148"/>
                    <a:pt x="441" y="128"/>
                    <a:pt x="441" y="103"/>
                  </a:cubicBezTo>
                  <a:cubicBezTo>
                    <a:pt x="441" y="79"/>
                    <a:pt x="461" y="59"/>
                    <a:pt x="485" y="59"/>
                  </a:cubicBezTo>
                  <a:close/>
                  <a:moveTo>
                    <a:pt x="825" y="921"/>
                  </a:moveTo>
                  <a:cubicBezTo>
                    <a:pt x="659" y="921"/>
                    <a:pt x="659" y="921"/>
                    <a:pt x="659" y="921"/>
                  </a:cubicBezTo>
                  <a:cubicBezTo>
                    <a:pt x="659" y="1087"/>
                    <a:pt x="659" y="1087"/>
                    <a:pt x="659" y="1087"/>
                  </a:cubicBezTo>
                  <a:cubicBezTo>
                    <a:pt x="146" y="1087"/>
                    <a:pt x="146" y="1087"/>
                    <a:pt x="146" y="1087"/>
                  </a:cubicBezTo>
                  <a:cubicBezTo>
                    <a:pt x="146" y="275"/>
                    <a:pt x="146" y="275"/>
                    <a:pt x="146" y="275"/>
                  </a:cubicBezTo>
                  <a:cubicBezTo>
                    <a:pt x="255" y="275"/>
                    <a:pt x="255" y="275"/>
                    <a:pt x="255" y="275"/>
                  </a:cubicBezTo>
                  <a:cubicBezTo>
                    <a:pt x="255" y="290"/>
                    <a:pt x="255" y="290"/>
                    <a:pt x="255" y="290"/>
                  </a:cubicBezTo>
                  <a:cubicBezTo>
                    <a:pt x="255" y="313"/>
                    <a:pt x="274" y="332"/>
                    <a:pt x="297" y="332"/>
                  </a:cubicBezTo>
                  <a:cubicBezTo>
                    <a:pt x="673" y="332"/>
                    <a:pt x="673" y="332"/>
                    <a:pt x="673" y="332"/>
                  </a:cubicBezTo>
                  <a:cubicBezTo>
                    <a:pt x="696" y="332"/>
                    <a:pt x="715" y="313"/>
                    <a:pt x="715" y="290"/>
                  </a:cubicBezTo>
                  <a:cubicBezTo>
                    <a:pt x="715" y="275"/>
                    <a:pt x="715" y="275"/>
                    <a:pt x="715" y="275"/>
                  </a:cubicBezTo>
                  <a:cubicBezTo>
                    <a:pt x="825" y="275"/>
                    <a:pt x="825" y="275"/>
                    <a:pt x="825" y="275"/>
                  </a:cubicBezTo>
                  <a:lnTo>
                    <a:pt x="825" y="921"/>
                  </a:lnTo>
                  <a:close/>
                  <a:moveTo>
                    <a:pt x="802" y="953"/>
                  </a:moveTo>
                  <a:cubicBezTo>
                    <a:pt x="770" y="985"/>
                    <a:pt x="726" y="1029"/>
                    <a:pt x="691" y="1065"/>
                  </a:cubicBezTo>
                  <a:cubicBezTo>
                    <a:pt x="691" y="953"/>
                    <a:pt x="691" y="953"/>
                    <a:pt x="691" y="953"/>
                  </a:cubicBezTo>
                  <a:lnTo>
                    <a:pt x="802" y="953"/>
                  </a:lnTo>
                  <a:close/>
                  <a:moveTo>
                    <a:pt x="903" y="1196"/>
                  </a:moveTo>
                  <a:cubicBezTo>
                    <a:pt x="903" y="1207"/>
                    <a:pt x="894" y="1215"/>
                    <a:pt x="884" y="1215"/>
                  </a:cubicBezTo>
                  <a:cubicBezTo>
                    <a:pt x="87" y="1215"/>
                    <a:pt x="87" y="1215"/>
                    <a:pt x="87" y="1215"/>
                  </a:cubicBezTo>
                  <a:cubicBezTo>
                    <a:pt x="76" y="1215"/>
                    <a:pt x="68" y="1207"/>
                    <a:pt x="68" y="1196"/>
                  </a:cubicBezTo>
                  <a:cubicBezTo>
                    <a:pt x="68" y="294"/>
                    <a:pt x="68" y="294"/>
                    <a:pt x="68" y="294"/>
                  </a:cubicBezTo>
                  <a:cubicBezTo>
                    <a:pt x="68" y="284"/>
                    <a:pt x="76" y="275"/>
                    <a:pt x="87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1120"/>
                    <a:pt x="114" y="1120"/>
                    <a:pt x="114" y="1120"/>
                  </a:cubicBezTo>
                  <a:cubicBezTo>
                    <a:pt x="681" y="1120"/>
                    <a:pt x="681" y="1120"/>
                    <a:pt x="681" y="1120"/>
                  </a:cubicBezTo>
                  <a:cubicBezTo>
                    <a:pt x="686" y="1115"/>
                    <a:pt x="686" y="1115"/>
                    <a:pt x="686" y="1115"/>
                  </a:cubicBezTo>
                  <a:cubicBezTo>
                    <a:pt x="732" y="1069"/>
                    <a:pt x="818" y="983"/>
                    <a:pt x="852" y="948"/>
                  </a:cubicBezTo>
                  <a:cubicBezTo>
                    <a:pt x="857" y="943"/>
                    <a:pt x="857" y="943"/>
                    <a:pt x="857" y="943"/>
                  </a:cubicBezTo>
                  <a:cubicBezTo>
                    <a:pt x="857" y="275"/>
                    <a:pt x="857" y="275"/>
                    <a:pt x="857" y="275"/>
                  </a:cubicBezTo>
                  <a:cubicBezTo>
                    <a:pt x="884" y="275"/>
                    <a:pt x="884" y="275"/>
                    <a:pt x="884" y="275"/>
                  </a:cubicBezTo>
                  <a:cubicBezTo>
                    <a:pt x="894" y="275"/>
                    <a:pt x="903" y="284"/>
                    <a:pt x="903" y="294"/>
                  </a:cubicBezTo>
                  <a:lnTo>
                    <a:pt x="903" y="1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3" name="Rectangle 66"/>
            <p:cNvSpPr>
              <a:spLocks noChangeArrowheads="1"/>
            </p:cNvSpPr>
            <p:nvPr/>
          </p:nvSpPr>
          <p:spPr bwMode="auto">
            <a:xfrm>
              <a:off x="5208588" y="2003426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4" name="Rectangle 67"/>
            <p:cNvSpPr>
              <a:spLocks noChangeArrowheads="1"/>
            </p:cNvSpPr>
            <p:nvPr/>
          </p:nvSpPr>
          <p:spPr bwMode="auto">
            <a:xfrm>
              <a:off x="5208588" y="2081213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5" name="Rectangle 68"/>
            <p:cNvSpPr>
              <a:spLocks noChangeArrowheads="1"/>
            </p:cNvSpPr>
            <p:nvPr/>
          </p:nvSpPr>
          <p:spPr bwMode="auto">
            <a:xfrm>
              <a:off x="5208588" y="2154238"/>
              <a:ext cx="298450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2" name="Изображение 1" descr="Безымянный-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t="11608" r="18851" b="9166"/>
          <a:stretch/>
        </p:blipFill>
        <p:spPr>
          <a:xfrm>
            <a:off x="4211960" y="2427734"/>
            <a:ext cx="396057" cy="360000"/>
          </a:xfrm>
          <a:prstGeom prst="rect">
            <a:avLst/>
          </a:prstGeom>
        </p:spPr>
      </p:pic>
      <p:pic>
        <p:nvPicPr>
          <p:cNvPr id="3" name="Изображение 2" descr="Безымянный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7774"/>
            <a:ext cx="32146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9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9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4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9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4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9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4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9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4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4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9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4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9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4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19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4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9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49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400"/>
                            </p:stCondLst>
                            <p:childTnLst>
                              <p:par>
                                <p:cTn id="1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64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84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0"/>
                            </p:stCondLst>
                            <p:childTnLst>
                              <p:par>
                                <p:cTn id="1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9400"/>
                            </p:stCondLst>
                            <p:childTnLst>
                              <p:par>
                                <p:cTn id="1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45" grpId="0" animBg="1"/>
      <p:bldP spid="155" grpId="0" animBg="1"/>
      <p:bldP spid="166" grpId="0" animBg="1"/>
      <p:bldP spid="167" grpId="0" animBg="1"/>
      <p:bldP spid="169" grpId="0" animBg="1"/>
      <p:bldP spid="182" grpId="0" animBg="1"/>
      <p:bldP spid="201" grpId="0" animBg="1"/>
      <p:bldP spid="208" grpId="0" animBg="1"/>
      <p:bldP spid="220" grpId="0" animBg="1"/>
      <p:bldP spid="252" grpId="0"/>
      <p:bldP spid="255" grpId="0"/>
      <p:bldP spid="264" grpId="0"/>
      <p:bldP spid="267" grpId="0"/>
      <p:bldP spid="270" grpId="0"/>
      <p:bldP spid="273" grpId="0"/>
      <p:bldP spid="127" grpId="0" animBg="1"/>
      <p:bldP spid="130" grpId="0" animBg="1"/>
      <p:bldP spid="148" grpId="0"/>
      <p:bldP spid="154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Custom 34">
      <a:dk1>
        <a:sysClr val="windowText" lastClr="000000"/>
      </a:dk1>
      <a:lt1>
        <a:sysClr val="window" lastClr="FFFFFF"/>
      </a:lt1>
      <a:dk2>
        <a:srgbClr val="182633"/>
      </a:dk2>
      <a:lt2>
        <a:srgbClr val="EEECE1"/>
      </a:lt2>
      <a:accent1>
        <a:srgbClr val="182633"/>
      </a:accent1>
      <a:accent2>
        <a:srgbClr val="13469B"/>
      </a:accent2>
      <a:accent3>
        <a:srgbClr val="7F7F7F"/>
      </a:accent3>
      <a:accent4>
        <a:srgbClr val="F2F2F2"/>
      </a:accent4>
      <a:accent5>
        <a:srgbClr val="2D4861"/>
      </a:accent5>
      <a:accent6>
        <a:srgbClr val="253C50"/>
      </a:accent6>
      <a:hlink>
        <a:srgbClr val="BFBFBF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12858</TotalTime>
  <Words>1572</Words>
  <Application>Microsoft Office PowerPoint</Application>
  <PresentationFormat>Экран (16:9)</PresentationFormat>
  <Paragraphs>152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Rimma</cp:lastModifiedBy>
  <cp:revision>678</cp:revision>
  <dcterms:created xsi:type="dcterms:W3CDTF">2015-01-21T19:42:27Z</dcterms:created>
  <dcterms:modified xsi:type="dcterms:W3CDTF">2015-07-08T15:29:52Z</dcterms:modified>
</cp:coreProperties>
</file>